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Lst>
  <p:notesMasterIdLst>
    <p:notesMasterId r:id="rId80"/>
  </p:notesMasterIdLst>
  <p:sldIdLst>
    <p:sldId id="460" r:id="rId5"/>
    <p:sldId id="784" r:id="rId6"/>
    <p:sldId id="1001" r:id="rId7"/>
    <p:sldId id="1002" r:id="rId8"/>
    <p:sldId id="1003" r:id="rId9"/>
    <p:sldId id="1004" r:id="rId10"/>
    <p:sldId id="1005" r:id="rId11"/>
    <p:sldId id="1006" r:id="rId12"/>
    <p:sldId id="1007" r:id="rId13"/>
    <p:sldId id="1008" r:id="rId14"/>
    <p:sldId id="1009" r:id="rId15"/>
    <p:sldId id="1023" r:id="rId16"/>
    <p:sldId id="1025" r:id="rId17"/>
    <p:sldId id="1022" r:id="rId18"/>
    <p:sldId id="1010" r:id="rId19"/>
    <p:sldId id="1011" r:id="rId20"/>
    <p:sldId id="1012" r:id="rId21"/>
    <p:sldId id="963" r:id="rId22"/>
    <p:sldId id="964" r:id="rId23"/>
    <p:sldId id="992" r:id="rId24"/>
    <p:sldId id="993" r:id="rId25"/>
    <p:sldId id="967" r:id="rId26"/>
    <p:sldId id="966" r:id="rId27"/>
    <p:sldId id="994" r:id="rId28"/>
    <p:sldId id="995" r:id="rId29"/>
    <p:sldId id="996" r:id="rId30"/>
    <p:sldId id="997" r:id="rId31"/>
    <p:sldId id="998" r:id="rId32"/>
    <p:sldId id="999" r:id="rId33"/>
    <p:sldId id="1000" r:id="rId34"/>
    <p:sldId id="1033" r:id="rId35"/>
    <p:sldId id="980" r:id="rId36"/>
    <p:sldId id="981" r:id="rId37"/>
    <p:sldId id="1015" r:id="rId38"/>
    <p:sldId id="1016" r:id="rId39"/>
    <p:sldId id="1013" r:id="rId40"/>
    <p:sldId id="1014" r:id="rId41"/>
    <p:sldId id="982" r:id="rId42"/>
    <p:sldId id="1026" r:id="rId43"/>
    <p:sldId id="983" r:id="rId44"/>
    <p:sldId id="985" r:id="rId45"/>
    <p:sldId id="986" r:id="rId46"/>
    <p:sldId id="989" r:id="rId47"/>
    <p:sldId id="987" r:id="rId48"/>
    <p:sldId id="988" r:id="rId49"/>
    <p:sldId id="984" r:id="rId50"/>
    <p:sldId id="965" r:id="rId51"/>
    <p:sldId id="1027" r:id="rId52"/>
    <p:sldId id="1028" r:id="rId53"/>
    <p:sldId id="1019" r:id="rId54"/>
    <p:sldId id="1020" r:id="rId55"/>
    <p:sldId id="1018" r:id="rId56"/>
    <p:sldId id="968" r:id="rId57"/>
    <p:sldId id="1029" r:id="rId58"/>
    <p:sldId id="1031" r:id="rId59"/>
    <p:sldId id="1032" r:id="rId60"/>
    <p:sldId id="1021" r:id="rId61"/>
    <p:sldId id="969" r:id="rId62"/>
    <p:sldId id="970" r:id="rId63"/>
    <p:sldId id="971" r:id="rId64"/>
    <p:sldId id="972" r:id="rId65"/>
    <p:sldId id="973" r:id="rId66"/>
    <p:sldId id="974" r:id="rId67"/>
    <p:sldId id="975" r:id="rId68"/>
    <p:sldId id="976" r:id="rId69"/>
    <p:sldId id="977" r:id="rId70"/>
    <p:sldId id="978" r:id="rId71"/>
    <p:sldId id="979" r:id="rId72"/>
    <p:sldId id="1017" r:id="rId73"/>
    <p:sldId id="1034" r:id="rId74"/>
    <p:sldId id="990" r:id="rId75"/>
    <p:sldId id="1035" r:id="rId76"/>
    <p:sldId id="1036" r:id="rId77"/>
    <p:sldId id="1037" r:id="rId78"/>
    <p:sldId id="991" r:id="rId79"/>
  </p:sldIdLst>
  <p:sldSz cx="9906000" cy="7218363"/>
  <p:notesSz cx="7099300" cy="10234613"/>
  <p:defaultTex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273">
          <p15:clr>
            <a:srgbClr val="A4A3A4"/>
          </p15:clr>
        </p15:guide>
        <p15:guide id="2" pos="37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00"/>
    <a:srgbClr val="CC00CC"/>
    <a:srgbClr val="0000FF"/>
    <a:srgbClr val="FFCC00"/>
    <a:srgbClr val="00FF00"/>
    <a:srgbClr val="663300"/>
    <a:srgbClr val="FF3399"/>
    <a:srgbClr val="6600FF"/>
    <a:srgbClr val="003399"/>
    <a:srgbClr val="0055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78" autoAdjust="0"/>
    <p:restoredTop sz="94676" autoAdjust="0"/>
  </p:normalViewPr>
  <p:slideViewPr>
    <p:cSldViewPr showGuides="1">
      <p:cViewPr varScale="1">
        <p:scale>
          <a:sx n="102" d="100"/>
          <a:sy n="102" d="100"/>
        </p:scale>
        <p:origin x="1560" y="114"/>
      </p:cViewPr>
      <p:guideLst>
        <p:guide orient="horz" pos="2273"/>
        <p:guide pos="3755"/>
      </p:guideLst>
    </p:cSldViewPr>
  </p:slideViewPr>
  <p:notesTextViewPr>
    <p:cViewPr>
      <p:scale>
        <a:sx n="1" d="1"/>
        <a:sy n="1" d="1"/>
      </p:scale>
      <p:origin x="0" y="0"/>
    </p:cViewPr>
  </p:notesTextViewPr>
  <p:sorterViewPr>
    <p:cViewPr>
      <p:scale>
        <a:sx n="100" d="100"/>
        <a:sy n="100" d="100"/>
      </p:scale>
      <p:origin x="0" y="925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lvl1pPr algn="l" defTabSz="946150" eaLnBrk="0" hangingPunct="0">
              <a:defRPr sz="1200">
                <a:latin typeface="Arial" panose="020B0604020202020204" pitchFamily="34" charset="0"/>
              </a:defRPr>
            </a:lvl1pPr>
          </a:lstStyle>
          <a:p>
            <a:pPr>
              <a:defRPr/>
            </a:pPr>
            <a:endParaRPr lang="en-US"/>
          </a:p>
        </p:txBody>
      </p:sp>
      <p:sp>
        <p:nvSpPr>
          <p:cNvPr id="5123" name="Rectangle 3"/>
          <p:cNvSpPr>
            <a:spLocks noGrp="1" noChangeArrowheads="1"/>
          </p:cNvSpPr>
          <p:nvPr>
            <p:ph type="dt" idx="1"/>
          </p:nvPr>
        </p:nvSpPr>
        <p:spPr bwMode="auto">
          <a:xfrm>
            <a:off x="4054475"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lvl1pPr algn="r" defTabSz="946150" eaLnBrk="0" hangingPunct="0">
              <a:defRPr sz="1200">
                <a:latin typeface="Arial" panose="020B0604020202020204" pitchFamily="34" charset="0"/>
              </a:defRPr>
            </a:lvl1pPr>
          </a:lstStyle>
          <a:p>
            <a:pPr>
              <a:defRPr/>
            </a:pPr>
            <a:endParaRPr lang="en-US"/>
          </a:p>
        </p:txBody>
      </p:sp>
      <p:sp>
        <p:nvSpPr>
          <p:cNvPr id="16388" name="Rectangle 4"/>
          <p:cNvSpPr>
            <a:spLocks noGrp="1" noRot="1" noChangeAspect="1" noChangeArrowheads="1"/>
          </p:cNvSpPr>
          <p:nvPr>
            <p:ph type="sldImg" idx="2"/>
          </p:nvPr>
        </p:nvSpPr>
        <p:spPr bwMode="auto">
          <a:xfrm>
            <a:off x="898525" y="773113"/>
            <a:ext cx="530225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p:cNvSpPr>
            <a:spLocks noGrp="1" noChangeArrowheads="1"/>
          </p:cNvSpPr>
          <p:nvPr>
            <p:ph type="body" sz="quarter" idx="3"/>
          </p:nvPr>
        </p:nvSpPr>
        <p:spPr bwMode="auto">
          <a:xfrm>
            <a:off x="935038" y="4894263"/>
            <a:ext cx="5221287"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lstStyle>
            <a:lvl1pPr algn="l" defTabSz="946150" eaLnBrk="0" hangingPunct="0">
              <a:defRPr sz="1200">
                <a:latin typeface="Arial" panose="020B0604020202020204" pitchFamily="34" charset="0"/>
              </a:defRPr>
            </a:lvl1pPr>
          </a:lstStyle>
          <a:p>
            <a:pPr>
              <a:defRPr/>
            </a:pPr>
            <a:endParaRPr lang="en-US"/>
          </a:p>
        </p:txBody>
      </p:sp>
      <p:sp>
        <p:nvSpPr>
          <p:cNvPr id="5127" name="Rectangle 7"/>
          <p:cNvSpPr>
            <a:spLocks noGrp="1" noChangeArrowheads="1"/>
          </p:cNvSpPr>
          <p:nvPr>
            <p:ph type="sldNum" sz="quarter" idx="5"/>
          </p:nvPr>
        </p:nvSpPr>
        <p:spPr bwMode="auto">
          <a:xfrm>
            <a:off x="4054475"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lstStyle>
            <a:lvl1pPr algn="r" defTabSz="946150" eaLnBrk="0" hangingPunct="0">
              <a:defRPr sz="1200">
                <a:latin typeface="Arial" panose="020B0604020202020204" pitchFamily="34" charset="0"/>
              </a:defRPr>
            </a:lvl1pPr>
          </a:lstStyle>
          <a:p>
            <a:pPr>
              <a:defRPr/>
            </a:pPr>
            <a:fld id="{54964AFB-F732-4DD9-9199-CD178992C230}" type="slidenum">
              <a:rPr lang="zh-CN" altLang="en-US"/>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Tree>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9338" y="180975"/>
            <a:ext cx="2306637"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79425" y="180975"/>
            <a:ext cx="6767513"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13A6BD0B-F08D-4893-9E1A-26C1A9E0852E}" type="datetime2">
              <a:rPr lang="zh-CN" altLang="en-US"/>
              <a:t>2024年4月17日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4BDEB97-C56C-4CC4-9200-CB6D4B2DFD0C}" type="slidenum">
              <a:rPr lang="zh-CN" alt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C8D7B061-5AAE-4F68-9544-4886A9F74F8D}" type="datetime2">
              <a:rPr lang="zh-CN" altLang="en-US"/>
              <a:t>2024年4月17日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0534ED55-952C-4745-B090-6F7B7FBF0F94}" type="slidenum">
              <a:rPr lang="zh-CN" alt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fld id="{33B01BBC-E841-42B8-9188-835DFC0698C1}" type="datetime2">
              <a:rPr lang="zh-CN" altLang="en-US"/>
              <a:t>2024年4月17日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E175AA0-2B1A-4FED-9911-CDC888D45A15}" type="slidenum">
              <a:rPr lang="zh-CN" alt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953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292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80F6EBBA-7CC0-470D-9D70-7DE50CA2A931}" type="datetime2">
              <a:rPr lang="zh-CN" altLang="en-US"/>
              <a:t>2024年4月17日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0FFDB477-91BB-4B23-AF38-B9885CBB72B5}" type="slidenum">
              <a:rPr lang="zh-CN" alt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F1A3C301-4076-4A12-9AD6-81291D5300C2}" type="datetime2">
              <a:rPr lang="zh-CN" altLang="en-US"/>
              <a:t>2024年4月17日</a:t>
            </a:fld>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32E0037D-138B-43E7-A632-E42F1B054D30}" type="slidenum">
              <a:rPr lang="zh-CN" alt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88579287-42AB-43CD-9DEA-9730218E525C}" type="datetime2">
              <a:rPr lang="zh-CN" altLang="en-US"/>
              <a:t>2024年4月17日</a:t>
            </a:fld>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AD4C48C2-2764-47A8-8B9B-85896BF43C4E}" type="slidenum">
              <a:rPr lang="zh-CN" altLang="en-US"/>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93F5EE25-4D68-46B2-8C10-71CF70C021F2}" type="datetime2">
              <a:rPr lang="zh-CN" altLang="en-US"/>
              <a:t>2024年4月17日</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49842B60-13F2-420E-A7C3-20B87DBC3B5A}" type="slidenum">
              <a:rPr lang="zh-CN" altLang="en-US"/>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47C4E09B-7001-4B5A-86C7-6D7E8EA3E468}" type="datetime2">
              <a:rPr lang="zh-CN" altLang="en-US"/>
              <a:t>2024年4月17日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3C51BCE7-3A4B-41CF-AFB4-C514D0095E96}" type="slidenum">
              <a:rPr lang="zh-CN" alt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51EAFBF5-1234-4658-A5DE-F9F35433EA0C}" type="datetime2">
              <a:rPr lang="zh-CN" altLang="en-US"/>
              <a:t>2024年4月17日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9BF78F6B-65DB-48DE-B6CA-F63E46D58919}" type="slidenum">
              <a:rPr lang="zh-CN" altLang="en-US"/>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E30B3E5B-F9AB-4DBB-861A-60333707C9BD}" type="datetime2">
              <a:rPr lang="zh-CN" altLang="en-US"/>
              <a:t>2024年4月17日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FEBB804-D562-48BF-B0B3-743D7DEC8785}" type="slidenum">
              <a:rPr lang="zh-CN" altLang="en-US"/>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91413" y="49213"/>
            <a:ext cx="2332037"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95300" y="49213"/>
            <a:ext cx="6843713"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8250839D-2FFB-460B-A8F3-754EC9A255BA}" type="datetime2">
              <a:rPr lang="zh-CN" altLang="en-US"/>
              <a:t>2024年4月17日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60510E9A-5F37-476C-93AD-B1AEE08E9387}" type="slidenum">
              <a:rPr lang="zh-CN" altLang="en-US"/>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88950" y="1160463"/>
            <a:ext cx="4532313"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173663" y="1160463"/>
            <a:ext cx="4532312"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cSld>
  <p:clrMapOvr>
    <a:masterClrMapping/>
  </p:clrMapOvr>
  <p:transition spd="med">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9338" y="180975"/>
            <a:ext cx="2306637"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79425" y="180975"/>
            <a:ext cx="6767513"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2069659-F56F-459B-8050-BE2E762F4638}" type="datetime2">
              <a:rPr lang="zh-CN" altLang="en-US"/>
              <a:t>2024年4月17日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614D8807-A6DA-4CC0-B473-1635F5CFBDF5}" type="slidenum">
              <a:rPr lang="zh-CN" altLang="en-US"/>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E9269BCA-A675-40FF-96AA-054BBF835FEA}" type="datetime2">
              <a:rPr lang="zh-CN" altLang="en-US"/>
              <a:t>2024年4月17日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E7CFF41C-8510-4B2C-B57A-7F0D421A88BD}" type="slidenum">
              <a:rPr lang="zh-CN" altLang="en-US"/>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fld id="{482FD2F9-C5F0-4980-855C-1B97F4B67963}" type="datetime2">
              <a:rPr lang="zh-CN" altLang="en-US"/>
              <a:t>2024年4月17日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567A8CE7-00A1-4494-AC82-F569F105220B}" type="slidenum">
              <a:rPr lang="zh-CN" altLang="en-US"/>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953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292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E84CCA07-3D10-41E9-BF8C-C8D5381DA504}" type="datetime2">
              <a:rPr lang="zh-CN" altLang="en-US"/>
              <a:t>2024年4月17日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B24A5F6A-93D3-449C-8447-7A7D5726A5F6}" type="slidenum">
              <a:rPr lang="zh-CN" altLang="en-US"/>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3D060021-DA4F-4841-B0E2-62FE19D67AB6}" type="datetime2">
              <a:rPr lang="zh-CN" altLang="en-US"/>
              <a:t>2024年4月17日</a:t>
            </a:fld>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9" name="Rectangle 6"/>
          <p:cNvSpPr>
            <a:spLocks noGrp="1" noChangeArrowheads="1"/>
          </p:cNvSpPr>
          <p:nvPr>
            <p:ph type="sldNum" sz="quarter" idx="12"/>
          </p:nvPr>
        </p:nvSpPr>
        <p:spPr/>
        <p:txBody>
          <a:bodyPr/>
          <a:lstStyle>
            <a:lvl1pPr>
              <a:defRPr/>
            </a:lvl1pPr>
          </a:lstStyle>
          <a:p>
            <a:pPr>
              <a:defRPr/>
            </a:pPr>
            <a:fld id="{78640675-C1C0-49D0-B414-EDD5A0204A6A}" type="slidenum">
              <a:rPr lang="zh-CN" altLang="en-US"/>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16A51D81-AC7A-4559-8019-805C98B1BBC3}" type="datetime2">
              <a:rPr lang="zh-CN" altLang="en-US"/>
              <a:t>2024年4月17日</a:t>
            </a:fld>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5" name="Rectangle 6"/>
          <p:cNvSpPr>
            <a:spLocks noGrp="1" noChangeArrowheads="1"/>
          </p:cNvSpPr>
          <p:nvPr>
            <p:ph type="sldNum" sz="quarter" idx="12"/>
          </p:nvPr>
        </p:nvSpPr>
        <p:spPr/>
        <p:txBody>
          <a:bodyPr/>
          <a:lstStyle>
            <a:lvl1pPr>
              <a:defRPr/>
            </a:lvl1pPr>
          </a:lstStyle>
          <a:p>
            <a:pPr>
              <a:defRPr/>
            </a:pPr>
            <a:fld id="{3E3A1F65-5B71-4A68-ACB4-1C4E474FB4F1}" type="slidenum">
              <a:rPr lang="zh-CN" alt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88950" y="1160463"/>
            <a:ext cx="4532313"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173663" y="1160463"/>
            <a:ext cx="4532312"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B755EB85-CA55-4D24-B2B6-BE381BC7C7D5}" type="datetime2">
              <a:rPr lang="zh-CN" altLang="en-US"/>
              <a:t>2024年4月17日</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4" name="Rectangle 6"/>
          <p:cNvSpPr>
            <a:spLocks noGrp="1" noChangeArrowheads="1"/>
          </p:cNvSpPr>
          <p:nvPr>
            <p:ph type="sldNum" sz="quarter" idx="12"/>
          </p:nvPr>
        </p:nvSpPr>
        <p:spPr/>
        <p:txBody>
          <a:bodyPr/>
          <a:lstStyle>
            <a:lvl1pPr>
              <a:defRPr/>
            </a:lvl1pPr>
          </a:lstStyle>
          <a:p>
            <a:pPr>
              <a:defRPr/>
            </a:pPr>
            <a:fld id="{B3779FF4-C238-43D1-A7DB-F805D35C1A96}" type="slidenum">
              <a:rPr lang="zh-CN" altLang="en-US"/>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CB20EC53-BAB9-49A8-A136-83DA1E57F501}" type="datetime2">
              <a:rPr lang="zh-CN" altLang="en-US"/>
              <a:t>2024年4月17日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ADF39F4B-F5A9-48FE-8FF7-DCDF4077C5B9}" type="slidenum">
              <a:rPr lang="zh-CN" altLang="en-US"/>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B8AAEF74-B976-4E2F-8C3C-A1C82A710811}" type="datetime2">
              <a:rPr lang="zh-CN" altLang="en-US"/>
              <a:t>2024年4月17日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C62ACF83-5178-4C10-9106-AF2916AE9861}" type="slidenum">
              <a:rPr lang="zh-CN" altLang="en-US"/>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32259E22-81E4-4CEE-A70E-51070A0B4FF8}" type="datetime2">
              <a:rPr lang="zh-CN" altLang="en-US"/>
              <a:t>2024年4月17日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5450007B-410E-4399-8729-EA17B0E12AE4}" type="slidenum">
              <a:rPr lang="zh-CN" altLang="en-US"/>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91413" y="49213"/>
            <a:ext cx="2332037"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95300" y="49213"/>
            <a:ext cx="6843713"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D9FA7B3-7460-4E94-9128-6519F58E2801}" type="datetime2">
              <a:rPr lang="zh-CN" altLang="en-US"/>
              <a:t>2024年4月17日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67DA3539-048E-44FE-956D-626B1D19B6A4}" type="slidenum">
              <a:rPr lang="zh-CN" alt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2.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p>
            <a:pPr lvl="0"/>
            <a:r>
              <a:rPr lang="en-US" altLang="zh-CN"/>
              <a:t>Click to edit Master title style</a:t>
            </a:r>
          </a:p>
        </p:txBody>
      </p:sp>
      <p:sp>
        <p:nvSpPr>
          <p:cNvPr id="1027" name="Rectangle 3"/>
          <p:cNvSpPr>
            <a:spLocks noGrp="1" noChangeArrowheads="1"/>
          </p:cNvSpPr>
          <p:nvPr>
            <p:ph type="body" idx="1"/>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1028" name="Rectangle 17"/>
          <p:cNvSpPr>
            <a:spLocks noChangeArrowheads="1"/>
          </p:cNvSpPr>
          <p:nvPr/>
        </p:nvSpPr>
        <p:spPr bwMode="auto">
          <a:xfrm>
            <a:off x="0" y="-22225"/>
            <a:ext cx="9906000" cy="623888"/>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spcBef>
                <a:spcPct val="20000"/>
              </a:spcBef>
              <a:buClr>
                <a:srgbClr val="003366"/>
              </a:buClr>
            </a:pPr>
            <a:endParaRPr lang="zh-CN" altLang="en-US" sz="1200">
              <a:latin typeface="Arial" panose="020B0604020202020204" pitchFamily="34" charset="0"/>
            </a:endParaRPr>
          </a:p>
        </p:txBody>
      </p:sp>
      <p:sp>
        <p:nvSpPr>
          <p:cNvPr id="1029" name="Rectangle 18"/>
          <p:cNvSpPr>
            <a:spLocks noChangeArrowheads="1"/>
          </p:cNvSpPr>
          <p:nvPr/>
        </p:nvSpPr>
        <p:spPr bwMode="auto">
          <a:xfrm>
            <a:off x="3175" y="6594475"/>
            <a:ext cx="990600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881380" eaLnBrk="0" hangingPunct="0">
              <a:lnSpc>
                <a:spcPct val="180000"/>
              </a:lnSpc>
              <a:spcBef>
                <a:spcPct val="50000"/>
              </a:spcBef>
              <a:buSzPct val="125000"/>
              <a:buFont typeface="Wingdings" panose="05000000000000000000" pitchFamily="2" charset="2"/>
              <a:buNone/>
              <a:defRPr/>
            </a:pPr>
            <a:endParaRPr lang="zh-CN" altLang="en-US" sz="1500">
              <a:effectLst>
                <a:outerShdw blurRad="38100" dist="38100" dir="2700000" algn="tl">
                  <a:srgbClr val="C0C0C0"/>
                </a:outerShdw>
              </a:effectLst>
              <a:latin typeface="Times New Roman" panose="02020603050405020304" pitchFamily="18" charset="0"/>
            </a:endParaRPr>
          </a:p>
        </p:txBody>
      </p:sp>
      <p:sp>
        <p:nvSpPr>
          <p:cNvPr id="1030" name="Line 22"/>
          <p:cNvSpPr>
            <a:spLocks noChangeShapeType="1"/>
          </p:cNvSpPr>
          <p:nvPr/>
        </p:nvSpPr>
        <p:spPr bwMode="auto">
          <a:xfrm>
            <a:off x="330200" y="180975"/>
            <a:ext cx="0" cy="162877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 name="Line 23"/>
          <p:cNvSpPr>
            <a:spLocks noChangeShapeType="1"/>
          </p:cNvSpPr>
          <p:nvPr/>
        </p:nvSpPr>
        <p:spPr bwMode="auto">
          <a:xfrm>
            <a:off x="333375" y="1017588"/>
            <a:ext cx="95535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 name="Text Box 30"/>
          <p:cNvSpPr txBox="1">
            <a:spLocks noChangeArrowheads="1"/>
          </p:cNvSpPr>
          <p:nvPr/>
        </p:nvSpPr>
        <p:spPr bwMode="auto">
          <a:xfrm>
            <a:off x="9345613" y="6788150"/>
            <a:ext cx="2746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gn="l" eaLnBrk="1" hangingPunct="1">
              <a:spcBef>
                <a:spcPct val="20000"/>
              </a:spcBef>
              <a:buClr>
                <a:srgbClr val="003366"/>
              </a:buClr>
              <a:defRPr/>
            </a:pPr>
            <a:fld id="{100306CA-81BE-4E2E-9FCD-3171B6F92DE3}" type="slidenum">
              <a:rPr lang="en-US" sz="1400" smtClean="0">
                <a:effectLst>
                  <a:outerShdw blurRad="38100" dist="38100" dir="2700000" algn="tl">
                    <a:srgbClr val="C0C0C0"/>
                  </a:outerShdw>
                </a:effectLst>
                <a:latin typeface="Arial" panose="020B0604020202020204" pitchFamily="34" charset="0"/>
                <a:cs typeface="Arial" panose="020B0604020202020204" pitchFamily="34" charset="0"/>
              </a:rPr>
              <a:t>‹#›</a:t>
            </a:fld>
            <a:endParaRPr lang="en-US" sz="140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33" name="Text Box 41"/>
          <p:cNvSpPr txBox="1">
            <a:spLocks noChangeArrowheads="1"/>
          </p:cNvSpPr>
          <p:nvPr/>
        </p:nvSpPr>
        <p:spPr bwMode="auto">
          <a:xfrm>
            <a:off x="-196850" y="6650038"/>
            <a:ext cx="1897063"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nSpc>
                <a:spcPct val="180000"/>
              </a:lnSpc>
              <a:spcBef>
                <a:spcPct val="50000"/>
              </a:spcBef>
              <a:buSzPct val="125000"/>
              <a:buFont typeface="Wingdings" panose="05000000000000000000" pitchFamily="2" charset="2"/>
              <a:buNone/>
              <a:defRPr/>
            </a:pPr>
            <a:fld id="{43136712-8E76-44C5-802C-27DFBF06D3BB}" type="datetime1">
              <a:rPr lang="en-US" sz="1400" smtClean="0">
                <a:effectLst>
                  <a:outerShdw blurRad="38100" dist="38100" dir="2700000" algn="tl">
                    <a:srgbClr val="C0C0C0"/>
                  </a:outerShdw>
                </a:effectLst>
                <a:latin typeface="Bookman Old Style" panose="02050604050505020204" pitchFamily="18" charset="0"/>
                <a:ea typeface="楷体_GB2312" pitchFamily="49" charset="-122"/>
              </a:rPr>
              <a:t>4/17/2024</a:t>
            </a:fld>
            <a:endParaRPr lang="en-US" sz="1400">
              <a:effectLst>
                <a:outerShdw blurRad="38100" dist="38100" dir="2700000" algn="tl">
                  <a:srgbClr val="C0C0C0"/>
                </a:outerShdw>
              </a:effectLst>
              <a:latin typeface="Bookman Old Style" panose="02050604050505020204" pitchFamily="18" charset="0"/>
              <a:ea typeface="楷体_GB2312" pitchFamily="49" charset="-122"/>
            </a:endParaRPr>
          </a:p>
        </p:txBody>
      </p:sp>
      <p:pic>
        <p:nvPicPr>
          <p:cNvPr id="1034" name="Picture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157413"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9350" y="9525"/>
            <a:ext cx="11525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random/>
  </p:transition>
  <p:txStyles>
    <p:title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p:titleStyle>
    <p:body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908050" y="49213"/>
            <a:ext cx="89154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lstStyle/>
          <a:p>
            <a:pPr lvl="0"/>
            <a:r>
              <a:rPr lang="zh-CN" altLang="en-US"/>
              <a:t>单击此处编辑母版标题样式</a:t>
            </a:r>
          </a:p>
        </p:txBody>
      </p:sp>
      <p:sp>
        <p:nvSpPr>
          <p:cNvPr id="2051" name="Rectangle 3"/>
          <p:cNvSpPr>
            <a:spLocks noGrp="1" noChangeArrowheads="1"/>
          </p:cNvSpPr>
          <p:nvPr>
            <p:ph type="body" idx="1"/>
          </p:nvPr>
        </p:nvSpPr>
        <p:spPr bwMode="auto">
          <a:xfrm>
            <a:off x="495300" y="1282700"/>
            <a:ext cx="89154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2" name="Rectangle 4"/>
          <p:cNvSpPr>
            <a:spLocks noGrp="1" noChangeArrowheads="1"/>
          </p:cNvSpPr>
          <p:nvPr>
            <p:ph type="dt" sz="half" idx="2"/>
          </p:nvPr>
        </p:nvSpPr>
        <p:spPr bwMode="auto">
          <a:xfrm>
            <a:off x="495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l" defTabSz="977900">
              <a:defRPr sz="1500">
                <a:latin typeface="+mn-lt"/>
              </a:defRPr>
            </a:lvl1pPr>
          </a:lstStyle>
          <a:p>
            <a:pPr>
              <a:defRPr/>
            </a:pPr>
            <a:fld id="{FFBD61B3-9F4C-4E80-859D-FB05C7BC1831}" type="datetime2">
              <a:rPr lang="zh-CN" altLang="en-US"/>
              <a:t>2024年4月17日</a:t>
            </a:fld>
            <a:endParaRPr lang="en-US"/>
          </a:p>
        </p:txBody>
      </p:sp>
      <p:sp>
        <p:nvSpPr>
          <p:cNvPr id="2053" name="Rectangle 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mn-lt"/>
              </a:defRPr>
            </a:lvl1pPr>
          </a:lstStyle>
          <a:p>
            <a:pPr>
              <a:defRPr/>
            </a:pPr>
            <a:endParaRPr lang="en-US"/>
          </a:p>
        </p:txBody>
      </p:sp>
      <p:sp>
        <p:nvSpPr>
          <p:cNvPr id="2054" name="Rectangle 6"/>
          <p:cNvSpPr>
            <a:spLocks noGrp="1" noChangeArrowheads="1"/>
          </p:cNvSpPr>
          <p:nvPr>
            <p:ph type="sldNum" sz="quarter" idx="4"/>
          </p:nvPr>
        </p:nvSpPr>
        <p:spPr bwMode="auto">
          <a:xfrm>
            <a:off x="7099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r" defTabSz="977900">
              <a:defRPr sz="1500">
                <a:latin typeface="+mn-lt"/>
              </a:defRPr>
            </a:lvl1pPr>
          </a:lstStyle>
          <a:p>
            <a:pPr>
              <a:defRPr/>
            </a:pPr>
            <a:fld id="{A31B5144-5A8C-409D-ACC0-F125B91FFFF1}" type="slidenum">
              <a:rPr lang="zh-CN" altLang="en-US"/>
              <a:t>‹#›</a:t>
            </a:fld>
            <a:endParaRPr lang="en-US"/>
          </a:p>
        </p:txBody>
      </p:sp>
      <p:sp>
        <p:nvSpPr>
          <p:cNvPr id="2055" name="Rectangle 7"/>
          <p:cNvSpPr>
            <a:spLocks noChangeArrowheads="1"/>
          </p:cNvSpPr>
          <p:nvPr/>
        </p:nvSpPr>
        <p:spPr bwMode="auto">
          <a:xfrm>
            <a:off x="306388" y="193675"/>
            <a:ext cx="474662" cy="500063"/>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6" name="Rectangle 8"/>
          <p:cNvSpPr>
            <a:spLocks noChangeArrowheads="1"/>
          </p:cNvSpPr>
          <p:nvPr/>
        </p:nvSpPr>
        <p:spPr bwMode="auto">
          <a:xfrm>
            <a:off x="439738" y="638175"/>
            <a:ext cx="458787" cy="50006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7" name="Rectangle 9"/>
          <p:cNvSpPr>
            <a:spLocks noChangeArrowheads="1"/>
          </p:cNvSpPr>
          <p:nvPr/>
        </p:nvSpPr>
        <p:spPr bwMode="auto">
          <a:xfrm>
            <a:off x="-3175" y="561975"/>
            <a:ext cx="601663" cy="444500"/>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8" name="Rectangle 10"/>
          <p:cNvSpPr>
            <a:spLocks noChangeArrowheads="1"/>
          </p:cNvSpPr>
          <p:nvPr/>
        </p:nvSpPr>
        <p:spPr bwMode="auto">
          <a:xfrm>
            <a:off x="679450" y="160338"/>
            <a:ext cx="34925" cy="1108075"/>
          </a:xfrm>
          <a:prstGeom prst="rect">
            <a:avLst/>
          </a:prstGeom>
          <a:gradFill rotWithShape="1">
            <a:gsLst>
              <a:gs pos="0">
                <a:srgbClr val="000082"/>
              </a:gs>
              <a:gs pos="30000">
                <a:srgbClr val="66008F"/>
              </a:gs>
              <a:gs pos="64999">
                <a:srgbClr val="BA0066"/>
              </a:gs>
              <a:gs pos="89999">
                <a:srgbClr val="FF0000"/>
              </a:gs>
              <a:gs pos="100000">
                <a:srgbClr val="FF8200"/>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solidFill>
                <a:srgbClr val="FF3300"/>
              </a:solidFill>
              <a:latin typeface="Tahoma" panose="020B0604030504040204" pitchFamily="34" charset="0"/>
            </a:endParaRPr>
          </a:p>
        </p:txBody>
      </p:sp>
      <p:sp>
        <p:nvSpPr>
          <p:cNvPr id="2059" name="Rectangle 11"/>
          <p:cNvSpPr>
            <a:spLocks noChangeArrowheads="1"/>
          </p:cNvSpPr>
          <p:nvPr/>
        </p:nvSpPr>
        <p:spPr bwMode="auto">
          <a:xfrm>
            <a:off x="333375" y="992188"/>
            <a:ext cx="8912225" cy="33337"/>
          </a:xfrm>
          <a:prstGeom prst="rect">
            <a:avLst/>
          </a:prstGeom>
          <a:gradFill rotWithShape="1">
            <a:gsLst>
              <a:gs pos="0">
                <a:srgbClr val="0000FF"/>
              </a:gs>
              <a:gs pos="100000">
                <a:srgbClr val="8686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2pPr>
      <a:lvl3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3pPr>
      <a:lvl4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4pPr>
      <a:lvl5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5pPr>
      <a:lvl6pPr marL="4572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6pPr>
      <a:lvl7pPr marL="9144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7pPr>
      <a:lvl8pPr marL="13716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8pPr>
      <a:lvl9pPr marL="18288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9pPr>
    </p:titleStyle>
    <p:bodyStyle>
      <a:lvl1pPr marL="367030" indent="-367030"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655" indent="-306705"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3230" indent="-244475" algn="l" defTabSz="977900" rtl="0" eaLnBrk="0" fontAlgn="base" hangingPunct="0">
        <a:spcBef>
          <a:spcPct val="20000"/>
        </a:spcBef>
        <a:spcAft>
          <a:spcPct val="0"/>
        </a:spcAft>
        <a:buChar char="–"/>
        <a:defRPr sz="2100">
          <a:solidFill>
            <a:schemeClr val="tx1"/>
          </a:solidFill>
          <a:latin typeface="+mn-lt"/>
          <a:ea typeface="+mn-ea"/>
        </a:defRPr>
      </a:lvl4pPr>
      <a:lvl5pPr marL="2202180" indent="-244475" algn="l" defTabSz="977900" rtl="0" eaLnBrk="0" fontAlgn="base" hangingPunct="0">
        <a:spcBef>
          <a:spcPct val="20000"/>
        </a:spcBef>
        <a:spcAft>
          <a:spcPct val="0"/>
        </a:spcAft>
        <a:buChar char="»"/>
        <a:defRPr sz="2100">
          <a:solidFill>
            <a:schemeClr val="tx1"/>
          </a:solidFill>
          <a:latin typeface="+mn-lt"/>
          <a:ea typeface="+mn-ea"/>
        </a:defRPr>
      </a:lvl5pPr>
      <a:lvl6pPr marL="2659380" indent="-244475" algn="l" defTabSz="977900" rtl="0" eaLnBrk="0" fontAlgn="base" hangingPunct="0">
        <a:spcBef>
          <a:spcPct val="20000"/>
        </a:spcBef>
        <a:spcAft>
          <a:spcPct val="0"/>
        </a:spcAft>
        <a:buChar char="»"/>
        <a:defRPr sz="2100">
          <a:solidFill>
            <a:schemeClr val="tx1"/>
          </a:solidFill>
          <a:latin typeface="+mn-lt"/>
          <a:ea typeface="+mn-ea"/>
        </a:defRPr>
      </a:lvl6pPr>
      <a:lvl7pPr marL="3116580" indent="-244475" algn="l" defTabSz="977900" rtl="0" eaLnBrk="0" fontAlgn="base" hangingPunct="0">
        <a:spcBef>
          <a:spcPct val="20000"/>
        </a:spcBef>
        <a:spcAft>
          <a:spcPct val="0"/>
        </a:spcAft>
        <a:buChar char="»"/>
        <a:defRPr sz="2100">
          <a:solidFill>
            <a:schemeClr val="tx1"/>
          </a:solidFill>
          <a:latin typeface="+mn-lt"/>
          <a:ea typeface="+mn-ea"/>
        </a:defRPr>
      </a:lvl7pPr>
      <a:lvl8pPr marL="3573780" indent="-244475" algn="l" defTabSz="977900" rtl="0" eaLnBrk="0" fontAlgn="base" hangingPunct="0">
        <a:spcBef>
          <a:spcPct val="20000"/>
        </a:spcBef>
        <a:spcAft>
          <a:spcPct val="0"/>
        </a:spcAft>
        <a:buChar char="»"/>
        <a:defRPr sz="2100">
          <a:solidFill>
            <a:schemeClr val="tx1"/>
          </a:solidFill>
          <a:latin typeface="+mn-lt"/>
          <a:ea typeface="+mn-ea"/>
        </a:defRPr>
      </a:lvl8pPr>
      <a:lvl9pPr marL="4030980"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17"/>
          <p:cNvSpPr>
            <a:spLocks noChangeArrowheads="1"/>
          </p:cNvSpPr>
          <p:nvPr/>
        </p:nvSpPr>
        <p:spPr bwMode="auto">
          <a:xfrm>
            <a:off x="0" y="-22225"/>
            <a:ext cx="9906000" cy="623888"/>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spcBef>
                <a:spcPct val="20000"/>
              </a:spcBef>
              <a:buClr>
                <a:srgbClr val="003366"/>
              </a:buClr>
            </a:pPr>
            <a:endParaRPr lang="zh-CN" altLang="en-US" sz="1200">
              <a:latin typeface="Arial" panose="020B0604020202020204" pitchFamily="34" charset="0"/>
            </a:endParaRPr>
          </a:p>
        </p:txBody>
      </p:sp>
      <p:sp>
        <p:nvSpPr>
          <p:cNvPr id="3075" name="Rectangle 18"/>
          <p:cNvSpPr>
            <a:spLocks noChangeArrowheads="1"/>
          </p:cNvSpPr>
          <p:nvPr/>
        </p:nvSpPr>
        <p:spPr bwMode="auto">
          <a:xfrm>
            <a:off x="3175" y="6594475"/>
            <a:ext cx="990600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881380" eaLnBrk="0" hangingPunct="0">
              <a:lnSpc>
                <a:spcPct val="180000"/>
              </a:lnSpc>
              <a:spcBef>
                <a:spcPct val="50000"/>
              </a:spcBef>
              <a:buSzPct val="125000"/>
              <a:buFont typeface="Wingdings" panose="05000000000000000000" pitchFamily="2" charset="2"/>
              <a:buNone/>
              <a:defRPr/>
            </a:pPr>
            <a:endParaRPr lang="zh-CN" altLang="en-US" sz="1500">
              <a:effectLst>
                <a:outerShdw blurRad="38100" dist="38100" dir="2700000" algn="tl">
                  <a:srgbClr val="C0C0C0"/>
                </a:outerShdw>
              </a:effectLst>
              <a:latin typeface="Times New Roman" panose="02020603050405020304" pitchFamily="18" charset="0"/>
            </a:endParaRPr>
          </a:p>
        </p:txBody>
      </p:sp>
      <p:sp>
        <p:nvSpPr>
          <p:cNvPr id="3076" name="Text Box 30"/>
          <p:cNvSpPr txBox="1">
            <a:spLocks noChangeArrowheads="1"/>
          </p:cNvSpPr>
          <p:nvPr/>
        </p:nvSpPr>
        <p:spPr bwMode="auto">
          <a:xfrm>
            <a:off x="9345613" y="6788150"/>
            <a:ext cx="2746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gn="l" eaLnBrk="1" hangingPunct="1">
              <a:spcBef>
                <a:spcPct val="20000"/>
              </a:spcBef>
              <a:buClr>
                <a:srgbClr val="003366"/>
              </a:buClr>
              <a:defRPr/>
            </a:pPr>
            <a:fld id="{D4E99214-74F9-44D6-AE2F-D9614A28E12E}" type="slidenum">
              <a:rPr lang="en-US" sz="1400" smtClean="0">
                <a:effectLst>
                  <a:outerShdw blurRad="38100" dist="38100" dir="2700000" algn="tl">
                    <a:srgbClr val="C0C0C0"/>
                  </a:outerShdw>
                </a:effectLst>
                <a:latin typeface="Arial" panose="020B0604020202020204" pitchFamily="34" charset="0"/>
                <a:cs typeface="Arial" panose="020B0604020202020204" pitchFamily="34" charset="0"/>
              </a:rPr>
              <a:t>‹#›</a:t>
            </a:fld>
            <a:endParaRPr lang="en-US" sz="140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3077" name="Text Box 41"/>
          <p:cNvSpPr txBox="1">
            <a:spLocks noChangeArrowheads="1"/>
          </p:cNvSpPr>
          <p:nvPr/>
        </p:nvSpPr>
        <p:spPr bwMode="auto">
          <a:xfrm>
            <a:off x="-196850" y="6650038"/>
            <a:ext cx="1897063"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nSpc>
                <a:spcPct val="180000"/>
              </a:lnSpc>
              <a:spcBef>
                <a:spcPct val="50000"/>
              </a:spcBef>
              <a:buSzPct val="125000"/>
              <a:buFont typeface="Wingdings" panose="05000000000000000000" pitchFamily="2" charset="2"/>
              <a:buNone/>
              <a:defRPr/>
            </a:pPr>
            <a:fld id="{E5CDD699-53F8-4783-A8B6-69A8720A65AF}" type="datetime1">
              <a:rPr lang="en-US" sz="1400" smtClean="0">
                <a:effectLst>
                  <a:outerShdw blurRad="38100" dist="38100" dir="2700000" algn="tl">
                    <a:srgbClr val="C0C0C0"/>
                  </a:outerShdw>
                </a:effectLst>
                <a:latin typeface="Bookman Old Style" panose="02050604050505020204" pitchFamily="18" charset="0"/>
                <a:ea typeface="楷体_GB2312" pitchFamily="49" charset="-122"/>
              </a:rPr>
              <a:t>4/17/2024</a:t>
            </a:fld>
            <a:endParaRPr lang="en-US" sz="1400">
              <a:effectLst>
                <a:outerShdw blurRad="38100" dist="38100" dir="2700000" algn="tl">
                  <a:srgbClr val="C0C0C0"/>
                </a:outerShdw>
              </a:effectLst>
              <a:latin typeface="Bookman Old Style" panose="02050604050505020204" pitchFamily="18" charset="0"/>
              <a:ea typeface="楷体_GB2312" pitchFamily="49" charset="-122"/>
            </a:endParaRPr>
          </a:p>
        </p:txBody>
      </p:sp>
      <p:pic>
        <p:nvPicPr>
          <p:cNvPr id="3078" name="Picture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157413"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40250" y="801688"/>
            <a:ext cx="2846388"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3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54350" y="561975"/>
            <a:ext cx="124936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1" name="Rectangle 2"/>
          <p:cNvSpPr>
            <a:spLocks noGrp="1" noChangeArrowheads="1"/>
          </p:cNvSpPr>
          <p:nvPr>
            <p:ph type="title"/>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p>
            <a:pPr lvl="0"/>
            <a:r>
              <a:rPr lang="en-US" altLang="zh-CN"/>
              <a:t>Click to edit Master title style</a:t>
            </a:r>
          </a:p>
        </p:txBody>
      </p:sp>
      <p:sp>
        <p:nvSpPr>
          <p:cNvPr id="3082" name="Rectangle 3"/>
          <p:cNvSpPr>
            <a:spLocks noGrp="1" noChangeArrowheads="1"/>
          </p:cNvSpPr>
          <p:nvPr>
            <p:ph type="body" idx="1"/>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3083" name="Rectangle 1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Arial" panose="020B0604020202020204" pitchFamily="34" charset="0"/>
              </a:defRPr>
            </a:lvl1pPr>
          </a:lstStyle>
          <a:p>
            <a:pPr>
              <a:defRPr/>
            </a:pPr>
            <a:endParaRPr lang="en-US"/>
          </a:p>
          <a:p>
            <a:pPr>
              <a:defRPr/>
            </a:pPr>
            <a:r>
              <a:rPr lang="zh-CN" altLang="en-US"/>
              <a:t>第</a:t>
            </a:r>
            <a:r>
              <a:rPr lang="en-US"/>
              <a:t>1</a:t>
            </a:r>
            <a:r>
              <a:rPr lang="zh-CN" altLang="en-US"/>
              <a:t>章 多媒体技术概要</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random/>
  </p:transition>
  <p:txStyles>
    <p:title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p:titleStyle>
    <p:body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4098"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40250" y="801688"/>
            <a:ext cx="2846388"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54350" y="561975"/>
            <a:ext cx="124936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2"/>
          <p:cNvSpPr>
            <a:spLocks noGrp="1" noChangeArrowheads="1"/>
          </p:cNvSpPr>
          <p:nvPr>
            <p:ph type="title"/>
          </p:nvPr>
        </p:nvSpPr>
        <p:spPr bwMode="auto">
          <a:xfrm>
            <a:off x="908050" y="49213"/>
            <a:ext cx="89154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lstStyle/>
          <a:p>
            <a:pPr lvl="0"/>
            <a:r>
              <a:rPr lang="zh-CN" altLang="en-US"/>
              <a:t>单击此处编辑母版标题样式</a:t>
            </a:r>
          </a:p>
        </p:txBody>
      </p:sp>
      <p:sp>
        <p:nvSpPr>
          <p:cNvPr id="4101" name="Rectangle 3"/>
          <p:cNvSpPr>
            <a:spLocks noGrp="1" noChangeArrowheads="1"/>
          </p:cNvSpPr>
          <p:nvPr>
            <p:ph type="body" idx="1"/>
          </p:nvPr>
        </p:nvSpPr>
        <p:spPr bwMode="auto">
          <a:xfrm>
            <a:off x="495300" y="1282700"/>
            <a:ext cx="89154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2" name="Rectangle 4"/>
          <p:cNvSpPr>
            <a:spLocks noGrp="1" noChangeArrowheads="1"/>
          </p:cNvSpPr>
          <p:nvPr>
            <p:ph type="dt" sz="half" idx="2"/>
          </p:nvPr>
        </p:nvSpPr>
        <p:spPr bwMode="auto">
          <a:xfrm>
            <a:off x="495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l" defTabSz="977900">
              <a:defRPr sz="1500">
                <a:latin typeface="+mn-lt"/>
              </a:defRPr>
            </a:lvl1pPr>
          </a:lstStyle>
          <a:p>
            <a:pPr>
              <a:defRPr/>
            </a:pPr>
            <a:fld id="{AE092DA8-208D-417C-8C19-76FC4AA36860}" type="datetime2">
              <a:rPr lang="zh-CN" altLang="en-US"/>
              <a:t>2024年4月17日</a:t>
            </a:fld>
            <a:endParaRPr lang="en-US"/>
          </a:p>
        </p:txBody>
      </p:sp>
      <p:sp>
        <p:nvSpPr>
          <p:cNvPr id="4103" name="Rectangle 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mn-lt"/>
              </a:defRPr>
            </a:lvl1pPr>
          </a:lstStyle>
          <a:p>
            <a:pPr>
              <a:defRPr/>
            </a:pPr>
            <a:endParaRPr lang="en-US"/>
          </a:p>
          <a:p>
            <a:pPr>
              <a:defRPr/>
            </a:pPr>
            <a:r>
              <a:rPr lang="zh-CN" altLang="en-US"/>
              <a:t>第</a:t>
            </a:r>
            <a:r>
              <a:rPr lang="en-US"/>
              <a:t>1</a:t>
            </a:r>
            <a:r>
              <a:rPr lang="zh-CN" altLang="en-US"/>
              <a:t>章 多媒体技术概要</a:t>
            </a:r>
          </a:p>
        </p:txBody>
      </p:sp>
      <p:sp>
        <p:nvSpPr>
          <p:cNvPr id="4104" name="Rectangle 6"/>
          <p:cNvSpPr>
            <a:spLocks noGrp="1" noChangeArrowheads="1"/>
          </p:cNvSpPr>
          <p:nvPr>
            <p:ph type="sldNum" sz="quarter" idx="4"/>
          </p:nvPr>
        </p:nvSpPr>
        <p:spPr bwMode="auto">
          <a:xfrm>
            <a:off x="7099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r" defTabSz="977900">
              <a:defRPr sz="1500">
                <a:latin typeface="+mn-lt"/>
              </a:defRPr>
            </a:lvl1pPr>
          </a:lstStyle>
          <a:p>
            <a:pPr>
              <a:defRPr/>
            </a:pPr>
            <a:fld id="{7582EEDD-250D-449F-8305-BE8AFD45BB3B}" type="slidenum">
              <a:rPr lang="zh-CN" altLang="en-US"/>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2pPr>
      <a:lvl3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3pPr>
      <a:lvl4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4pPr>
      <a:lvl5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5pPr>
      <a:lvl6pPr marL="4572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6pPr>
      <a:lvl7pPr marL="9144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7pPr>
      <a:lvl8pPr marL="13716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8pPr>
      <a:lvl9pPr marL="18288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9pPr>
    </p:titleStyle>
    <p:bodyStyle>
      <a:lvl1pPr marL="367030" indent="-367030"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655" indent="-306705"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3230" indent="-244475" algn="l" defTabSz="977900" rtl="0" eaLnBrk="0" fontAlgn="base" hangingPunct="0">
        <a:spcBef>
          <a:spcPct val="20000"/>
        </a:spcBef>
        <a:spcAft>
          <a:spcPct val="0"/>
        </a:spcAft>
        <a:buChar char="–"/>
        <a:defRPr sz="2100">
          <a:solidFill>
            <a:schemeClr val="tx1"/>
          </a:solidFill>
          <a:latin typeface="+mn-lt"/>
          <a:ea typeface="+mn-ea"/>
        </a:defRPr>
      </a:lvl4pPr>
      <a:lvl5pPr marL="2202180" indent="-244475" algn="l" defTabSz="977900" rtl="0" eaLnBrk="0" fontAlgn="base" hangingPunct="0">
        <a:spcBef>
          <a:spcPct val="20000"/>
        </a:spcBef>
        <a:spcAft>
          <a:spcPct val="0"/>
        </a:spcAft>
        <a:buChar char="»"/>
        <a:defRPr sz="2100">
          <a:solidFill>
            <a:schemeClr val="tx1"/>
          </a:solidFill>
          <a:latin typeface="+mn-lt"/>
          <a:ea typeface="+mn-ea"/>
        </a:defRPr>
      </a:lvl5pPr>
      <a:lvl6pPr marL="2659380" indent="-244475" algn="l" defTabSz="977900" rtl="0" eaLnBrk="0" fontAlgn="base" hangingPunct="0">
        <a:spcBef>
          <a:spcPct val="20000"/>
        </a:spcBef>
        <a:spcAft>
          <a:spcPct val="0"/>
        </a:spcAft>
        <a:buChar char="»"/>
        <a:defRPr sz="2100">
          <a:solidFill>
            <a:schemeClr val="tx1"/>
          </a:solidFill>
          <a:latin typeface="+mn-lt"/>
          <a:ea typeface="+mn-ea"/>
        </a:defRPr>
      </a:lvl6pPr>
      <a:lvl7pPr marL="3116580" indent="-244475" algn="l" defTabSz="977900" rtl="0" eaLnBrk="0" fontAlgn="base" hangingPunct="0">
        <a:spcBef>
          <a:spcPct val="20000"/>
        </a:spcBef>
        <a:spcAft>
          <a:spcPct val="0"/>
        </a:spcAft>
        <a:buChar char="»"/>
        <a:defRPr sz="2100">
          <a:solidFill>
            <a:schemeClr val="tx1"/>
          </a:solidFill>
          <a:latin typeface="+mn-lt"/>
          <a:ea typeface="+mn-ea"/>
        </a:defRPr>
      </a:lvl7pPr>
      <a:lvl8pPr marL="3573780" indent="-244475" algn="l" defTabSz="977900" rtl="0" eaLnBrk="0" fontAlgn="base" hangingPunct="0">
        <a:spcBef>
          <a:spcPct val="20000"/>
        </a:spcBef>
        <a:spcAft>
          <a:spcPct val="0"/>
        </a:spcAft>
        <a:buChar char="»"/>
        <a:defRPr sz="2100">
          <a:solidFill>
            <a:schemeClr val="tx1"/>
          </a:solidFill>
          <a:latin typeface="+mn-lt"/>
          <a:ea typeface="+mn-ea"/>
        </a:defRPr>
      </a:lvl8pPr>
      <a:lvl9pPr marL="4030980"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image" Target="../media/image58.png"/><Relationship Id="rId16"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4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4.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33.wmf"/><Relationship Id="rId10" Type="http://schemas.openxmlformats.org/officeDocument/2006/relationships/image" Target="../media/image80.png"/><Relationship Id="rId4" Type="http://schemas.openxmlformats.org/officeDocument/2006/relationships/oleObject" Target="../embeddings/oleObject1.bin"/><Relationship Id="rId9" Type="http://schemas.openxmlformats.org/officeDocument/2006/relationships/image" Target="../media/image79.png"/></Relationships>
</file>

<file path=ppt/slides/_rels/slide4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4.png"/><Relationship Id="rId7" Type="http://schemas.openxmlformats.org/officeDocument/2006/relationships/image" Target="../media/image35.wmf"/><Relationship Id="rId12"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oleObject" Target="../embeddings/oleObject5.bin"/><Relationship Id="rId5" Type="http://schemas.openxmlformats.org/officeDocument/2006/relationships/image" Target="../media/image34.wmf"/><Relationship Id="rId10" Type="http://schemas.openxmlformats.org/officeDocument/2006/relationships/image" Target="../media/image36.wmf"/><Relationship Id="rId4" Type="http://schemas.openxmlformats.org/officeDocument/2006/relationships/oleObject" Target="../embeddings/oleObject2.bin"/><Relationship Id="rId9" Type="http://schemas.openxmlformats.org/officeDocument/2006/relationships/oleObject" Target="../embeddings/oleObject4.bin"/></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101.png"/></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106.png"/></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113.png"/></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6.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22.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7.png"/><Relationship Id="rId4" Type="http://schemas.openxmlformats.org/officeDocument/2006/relationships/image" Target="../media/image116.png"/></Relationships>
</file>

<file path=ppt/slides/_rels/slide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idx="4294967295"/>
          </p:nvPr>
        </p:nvSpPr>
        <p:spPr>
          <a:xfrm>
            <a:off x="1073150" y="2141538"/>
            <a:ext cx="8420100" cy="153987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r>
              <a:rPr lang="zh-CN" altLang="en-US" sz="2400" dirty="0">
                <a:solidFill>
                  <a:srgbClr val="CC00CC"/>
                </a:solidFill>
                <a:sym typeface="+mn-ea"/>
              </a:rPr>
              <a:t>组合优化与凸优化</a:t>
            </a:r>
            <a:br>
              <a:rPr lang="zh-CN" altLang="en-US" sz="2400" dirty="0">
                <a:solidFill>
                  <a:srgbClr val="CC00CC"/>
                </a:solidFill>
                <a:latin typeface="隶书" panose="02010509060101010101" pitchFamily="1" charset="-122"/>
              </a:rPr>
            </a:br>
            <a:r>
              <a:rPr lang="zh-CN" altLang="en-US" sz="2400" dirty="0">
                <a:latin typeface="隶书" panose="02010509060101010101" pitchFamily="1" charset="-122"/>
              </a:rPr>
              <a:t>第</a:t>
            </a:r>
            <a:r>
              <a:rPr lang="en-US" altLang="zh-CN" sz="2400" dirty="0">
                <a:latin typeface="隶书" panose="02010509060101010101" pitchFamily="1" charset="-122"/>
              </a:rPr>
              <a:t>6</a:t>
            </a:r>
            <a:r>
              <a:rPr lang="zh-CN" altLang="en-US" sz="2400" dirty="0">
                <a:latin typeface="隶书" panose="02010509060101010101" pitchFamily="1" charset="-122"/>
              </a:rPr>
              <a:t>章 约束最优化理论</a:t>
            </a:r>
            <a:r>
              <a:rPr lang="en-US" altLang="zh-CN" sz="2400" dirty="0">
                <a:latin typeface="隶书" panose="02010509060101010101" pitchFamily="1" charset="-122"/>
              </a:rPr>
              <a:t>(Theory of constrained Optimization)</a:t>
            </a:r>
            <a:endParaRPr lang="zh-CN" altLang="en-US" dirty="0">
              <a:latin typeface="隶书" panose="02010509060101010101" pitchFamily="1" charset="-122"/>
            </a:endParaRPr>
          </a:p>
        </p:txBody>
      </p:sp>
      <p:sp>
        <p:nvSpPr>
          <p:cNvPr id="5123" name="Rectangle 3"/>
          <p:cNvSpPr>
            <a:spLocks noGrp="1" noChangeArrowheads="1"/>
          </p:cNvSpPr>
          <p:nvPr>
            <p:ph type="subTitle" idx="4294967295"/>
          </p:nvPr>
        </p:nvSpPr>
        <p:spPr>
          <a:xfrm>
            <a:off x="1485900" y="4090988"/>
            <a:ext cx="6934200" cy="184467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pPr marL="0" indent="0" algn="ctr">
              <a:lnSpc>
                <a:spcPct val="90000"/>
              </a:lnSpc>
              <a:buFont typeface="Wingdings" panose="05000000000000000000" pitchFamily="2" charset="2"/>
              <a:buNone/>
            </a:pPr>
            <a:r>
              <a:rPr lang="zh-CN" altLang="en-US" sz="2600" dirty="0"/>
              <a:t>刘绍辉</a:t>
            </a:r>
          </a:p>
          <a:p>
            <a:pPr marL="0" indent="0" algn="ctr">
              <a:lnSpc>
                <a:spcPct val="90000"/>
              </a:lnSpc>
              <a:buFont typeface="Wingdings" panose="05000000000000000000" pitchFamily="2" charset="2"/>
              <a:buNone/>
            </a:pPr>
            <a:r>
              <a:rPr lang="zh-CN" altLang="en-US" sz="2600" dirty="0"/>
              <a:t>计算机科学与技术学院 哈尔滨工业大学</a:t>
            </a:r>
          </a:p>
          <a:p>
            <a:pPr marL="0" indent="0" algn="ctr">
              <a:lnSpc>
                <a:spcPct val="90000"/>
              </a:lnSpc>
              <a:buFont typeface="Wingdings" panose="05000000000000000000" pitchFamily="2" charset="2"/>
              <a:buNone/>
            </a:pPr>
            <a:r>
              <a:rPr lang="zh-CN" altLang="en-US" sz="2600" dirty="0"/>
              <a:t>shliu@hit.edu.cn</a:t>
            </a:r>
          </a:p>
          <a:p>
            <a:pPr marL="0" indent="0" algn="ctr">
              <a:lnSpc>
                <a:spcPct val="90000"/>
              </a:lnSpc>
              <a:buFont typeface="Wingdings" panose="05000000000000000000" pitchFamily="2" charset="2"/>
              <a:buNone/>
            </a:pPr>
            <a:r>
              <a:rPr lang="zh-CN" altLang="en-US" sz="2600" dirty="0"/>
              <a:t>20</a:t>
            </a:r>
            <a:r>
              <a:rPr lang="en-US" sz="2600" dirty="0"/>
              <a:t>24</a:t>
            </a:r>
            <a:r>
              <a:rPr lang="zh-CN" altLang="en-US" sz="2600" dirty="0"/>
              <a:t>年春季</a:t>
            </a:r>
          </a:p>
        </p:txBody>
      </p:sp>
    </p:spTree>
  </p:cSld>
  <p:clrMapOvr>
    <a:masterClrMapping/>
  </p:clrMapOvr>
  <p:transition spd="med" advTm="1187">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r>
              <a:rPr lang="en-US" altLang="zh-CN" sz="2800" dirty="0">
                <a:latin typeface="隶书" panose="02010509060101010101" pitchFamily="1" charset="-122"/>
              </a:rPr>
              <a:t>-</a:t>
            </a:r>
            <a:r>
              <a:rPr lang="zh-CN" altLang="en-US" sz="2800" dirty="0">
                <a:latin typeface="隶书" panose="02010509060101010101" pitchFamily="1" charset="-122"/>
              </a:rPr>
              <a:t>拟牛顿法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拟牛顿法</a:t>
                </a:r>
                <a:r>
                  <a:rPr lang="en-US" altLang="zh-CN" sz="2000" dirty="0"/>
                  <a:t>:</a:t>
                </a:r>
                <a:r>
                  <a:rPr lang="zh-CN" altLang="en-US" sz="2000" dirty="0"/>
                  <a:t>牛顿法成功的关键是利用了</a:t>
                </a:r>
                <a:r>
                  <a:rPr lang="en-US" altLang="zh-CN" sz="2000" dirty="0"/>
                  <a:t>Hessian</a:t>
                </a:r>
                <a:r>
                  <a:rPr lang="zh-CN" altLang="en-US" sz="2000" dirty="0"/>
                  <a:t>矩阵的曲率信息。但计算</a:t>
                </a:r>
                <a:r>
                  <a:rPr lang="en-US" altLang="zh-CN" sz="2000" dirty="0"/>
                  <a:t>Hessian</a:t>
                </a:r>
                <a:r>
                  <a:rPr lang="zh-CN" altLang="en-US" sz="2000" dirty="0"/>
                  <a:t>矩阵工作量大，或很难求得 ，这就导致仅利用目标函数一阶导数的方法，拟牛顿法就是这类方法，利用一阶导数信息构造目标函数曲率的近似，而不需要明显形成</a:t>
                </a:r>
                <a:r>
                  <a:rPr lang="en-US" altLang="zh-CN" sz="2000" dirty="0"/>
                  <a:t>Hessian</a:t>
                </a:r>
                <a:r>
                  <a:rPr lang="zh-CN" altLang="en-US" sz="2000" dirty="0"/>
                  <a:t>矩阵，同时具有收敛速度快的优点</a:t>
                </a:r>
                <a:endParaRPr lang="en-US" altLang="zh-CN" sz="2000" dirty="0"/>
              </a:p>
              <a:p>
                <a:pPr lvl="1"/>
                <a:r>
                  <a:rPr lang="zh-CN" altLang="en-US" sz="1800" dirty="0"/>
                  <a:t>回忆</a:t>
                </a:r>
                <a14:m>
                  <m:oMath xmlns:m="http://schemas.openxmlformats.org/officeDocument/2006/math">
                    <m:r>
                      <a:rPr lang="en-US" altLang="zh-CN" sz="1800" b="1" i="1" smtClean="0">
                        <a:latin typeface="Cambria Math"/>
                      </a:rPr>
                      <m:t>𝒇</m:t>
                    </m:r>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1" smtClean="0">
                            <a:latin typeface="Cambria Math"/>
                          </a:rPr>
                          <m:t>𝑹</m:t>
                        </m:r>
                      </m:e>
                      <m:sup>
                        <m:r>
                          <a:rPr lang="en-US" altLang="zh-CN" sz="1800" b="1" i="1" smtClean="0">
                            <a:latin typeface="Cambria Math"/>
                          </a:rPr>
                          <m:t>𝒏</m:t>
                        </m:r>
                      </m:sup>
                    </m:sSup>
                    <m:r>
                      <a:rPr lang="en-US" altLang="zh-CN" sz="1800" b="1" i="1" smtClean="0">
                        <a:latin typeface="Cambria Math"/>
                      </a:rPr>
                      <m:t>→</m:t>
                    </m:r>
                    <m:r>
                      <a:rPr lang="en-US" altLang="zh-CN" sz="1800" b="1" i="1" smtClean="0">
                        <a:latin typeface="Cambria Math"/>
                      </a:rPr>
                      <m:t>𝑹</m:t>
                    </m:r>
                  </m:oMath>
                </a14:m>
                <a:r>
                  <a:rPr lang="zh-CN" altLang="en-US" sz="1800" dirty="0"/>
                  <a:t>的二次近似</a:t>
                </a:r>
                <a14:m>
                  <m:oMath xmlns:m="http://schemas.openxmlformats.org/officeDocument/2006/math">
                    <m:r>
                      <a:rPr lang="en-US" altLang="zh-CN" sz="1800" b="1" i="1" smtClean="0">
                        <a:latin typeface="Cambria Math"/>
                      </a:rPr>
                      <m:t>𝒇</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r>
                      <a:rPr lang="en-US" altLang="zh-CN" sz="1800" b="1" i="1" smtClean="0">
                        <a:latin typeface="Cambria Math"/>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e>
                    </m:d>
                    <m:r>
                      <a:rPr lang="en-US" altLang="zh-CN" sz="1800" b="1" i="1" smtClean="0">
                        <a:latin typeface="Cambria Math"/>
                      </a:rPr>
                      <m:t>+</m:t>
                    </m:r>
                    <m:sSubSup>
                      <m:sSubSupPr>
                        <m:ctrlPr>
                          <a:rPr lang="en-US" altLang="zh-CN" sz="1800" b="1" i="1" smtClean="0">
                            <a:latin typeface="Cambria Math" panose="02040503050406030204" pitchFamily="18" charset="0"/>
                          </a:rPr>
                        </m:ctrlPr>
                      </m:sSubSupPr>
                      <m:e>
                        <m:r>
                          <a:rPr lang="en-US" altLang="zh-CN" sz="1800" b="1" i="1" smtClean="0">
                            <a:latin typeface="Cambria Math"/>
                          </a:rPr>
                          <m:t>𝒈</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up>
                        <m:r>
                          <a:rPr lang="en-US" altLang="zh-CN" sz="1800" b="1" i="1" smtClean="0">
                            <a:latin typeface="Cambria Math"/>
                          </a:rPr>
                          <m:t>𝑻</m:t>
                        </m:r>
                      </m:sup>
                    </m:sSubSup>
                    <m:d>
                      <m:dPr>
                        <m:ctrlPr>
                          <a:rPr lang="en-US" altLang="zh-CN" sz="1800" b="1" i="1" smtClean="0">
                            <a:latin typeface="Cambria Math" panose="02040503050406030204" pitchFamily="18" charset="0"/>
                          </a:rPr>
                        </m:ctrlPr>
                      </m:dPr>
                      <m:e>
                        <m:r>
                          <a:rPr lang="en-US" altLang="zh-CN" sz="1800" b="1" i="1" smtClean="0">
                            <a:latin typeface="Cambria Math"/>
                          </a:rPr>
                          <m:t>𝒙</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e>
                    </m:d>
                    <m:r>
                      <a:rPr lang="en-US" altLang="zh-CN" sz="1800" b="1" i="1" smtClean="0">
                        <a:latin typeface="Cambria Math"/>
                      </a:rPr>
                      <m:t>+</m:t>
                    </m:r>
                    <m:f>
                      <m:fPr>
                        <m:ctrlPr>
                          <a:rPr lang="en-US" altLang="zh-CN" sz="1800" b="1" i="1" smtClean="0">
                            <a:latin typeface="Cambria Math" panose="02040503050406030204" pitchFamily="18" charset="0"/>
                          </a:rPr>
                        </m:ctrlPr>
                      </m:fPr>
                      <m:num>
                        <m:r>
                          <a:rPr lang="en-US" altLang="zh-CN" sz="1800" b="1" i="1" smtClean="0">
                            <a:latin typeface="Cambria Math"/>
                          </a:rPr>
                          <m:t>𝟏</m:t>
                        </m:r>
                      </m:num>
                      <m:den>
                        <m:r>
                          <a:rPr lang="en-US" altLang="zh-CN" sz="1800" b="1" i="1" smtClean="0">
                            <a:latin typeface="Cambria Math"/>
                          </a:rPr>
                          <m:t>𝟐</m:t>
                        </m:r>
                      </m:den>
                    </m:f>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r>
                              <a:rPr lang="en-US" altLang="zh-CN" sz="1800" b="1" i="1" smtClean="0">
                                <a:latin typeface="Cambria Math"/>
                              </a:rPr>
                              <m:t>𝒙</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e>
                        </m:d>
                      </m:e>
                      <m:sup>
                        <m:r>
                          <a:rPr lang="en-US" altLang="zh-CN" sz="1800" b="1" i="1" smtClean="0">
                            <a:latin typeface="Cambria Math"/>
                          </a:rPr>
                          <m:t>𝑻</m:t>
                        </m:r>
                      </m:sup>
                    </m:sSup>
                    <m:sSub>
                      <m:sSubPr>
                        <m:ctrlPr>
                          <a:rPr lang="en-US" altLang="zh-CN" sz="1800" b="1" i="1" smtClean="0">
                            <a:latin typeface="Cambria Math" panose="02040503050406030204" pitchFamily="18" charset="0"/>
                          </a:rPr>
                        </m:ctrlPr>
                      </m:sSubPr>
                      <m:e>
                        <m:r>
                          <a:rPr lang="en-US" altLang="zh-CN" sz="1800" b="1" i="1" smtClean="0">
                            <a:latin typeface="Cambria Math"/>
                          </a:rPr>
                          <m:t>𝑮</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d>
                      <m:dPr>
                        <m:ctrlPr>
                          <a:rPr lang="en-US" altLang="zh-CN" sz="1800" b="1" i="1" smtClean="0">
                            <a:latin typeface="Cambria Math" panose="02040503050406030204" pitchFamily="18" charset="0"/>
                          </a:rPr>
                        </m:ctrlPr>
                      </m:dPr>
                      <m:e>
                        <m:r>
                          <a:rPr lang="en-US" altLang="zh-CN" sz="1800" b="1" i="1" smtClean="0">
                            <a:latin typeface="Cambria Math"/>
                          </a:rPr>
                          <m:t>𝒙</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e>
                    </m:d>
                  </m:oMath>
                </a14:m>
                <a:r>
                  <a:rPr lang="en-US" altLang="zh-CN" sz="1800" dirty="0"/>
                  <a:t>,</a:t>
                </a:r>
                <a:r>
                  <a:rPr lang="zh-CN" altLang="en-US" sz="1800" dirty="0"/>
                  <a:t>两边求导</a:t>
                </a:r>
                <a:endParaRPr lang="en-US" altLang="zh-CN" sz="1800" dirty="0"/>
              </a:p>
              <a:p>
                <a:pPr lvl="1"/>
                <a14:m>
                  <m:oMath xmlns:m="http://schemas.openxmlformats.org/officeDocument/2006/math">
                    <m:r>
                      <a:rPr lang="en-US" altLang="zh-CN" sz="1800" b="1" i="1" smtClean="0">
                        <a:latin typeface="Cambria Math"/>
                      </a:rPr>
                      <m:t>𝒈</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𝑮</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d>
                      <m:dPr>
                        <m:ctrlPr>
                          <a:rPr lang="en-US" altLang="zh-CN" sz="1800" b="1" i="1" smtClean="0">
                            <a:latin typeface="Cambria Math" panose="02040503050406030204" pitchFamily="18" charset="0"/>
                          </a:rPr>
                        </m:ctrlPr>
                      </m:dPr>
                      <m:e>
                        <m:r>
                          <a:rPr lang="en-US" altLang="zh-CN" sz="1800" b="1" i="1" smtClean="0">
                            <a:latin typeface="Cambria Math"/>
                          </a:rPr>
                          <m:t>𝒙</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e>
                    </m:d>
                  </m:oMath>
                </a14:m>
                <a:r>
                  <a:rPr lang="en-US" altLang="zh-CN" sz="1800" dirty="0"/>
                  <a:t>,</a:t>
                </a:r>
                <a:r>
                  <a:rPr lang="zh-CN" altLang="en-US" sz="1800" dirty="0"/>
                  <a:t>同样令</a:t>
                </a:r>
                <a14:m>
                  <m:oMath xmlns:m="http://schemas.openxmlformats.org/officeDocument/2006/math">
                    <m:r>
                      <a:rPr lang="en-US" altLang="zh-CN" sz="1800" b="1" i="1" smtClean="0">
                        <a:latin typeface="Cambria Math"/>
                      </a:rPr>
                      <m:t>𝒙</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𝒔</m:t>
                        </m:r>
                      </m:e>
                      <m:sub>
                        <m:r>
                          <a:rPr lang="en-US" altLang="zh-CN" sz="1800" b="1" i="1" smtClean="0">
                            <a:latin typeface="Cambria Math"/>
                          </a:rPr>
                          <m:t>𝒌</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𝒚</m:t>
                        </m:r>
                      </m:e>
                      <m:sub>
                        <m:r>
                          <a:rPr lang="en-US" altLang="zh-CN" sz="1800" b="1" i="1" smtClean="0">
                            <a:latin typeface="Cambria Math"/>
                          </a:rPr>
                          <m:t>𝒌</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𝒌</m:t>
                        </m:r>
                      </m:sub>
                    </m:sSub>
                    <m:r>
                      <a:rPr lang="en-US" altLang="zh-CN" sz="1800" b="1" i="1" smtClean="0">
                        <a:latin typeface="Cambria Math"/>
                      </a:rPr>
                      <m:t> </m:t>
                    </m:r>
                  </m:oMath>
                </a14:m>
                <a:r>
                  <a:rPr lang="en-US" altLang="zh-CN" sz="1800" dirty="0"/>
                  <a:t>,</a:t>
                </a:r>
                <a:r>
                  <a:rPr lang="zh-CN" altLang="en-US" sz="1800" dirty="0"/>
                  <a:t>可得</a:t>
                </a:r>
                <a14:m>
                  <m:oMath xmlns:m="http://schemas.openxmlformats.org/officeDocument/2006/math">
                    <m:sSubSup>
                      <m:sSubSupPr>
                        <m:ctrlPr>
                          <a:rPr lang="en-US" altLang="zh-CN" sz="1800" b="1" i="1" smtClean="0">
                            <a:solidFill>
                              <a:srgbClr val="FF0000"/>
                            </a:solidFill>
                            <a:latin typeface="Cambria Math" panose="02040503050406030204" pitchFamily="18" charset="0"/>
                          </a:rPr>
                        </m:ctrlPr>
                      </m:sSubSupPr>
                      <m:e>
                        <m:r>
                          <a:rPr lang="en-US" altLang="zh-CN" sz="1800" b="1" i="1" smtClean="0">
                            <a:solidFill>
                              <a:srgbClr val="FF0000"/>
                            </a:solidFill>
                            <a:latin typeface="Cambria Math"/>
                          </a:rPr>
                          <m:t>𝑮</m:t>
                        </m:r>
                      </m:e>
                      <m:sub>
                        <m:r>
                          <a:rPr lang="en-US" altLang="zh-CN" sz="1800" b="1" i="1" smtClean="0">
                            <a:solidFill>
                              <a:srgbClr val="FF0000"/>
                            </a:solidFill>
                            <a:latin typeface="Cambria Math"/>
                          </a:rPr>
                          <m:t>𝒌</m:t>
                        </m:r>
                        <m:r>
                          <a:rPr lang="en-US" altLang="zh-CN" sz="1800" b="1" i="1" smtClean="0">
                            <a:solidFill>
                              <a:srgbClr val="FF0000"/>
                            </a:solidFill>
                            <a:latin typeface="Cambria Math"/>
                          </a:rPr>
                          <m:t>+</m:t>
                        </m:r>
                        <m:r>
                          <a:rPr lang="en-US" altLang="zh-CN" sz="1800" b="1" i="1" smtClean="0">
                            <a:solidFill>
                              <a:srgbClr val="FF0000"/>
                            </a:solidFill>
                            <a:latin typeface="Cambria Math"/>
                          </a:rPr>
                          <m:t>𝟏</m:t>
                        </m:r>
                      </m:sub>
                      <m:sup>
                        <m:r>
                          <a:rPr lang="en-US" altLang="zh-CN" sz="1800" b="1" i="1" smtClean="0">
                            <a:solidFill>
                              <a:srgbClr val="FF0000"/>
                            </a:solidFill>
                            <a:latin typeface="Cambria Math"/>
                          </a:rPr>
                          <m:t>−</m:t>
                        </m:r>
                        <m:r>
                          <a:rPr lang="en-US" altLang="zh-CN" sz="1800" b="1" i="1" smtClean="0">
                            <a:solidFill>
                              <a:srgbClr val="FF0000"/>
                            </a:solidFill>
                            <a:latin typeface="Cambria Math"/>
                          </a:rPr>
                          <m:t>𝟏</m:t>
                        </m:r>
                      </m:sup>
                    </m:sSubSup>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𝒚</m:t>
                        </m:r>
                      </m:e>
                      <m:sub>
                        <m:r>
                          <a:rPr lang="en-US" altLang="zh-CN" sz="1800" b="1" i="1" smtClean="0">
                            <a:solidFill>
                              <a:srgbClr val="FF0000"/>
                            </a:solidFill>
                            <a:latin typeface="Cambria Math"/>
                          </a:rPr>
                          <m:t>𝒌</m:t>
                        </m:r>
                      </m:sub>
                    </m:sSub>
                    <m:r>
                      <a:rPr lang="en-US" altLang="zh-CN" sz="1800" b="1" i="1" smtClean="0">
                        <a:solidFill>
                          <a:srgbClr val="FF0000"/>
                        </a:solidFill>
                        <a:latin typeface="Cambria Math"/>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𝒔</m:t>
                        </m:r>
                      </m:e>
                      <m:sub>
                        <m:r>
                          <a:rPr lang="en-US" altLang="zh-CN" sz="1800" b="1" i="1" smtClean="0">
                            <a:solidFill>
                              <a:srgbClr val="FF0000"/>
                            </a:solidFill>
                            <a:latin typeface="Cambria Math"/>
                          </a:rPr>
                          <m:t>𝒌</m:t>
                        </m:r>
                      </m:sub>
                    </m:sSub>
                  </m:oMath>
                </a14:m>
                <a:r>
                  <a:rPr lang="en-US" altLang="zh-CN" sz="1800" dirty="0"/>
                  <a:t>,</a:t>
                </a:r>
                <a:r>
                  <a:rPr lang="zh-CN" altLang="en-US" sz="1800" dirty="0"/>
                  <a:t>通过求解</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𝒚</m:t>
                        </m:r>
                      </m:e>
                      <m:sub>
                        <m:r>
                          <a:rPr lang="en-US" altLang="zh-CN" sz="1800" b="1" i="1" smtClean="0">
                            <a:latin typeface="Cambria Math"/>
                          </a:rPr>
                          <m:t>𝒌</m:t>
                        </m:r>
                      </m:sub>
                    </m:sSub>
                  </m:oMath>
                </a14:m>
                <a:r>
                  <a:rPr lang="zh-CN" altLang="en-US" sz="1800" dirty="0"/>
                  <a:t>获得下次迭代的方向</a:t>
                </a:r>
                <a:endParaRPr lang="en-US" altLang="zh-CN" sz="1800" dirty="0"/>
              </a:p>
              <a:p>
                <a:pPr lvl="1"/>
                <a:r>
                  <a:rPr lang="zh-CN" altLang="en-US" sz="1800" dirty="0"/>
                  <a:t>但如果</a:t>
                </a:r>
                <a:r>
                  <a:rPr lang="en-US" altLang="zh-CN" sz="1800" dirty="0"/>
                  <a:t>Hessian</a:t>
                </a:r>
                <a:r>
                  <a:rPr lang="zh-CN" altLang="en-US" sz="1800" dirty="0"/>
                  <a:t>不好计算，甚至不好求出，此时需要用近似的办法来满足上述的关系，即</a:t>
                </a:r>
                <a14:m>
                  <m:oMath xmlns:m="http://schemas.openxmlformats.org/officeDocument/2006/math">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𝑯</m:t>
                        </m:r>
                      </m:e>
                      <m:sub>
                        <m:r>
                          <a:rPr lang="en-US" altLang="zh-CN" sz="1800" b="1" i="1" smtClean="0">
                            <a:solidFill>
                              <a:srgbClr val="FF0000"/>
                            </a:solidFill>
                            <a:latin typeface="Cambria Math"/>
                          </a:rPr>
                          <m:t>𝒌</m:t>
                        </m:r>
                        <m:r>
                          <a:rPr lang="en-US" altLang="zh-CN" sz="1800" b="1" i="1" smtClean="0">
                            <a:solidFill>
                              <a:srgbClr val="FF0000"/>
                            </a:solidFill>
                            <a:latin typeface="Cambria Math"/>
                          </a:rPr>
                          <m:t>+</m:t>
                        </m:r>
                        <m:r>
                          <a:rPr lang="en-US" altLang="zh-CN" sz="1800" b="1" i="1" smtClean="0">
                            <a:solidFill>
                              <a:srgbClr val="FF0000"/>
                            </a:solidFill>
                            <a:latin typeface="Cambria Math"/>
                          </a:rPr>
                          <m:t>𝟏</m:t>
                        </m:r>
                      </m:sub>
                    </m:sSub>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𝒚</m:t>
                        </m:r>
                      </m:e>
                      <m:sub>
                        <m:r>
                          <a:rPr lang="en-US" altLang="zh-CN" sz="1800" b="1" i="1" smtClean="0">
                            <a:solidFill>
                              <a:srgbClr val="FF0000"/>
                            </a:solidFill>
                            <a:latin typeface="Cambria Math"/>
                          </a:rPr>
                          <m:t>𝒌</m:t>
                        </m:r>
                      </m:sub>
                    </m:sSub>
                    <m:r>
                      <a:rPr lang="en-US" altLang="zh-CN" sz="1800" b="1" i="1" smtClean="0">
                        <a:solidFill>
                          <a:srgbClr val="FF0000"/>
                        </a:solidFill>
                        <a:latin typeface="Cambria Math"/>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𝒔</m:t>
                        </m:r>
                      </m:e>
                      <m:sub>
                        <m:r>
                          <a:rPr lang="en-US" altLang="zh-CN" sz="1800" b="1" i="1" smtClean="0">
                            <a:solidFill>
                              <a:srgbClr val="FF0000"/>
                            </a:solidFill>
                            <a:latin typeface="Cambria Math"/>
                          </a:rPr>
                          <m:t>𝒌</m:t>
                        </m:r>
                      </m:sub>
                    </m:sSub>
                  </m:oMath>
                </a14:m>
                <a:r>
                  <a:rPr lang="en-US" altLang="zh-CN" sz="1800" dirty="0"/>
                  <a:t>--</a:t>
                </a:r>
                <a:r>
                  <a:rPr lang="en-US" altLang="zh-CN" sz="1800" dirty="0">
                    <a:solidFill>
                      <a:srgbClr val="0000FF"/>
                    </a:solidFill>
                  </a:rPr>
                  <a:t>-(</a:t>
                </a:r>
                <a:r>
                  <a:rPr lang="zh-CN" altLang="en-US" sz="1800" dirty="0">
                    <a:solidFill>
                      <a:srgbClr val="0000FF"/>
                    </a:solidFill>
                  </a:rPr>
                  <a:t>拟牛顿方程</a:t>
                </a:r>
                <a:r>
                  <a:rPr lang="en-US" altLang="zh-CN" sz="1800" dirty="0">
                    <a:solidFill>
                      <a:srgbClr val="0000FF"/>
                    </a:solidFill>
                  </a:rPr>
                  <a:t>)</a:t>
                </a:r>
                <a:r>
                  <a:rPr lang="zh-CN" altLang="en-US" sz="1800" dirty="0">
                    <a:solidFill>
                      <a:srgbClr val="0000FF"/>
                    </a:solidFill>
                  </a:rPr>
                  <a:t>，</a:t>
                </a:r>
                <a:r>
                  <a:rPr lang="zh-CN" altLang="en-US" sz="1800" dirty="0"/>
                  <a:t>注意该式也可以用下述公式表示</a:t>
                </a:r>
                <a14:m>
                  <m:oMath xmlns:m="http://schemas.openxmlformats.org/officeDocument/2006/math">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𝑩</m:t>
                        </m:r>
                      </m:e>
                      <m:sub>
                        <m:r>
                          <a:rPr lang="en-US" altLang="zh-CN" sz="1800" b="1" i="1" smtClean="0">
                            <a:solidFill>
                              <a:srgbClr val="FF0000"/>
                            </a:solidFill>
                            <a:latin typeface="Cambria Math"/>
                          </a:rPr>
                          <m:t>𝒌</m:t>
                        </m:r>
                        <m:r>
                          <a:rPr lang="en-US" altLang="zh-CN" sz="1800" b="1" i="1" smtClean="0">
                            <a:solidFill>
                              <a:srgbClr val="FF0000"/>
                            </a:solidFill>
                            <a:latin typeface="Cambria Math"/>
                          </a:rPr>
                          <m:t>+</m:t>
                        </m:r>
                        <m:r>
                          <a:rPr lang="en-US" altLang="zh-CN" sz="1800" b="1" i="1" smtClean="0">
                            <a:solidFill>
                              <a:srgbClr val="FF0000"/>
                            </a:solidFill>
                            <a:latin typeface="Cambria Math"/>
                          </a:rPr>
                          <m:t>𝟏</m:t>
                        </m:r>
                      </m:sub>
                    </m:sSub>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𝒔</m:t>
                        </m:r>
                      </m:e>
                      <m:sub>
                        <m:r>
                          <a:rPr lang="en-US" altLang="zh-CN" sz="1800" b="1" i="1" smtClean="0">
                            <a:solidFill>
                              <a:srgbClr val="FF0000"/>
                            </a:solidFill>
                            <a:latin typeface="Cambria Math"/>
                          </a:rPr>
                          <m:t>𝒌</m:t>
                        </m:r>
                      </m:sub>
                    </m:sSub>
                    <m:r>
                      <a:rPr lang="en-US" altLang="zh-CN" sz="1800" b="1" i="1" smtClean="0">
                        <a:solidFill>
                          <a:srgbClr val="FF0000"/>
                        </a:solidFill>
                        <a:latin typeface="Cambria Math"/>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𝒚</m:t>
                        </m:r>
                      </m:e>
                      <m:sub>
                        <m:r>
                          <a:rPr lang="en-US" altLang="zh-CN" sz="1800" b="1" i="1" smtClean="0">
                            <a:solidFill>
                              <a:srgbClr val="FF0000"/>
                            </a:solidFill>
                            <a:latin typeface="Cambria Math"/>
                          </a:rPr>
                          <m:t>𝒌</m:t>
                        </m:r>
                      </m:sub>
                    </m:sSub>
                  </m:oMath>
                </a14:m>
                <a:r>
                  <a:rPr lang="en-US" altLang="zh-CN" sz="1800" dirty="0">
                    <a:solidFill>
                      <a:srgbClr val="0000FF"/>
                    </a:solidFill>
                  </a:rPr>
                  <a:t>,</a:t>
                </a:r>
                <a:r>
                  <a:rPr lang="zh-CN" altLang="en-US" sz="1800" dirty="0">
                    <a:solidFill>
                      <a:schemeClr val="tx1"/>
                    </a:solidFill>
                  </a:rPr>
                  <a:t>相当于</a:t>
                </a:r>
                <a14:m>
                  <m:oMath xmlns:m="http://schemas.openxmlformats.org/officeDocument/2006/math">
                    <m:sSub>
                      <m:sSubPr>
                        <m:ctrlPr>
                          <a:rPr lang="en-US" altLang="zh-CN" sz="1800" b="1" i="1" smtClean="0">
                            <a:solidFill>
                              <a:schemeClr val="tx1"/>
                            </a:solidFill>
                            <a:latin typeface="Cambria Math" panose="02040503050406030204" pitchFamily="18" charset="0"/>
                          </a:rPr>
                        </m:ctrlPr>
                      </m:sSubPr>
                      <m:e>
                        <m:r>
                          <a:rPr lang="en-US" altLang="zh-CN" sz="1800" b="1" i="1" smtClean="0">
                            <a:solidFill>
                              <a:schemeClr val="tx1"/>
                            </a:solidFill>
                            <a:latin typeface="Cambria Math"/>
                          </a:rPr>
                          <m:t>𝑯</m:t>
                        </m:r>
                      </m:e>
                      <m:sub>
                        <m:r>
                          <a:rPr lang="en-US" altLang="zh-CN" sz="1800" b="1" i="1" smtClean="0">
                            <a:solidFill>
                              <a:schemeClr val="tx1"/>
                            </a:solidFill>
                            <a:latin typeface="Cambria Math"/>
                          </a:rPr>
                          <m:t>𝒌</m:t>
                        </m:r>
                        <m:r>
                          <a:rPr lang="en-US" altLang="zh-CN" sz="1800" b="1" i="1" smtClean="0">
                            <a:solidFill>
                              <a:schemeClr val="tx1"/>
                            </a:solidFill>
                            <a:latin typeface="Cambria Math"/>
                          </a:rPr>
                          <m:t>+</m:t>
                        </m:r>
                        <m:r>
                          <a:rPr lang="en-US" altLang="zh-CN" sz="1800" b="1" i="1" smtClean="0">
                            <a:solidFill>
                              <a:schemeClr val="tx1"/>
                            </a:solidFill>
                            <a:latin typeface="Cambria Math"/>
                          </a:rPr>
                          <m:t>𝟏</m:t>
                        </m:r>
                      </m:sub>
                    </m:sSub>
                  </m:oMath>
                </a14:m>
                <a:r>
                  <a:rPr lang="zh-CN" altLang="en-US" sz="1800" dirty="0">
                    <a:solidFill>
                      <a:schemeClr val="tx1"/>
                    </a:solidFill>
                  </a:rPr>
                  <a:t>是对</a:t>
                </a:r>
                <a:r>
                  <a:rPr lang="en-US" altLang="zh-CN" sz="1800" dirty="0">
                    <a:solidFill>
                      <a:schemeClr val="tx1"/>
                    </a:solidFill>
                  </a:rPr>
                  <a:t>Hessian</a:t>
                </a:r>
                <a:r>
                  <a:rPr lang="zh-CN" altLang="en-US" sz="1800" dirty="0">
                    <a:solidFill>
                      <a:schemeClr val="tx1"/>
                    </a:solidFill>
                  </a:rPr>
                  <a:t>逆矩阵的拟牛顿近似，而</a:t>
                </a:r>
                <a14:m>
                  <m:oMath xmlns:m="http://schemas.openxmlformats.org/officeDocument/2006/math">
                    <m:sSub>
                      <m:sSubPr>
                        <m:ctrlPr>
                          <a:rPr lang="en-US" altLang="zh-CN" sz="1800" i="1">
                            <a:solidFill>
                              <a:schemeClr val="tx1"/>
                            </a:solidFill>
                            <a:latin typeface="Cambria Math" panose="02040503050406030204" pitchFamily="18" charset="0"/>
                          </a:rPr>
                        </m:ctrlPr>
                      </m:sSubPr>
                      <m:e>
                        <m:r>
                          <a:rPr lang="en-US" altLang="zh-CN" sz="1800" b="1" i="1" smtClean="0">
                            <a:solidFill>
                              <a:schemeClr val="tx1"/>
                            </a:solidFill>
                            <a:latin typeface="Cambria Math"/>
                          </a:rPr>
                          <m:t>𝑩</m:t>
                        </m:r>
                      </m:e>
                      <m:sub>
                        <m:r>
                          <a:rPr lang="en-US" altLang="zh-CN" sz="1800" i="1">
                            <a:solidFill>
                              <a:schemeClr val="tx1"/>
                            </a:solidFill>
                            <a:latin typeface="Cambria Math"/>
                          </a:rPr>
                          <m:t>𝒌</m:t>
                        </m:r>
                        <m:r>
                          <a:rPr lang="en-US" altLang="zh-CN" sz="1800" i="1">
                            <a:solidFill>
                              <a:schemeClr val="tx1"/>
                            </a:solidFill>
                            <a:latin typeface="Cambria Math"/>
                          </a:rPr>
                          <m:t>+</m:t>
                        </m:r>
                        <m:r>
                          <a:rPr lang="en-US" altLang="zh-CN" sz="1800" i="1">
                            <a:solidFill>
                              <a:schemeClr val="tx1"/>
                            </a:solidFill>
                            <a:latin typeface="Cambria Math"/>
                          </a:rPr>
                          <m:t>𝟏</m:t>
                        </m:r>
                      </m:sub>
                    </m:sSub>
                  </m:oMath>
                </a14:m>
                <a:r>
                  <a:rPr lang="zh-CN" altLang="en-US" sz="1800" dirty="0">
                    <a:solidFill>
                      <a:schemeClr val="tx1"/>
                    </a:solidFill>
                  </a:rPr>
                  <a:t>是对</a:t>
                </a:r>
                <a:r>
                  <a:rPr lang="en-US" altLang="zh-CN" sz="1800" dirty="0">
                    <a:solidFill>
                      <a:schemeClr val="tx1"/>
                    </a:solidFill>
                  </a:rPr>
                  <a:t>Hessian</a:t>
                </a:r>
                <a:r>
                  <a:rPr lang="zh-CN" altLang="en-US" sz="1800" dirty="0">
                    <a:solidFill>
                      <a:schemeClr val="tx1"/>
                    </a:solidFill>
                  </a:rPr>
                  <a:t>矩阵的拟牛顿近似</a:t>
                </a:r>
                <a:endParaRPr lang="en-US" altLang="zh-CN" sz="1800" dirty="0">
                  <a:solidFill>
                    <a:srgbClr val="0000FF"/>
                  </a:solidFill>
                </a:endParaRPr>
              </a:p>
              <a:p>
                <a:pPr lvl="1"/>
                <a:r>
                  <a:rPr lang="zh-CN" altLang="en-US" sz="1800" dirty="0">
                    <a:solidFill>
                      <a:srgbClr val="0000FF"/>
                    </a:solidFill>
                  </a:rPr>
                  <a:t>一般步骤</a:t>
                </a:r>
                <a:endParaRPr lang="en-US" altLang="zh-CN" sz="1800" dirty="0">
                  <a:solidFill>
                    <a:srgbClr val="0000FF"/>
                  </a:solidFill>
                </a:endParaRPr>
              </a:p>
              <a:p>
                <a:pPr lvl="1"/>
                <a:r>
                  <a:rPr lang="en-US" altLang="zh-CN" sz="1800" dirty="0">
                    <a:solidFill>
                      <a:srgbClr val="FF0000"/>
                    </a:solidFill>
                  </a:rPr>
                  <a:t>1.</a:t>
                </a:r>
                <a:r>
                  <a:rPr lang="zh-CN" altLang="en-US" sz="1800" dirty="0">
                    <a:solidFill>
                      <a:srgbClr val="0000FF"/>
                    </a:solidFill>
                  </a:rPr>
                  <a:t>给出</a:t>
                </a:r>
                <a14:m>
                  <m:oMath xmlns:m="http://schemas.openxmlformats.org/officeDocument/2006/math">
                    <m:sSub>
                      <m:sSubPr>
                        <m:ctrlPr>
                          <a:rPr lang="en-US" altLang="zh-CN" sz="1800" b="1" i="1" smtClean="0">
                            <a:solidFill>
                              <a:srgbClr val="0000FF"/>
                            </a:solidFill>
                            <a:latin typeface="Cambria Math" panose="02040503050406030204" pitchFamily="18" charset="0"/>
                          </a:rPr>
                        </m:ctrlPr>
                      </m:sSubPr>
                      <m:e>
                        <m:r>
                          <a:rPr lang="en-US" altLang="zh-CN" sz="1800" b="1" i="1" smtClean="0">
                            <a:solidFill>
                              <a:srgbClr val="0000FF"/>
                            </a:solidFill>
                            <a:latin typeface="Cambria Math"/>
                          </a:rPr>
                          <m:t>𝒙</m:t>
                        </m:r>
                      </m:e>
                      <m:sub>
                        <m:r>
                          <a:rPr lang="en-US" altLang="zh-CN" sz="1800" b="1" i="1" smtClean="0">
                            <a:solidFill>
                              <a:srgbClr val="0000FF"/>
                            </a:solidFill>
                            <a:latin typeface="Cambria Math"/>
                          </a:rPr>
                          <m:t>𝟎</m:t>
                        </m:r>
                      </m:sub>
                    </m:sSub>
                    <m:r>
                      <a:rPr lang="en-US" altLang="zh-CN" sz="1800" b="1" i="1" smtClean="0">
                        <a:solidFill>
                          <a:srgbClr val="0000FF"/>
                        </a:solidFill>
                        <a:latin typeface="Cambria Math"/>
                      </a:rPr>
                      <m:t>∈</m:t>
                    </m:r>
                    <m:sSup>
                      <m:sSupPr>
                        <m:ctrlPr>
                          <a:rPr lang="en-US" altLang="zh-CN" sz="1800" b="1" i="1" smtClean="0">
                            <a:solidFill>
                              <a:srgbClr val="0000FF"/>
                            </a:solidFill>
                            <a:latin typeface="Cambria Math" panose="02040503050406030204" pitchFamily="18" charset="0"/>
                          </a:rPr>
                        </m:ctrlPr>
                      </m:sSupPr>
                      <m:e>
                        <m:r>
                          <a:rPr lang="en-US" altLang="zh-CN" sz="1800" b="1" i="1" smtClean="0">
                            <a:solidFill>
                              <a:srgbClr val="0000FF"/>
                            </a:solidFill>
                            <a:latin typeface="Cambria Math"/>
                          </a:rPr>
                          <m:t>𝑹</m:t>
                        </m:r>
                      </m:e>
                      <m:sup>
                        <m:r>
                          <a:rPr lang="en-US" altLang="zh-CN" sz="1800" b="1" i="1" smtClean="0">
                            <a:solidFill>
                              <a:srgbClr val="0000FF"/>
                            </a:solidFill>
                            <a:latin typeface="Cambria Math"/>
                          </a:rPr>
                          <m:t>𝒏</m:t>
                        </m:r>
                      </m:sup>
                    </m:sSup>
                    <m:r>
                      <a:rPr lang="en-US" altLang="zh-CN" sz="1800" b="1" i="1" smtClean="0">
                        <a:solidFill>
                          <a:srgbClr val="0000FF"/>
                        </a:solidFill>
                        <a:latin typeface="Cambria Math"/>
                      </a:rPr>
                      <m:t>,</m:t>
                    </m:r>
                    <m:sSub>
                      <m:sSubPr>
                        <m:ctrlPr>
                          <a:rPr lang="en-US" altLang="zh-CN" sz="1800" b="1" i="1" smtClean="0">
                            <a:solidFill>
                              <a:srgbClr val="0000FF"/>
                            </a:solidFill>
                            <a:latin typeface="Cambria Math" panose="02040503050406030204" pitchFamily="18" charset="0"/>
                          </a:rPr>
                        </m:ctrlPr>
                      </m:sSubPr>
                      <m:e>
                        <m:r>
                          <a:rPr lang="en-US" altLang="zh-CN" sz="1800" b="1" i="1" smtClean="0">
                            <a:solidFill>
                              <a:srgbClr val="0000FF"/>
                            </a:solidFill>
                            <a:latin typeface="Cambria Math"/>
                          </a:rPr>
                          <m:t>𝑯</m:t>
                        </m:r>
                      </m:e>
                      <m:sub>
                        <m:r>
                          <a:rPr lang="en-US" altLang="zh-CN" sz="1800" b="1" i="1" smtClean="0">
                            <a:solidFill>
                              <a:srgbClr val="0000FF"/>
                            </a:solidFill>
                            <a:latin typeface="Cambria Math"/>
                          </a:rPr>
                          <m:t>𝟎</m:t>
                        </m:r>
                      </m:sub>
                    </m:sSub>
                    <m:r>
                      <a:rPr lang="en-US" altLang="zh-CN" sz="1800" b="1" i="1" smtClean="0">
                        <a:solidFill>
                          <a:srgbClr val="0000FF"/>
                        </a:solidFill>
                        <a:latin typeface="Cambria Math"/>
                      </a:rPr>
                      <m:t>∈</m:t>
                    </m:r>
                    <m:sSup>
                      <m:sSupPr>
                        <m:ctrlPr>
                          <a:rPr lang="en-US" altLang="zh-CN" sz="1800" b="1" i="1" smtClean="0">
                            <a:solidFill>
                              <a:srgbClr val="0000FF"/>
                            </a:solidFill>
                            <a:latin typeface="Cambria Math" panose="02040503050406030204" pitchFamily="18" charset="0"/>
                          </a:rPr>
                        </m:ctrlPr>
                      </m:sSupPr>
                      <m:e>
                        <m:r>
                          <a:rPr lang="en-US" altLang="zh-CN" sz="1800" b="1" i="1" smtClean="0">
                            <a:solidFill>
                              <a:srgbClr val="0000FF"/>
                            </a:solidFill>
                            <a:latin typeface="Cambria Math"/>
                          </a:rPr>
                          <m:t>𝑹</m:t>
                        </m:r>
                      </m:e>
                      <m:sup>
                        <m:r>
                          <a:rPr lang="en-US" altLang="zh-CN" sz="1800" b="1" i="1" smtClean="0">
                            <a:solidFill>
                              <a:srgbClr val="0000FF"/>
                            </a:solidFill>
                            <a:latin typeface="Cambria Math"/>
                          </a:rPr>
                          <m:t>𝒏</m:t>
                        </m:r>
                        <m:r>
                          <a:rPr lang="en-US" altLang="zh-CN" sz="1800" b="1" i="1" smtClean="0">
                            <a:solidFill>
                              <a:srgbClr val="0000FF"/>
                            </a:solidFill>
                            <a:latin typeface="Cambria Math"/>
                          </a:rPr>
                          <m:t>×</m:t>
                        </m:r>
                        <m:r>
                          <a:rPr lang="en-US" altLang="zh-CN" sz="1800" b="1" i="1" smtClean="0">
                            <a:solidFill>
                              <a:srgbClr val="0000FF"/>
                            </a:solidFill>
                            <a:latin typeface="Cambria Math"/>
                          </a:rPr>
                          <m:t>𝒏</m:t>
                        </m:r>
                      </m:sup>
                    </m:sSup>
                    <m:r>
                      <a:rPr lang="en-US" altLang="zh-CN" sz="1800" b="1" i="1" smtClean="0">
                        <a:solidFill>
                          <a:srgbClr val="0000FF"/>
                        </a:solidFill>
                        <a:latin typeface="Cambria Math"/>
                      </a:rPr>
                      <m:t>,</m:t>
                    </m:r>
                    <m:r>
                      <a:rPr lang="en-US" altLang="zh-CN" sz="1800" b="1" i="1" smtClean="0">
                        <a:solidFill>
                          <a:srgbClr val="0000FF"/>
                        </a:solidFill>
                        <a:latin typeface="Cambria Math"/>
                      </a:rPr>
                      <m:t>𝟎</m:t>
                    </m:r>
                    <m:r>
                      <a:rPr lang="en-US" altLang="zh-CN" sz="1800" b="1" i="1" smtClean="0">
                        <a:solidFill>
                          <a:srgbClr val="0000FF"/>
                        </a:solidFill>
                        <a:latin typeface="Cambria Math"/>
                      </a:rPr>
                      <m:t>≤</m:t>
                    </m:r>
                    <m:r>
                      <a:rPr lang="en-US" altLang="zh-CN" sz="1800" b="1" i="1" smtClean="0">
                        <a:solidFill>
                          <a:srgbClr val="0000FF"/>
                        </a:solidFill>
                        <a:latin typeface="Cambria Math"/>
                      </a:rPr>
                      <m:t>𝝐</m:t>
                    </m:r>
                    <m:r>
                      <a:rPr lang="en-US" altLang="zh-CN" sz="1800" b="1" i="1" smtClean="0">
                        <a:solidFill>
                          <a:srgbClr val="0000FF"/>
                        </a:solidFill>
                        <a:latin typeface="Cambria Math"/>
                      </a:rPr>
                      <m:t>,</m:t>
                    </m:r>
                    <m:r>
                      <a:rPr lang="en-US" altLang="zh-CN" sz="1800" b="1" i="1" smtClean="0">
                        <a:solidFill>
                          <a:srgbClr val="0000FF"/>
                        </a:solidFill>
                        <a:latin typeface="Cambria Math"/>
                      </a:rPr>
                      <m:t>𝒌</m:t>
                    </m:r>
                    <m:r>
                      <a:rPr lang="en-US" altLang="zh-CN" sz="1800" b="1" i="1" smtClean="0">
                        <a:solidFill>
                          <a:srgbClr val="0000FF"/>
                        </a:solidFill>
                        <a:latin typeface="Cambria Math"/>
                      </a:rPr>
                      <m:t>=</m:t>
                    </m:r>
                    <m:r>
                      <a:rPr lang="en-US" altLang="zh-CN" sz="1800" b="1" i="1" smtClean="0">
                        <a:solidFill>
                          <a:srgbClr val="0000FF"/>
                        </a:solidFill>
                        <a:latin typeface="Cambria Math"/>
                      </a:rPr>
                      <m:t>𝟎</m:t>
                    </m:r>
                    <m:r>
                      <a:rPr lang="en-US" altLang="zh-CN" sz="1800" b="1" i="0" smtClean="0">
                        <a:solidFill>
                          <a:srgbClr val="0000FF"/>
                        </a:solidFill>
                        <a:latin typeface="Cambria Math"/>
                      </a:rPr>
                      <m:t>;</m:t>
                    </m:r>
                  </m:oMath>
                </a14:m>
                <a:r>
                  <a:rPr lang="en-US" altLang="zh-CN" sz="1800" dirty="0">
                    <a:solidFill>
                      <a:srgbClr val="FF0000"/>
                    </a:solidFill>
                  </a:rPr>
                  <a:t>2.</a:t>
                </a:r>
                <a:r>
                  <a:rPr lang="en-US" altLang="zh-CN" sz="1800" dirty="0">
                    <a:solidFill>
                      <a:srgbClr val="0000FF"/>
                    </a:solidFill>
                  </a:rPr>
                  <a:t> </a:t>
                </a:r>
                <a:r>
                  <a:rPr lang="zh-CN" altLang="en-US" sz="1800" dirty="0">
                    <a:solidFill>
                      <a:srgbClr val="0000FF"/>
                    </a:solidFill>
                  </a:rPr>
                  <a:t>如果</a:t>
                </a:r>
                <a14:m>
                  <m:oMath xmlns:m="http://schemas.openxmlformats.org/officeDocument/2006/math">
                    <m:d>
                      <m:dPr>
                        <m:begChr m:val="‖"/>
                        <m:endChr m:val="‖"/>
                        <m:ctrlPr>
                          <a:rPr lang="en-US" altLang="zh-CN" sz="1800" i="1" smtClean="0">
                            <a:solidFill>
                              <a:srgbClr val="0000FF"/>
                            </a:solidFill>
                            <a:latin typeface="Cambria Math" panose="02040503050406030204" pitchFamily="18" charset="0"/>
                          </a:rPr>
                        </m:ctrlPr>
                      </m:dPr>
                      <m:e>
                        <m:sSub>
                          <m:sSubPr>
                            <m:ctrlPr>
                              <a:rPr lang="en-US" altLang="zh-CN" sz="1800" b="1" i="1" smtClean="0">
                                <a:solidFill>
                                  <a:srgbClr val="0000FF"/>
                                </a:solidFill>
                                <a:latin typeface="Cambria Math" panose="02040503050406030204" pitchFamily="18" charset="0"/>
                              </a:rPr>
                            </m:ctrlPr>
                          </m:sSubPr>
                          <m:e>
                            <m:r>
                              <a:rPr lang="en-US" altLang="zh-CN" sz="1800" b="1" i="1" smtClean="0">
                                <a:solidFill>
                                  <a:srgbClr val="0000FF"/>
                                </a:solidFill>
                                <a:latin typeface="Cambria Math"/>
                              </a:rPr>
                              <m:t>𝒈</m:t>
                            </m:r>
                          </m:e>
                          <m:sub>
                            <m:r>
                              <a:rPr lang="en-US" altLang="zh-CN" sz="1800" b="1" i="1" smtClean="0">
                                <a:solidFill>
                                  <a:srgbClr val="0000FF"/>
                                </a:solidFill>
                                <a:latin typeface="Cambria Math"/>
                              </a:rPr>
                              <m:t>𝒌</m:t>
                            </m:r>
                          </m:sub>
                        </m:sSub>
                      </m:e>
                    </m:d>
                    <m:r>
                      <a:rPr lang="en-US" altLang="zh-CN" sz="1800" b="1" i="1" smtClean="0">
                        <a:solidFill>
                          <a:srgbClr val="0000FF"/>
                        </a:solidFill>
                        <a:latin typeface="Cambria Math"/>
                      </a:rPr>
                      <m:t>≤</m:t>
                    </m:r>
                    <m:r>
                      <a:rPr lang="en-US" altLang="zh-CN" sz="1800" b="1" i="1" smtClean="0">
                        <a:solidFill>
                          <a:srgbClr val="0000FF"/>
                        </a:solidFill>
                        <a:latin typeface="Cambria Math"/>
                      </a:rPr>
                      <m:t>𝝐</m:t>
                    </m:r>
                  </m:oMath>
                </a14:m>
                <a:r>
                  <a:rPr lang="en-US" altLang="zh-CN" sz="1800" dirty="0">
                    <a:solidFill>
                      <a:srgbClr val="0000FF"/>
                    </a:solidFill>
                  </a:rPr>
                  <a:t>,</a:t>
                </a:r>
                <a:r>
                  <a:rPr lang="zh-CN" altLang="en-US" sz="1800" dirty="0">
                    <a:solidFill>
                      <a:srgbClr val="0000FF"/>
                    </a:solidFill>
                  </a:rPr>
                  <a:t>则停止，否则计算</a:t>
                </a:r>
                <a14:m>
                  <m:oMath xmlns:m="http://schemas.openxmlformats.org/officeDocument/2006/math">
                    <m:sSub>
                      <m:sSubPr>
                        <m:ctrlPr>
                          <a:rPr lang="en-US" altLang="zh-CN" sz="1800" b="1" i="1" smtClean="0">
                            <a:solidFill>
                              <a:srgbClr val="0000FF"/>
                            </a:solidFill>
                            <a:latin typeface="Cambria Math" panose="02040503050406030204" pitchFamily="18" charset="0"/>
                          </a:rPr>
                        </m:ctrlPr>
                      </m:sSubPr>
                      <m:e>
                        <m:r>
                          <a:rPr lang="en-US" altLang="zh-CN" sz="1800" b="1" i="1" smtClean="0">
                            <a:solidFill>
                              <a:srgbClr val="0000FF"/>
                            </a:solidFill>
                            <a:latin typeface="Cambria Math"/>
                          </a:rPr>
                          <m:t>𝒅</m:t>
                        </m:r>
                      </m:e>
                      <m:sub>
                        <m:r>
                          <a:rPr lang="en-US" altLang="zh-CN" sz="1800" b="1" i="1" smtClean="0">
                            <a:solidFill>
                              <a:srgbClr val="0000FF"/>
                            </a:solidFill>
                            <a:latin typeface="Cambria Math"/>
                          </a:rPr>
                          <m:t>𝒌</m:t>
                        </m:r>
                      </m:sub>
                    </m:sSub>
                    <m:r>
                      <a:rPr lang="en-US" altLang="zh-CN" sz="1800" b="1" i="1" smtClean="0">
                        <a:solidFill>
                          <a:srgbClr val="0000FF"/>
                        </a:solidFill>
                        <a:latin typeface="Cambria Math"/>
                      </a:rPr>
                      <m:t>=−</m:t>
                    </m:r>
                    <m:sSub>
                      <m:sSubPr>
                        <m:ctrlPr>
                          <a:rPr lang="en-US" altLang="zh-CN" sz="1800" b="1" i="1" smtClean="0">
                            <a:solidFill>
                              <a:srgbClr val="0000FF"/>
                            </a:solidFill>
                            <a:latin typeface="Cambria Math" panose="02040503050406030204" pitchFamily="18" charset="0"/>
                          </a:rPr>
                        </m:ctrlPr>
                      </m:sSubPr>
                      <m:e>
                        <m:r>
                          <a:rPr lang="en-US" altLang="zh-CN" sz="1800" b="1" i="1" smtClean="0">
                            <a:solidFill>
                              <a:srgbClr val="0000FF"/>
                            </a:solidFill>
                            <a:latin typeface="Cambria Math"/>
                          </a:rPr>
                          <m:t>𝑯</m:t>
                        </m:r>
                      </m:e>
                      <m:sub>
                        <m:r>
                          <a:rPr lang="en-US" altLang="zh-CN" sz="1800" b="1" i="1" smtClean="0">
                            <a:solidFill>
                              <a:srgbClr val="0000FF"/>
                            </a:solidFill>
                            <a:latin typeface="Cambria Math"/>
                          </a:rPr>
                          <m:t>𝒌</m:t>
                        </m:r>
                      </m:sub>
                    </m:sSub>
                    <m:sSub>
                      <m:sSubPr>
                        <m:ctrlPr>
                          <a:rPr lang="en-US" altLang="zh-CN" sz="1800" b="1" i="1" smtClean="0">
                            <a:solidFill>
                              <a:srgbClr val="0000FF"/>
                            </a:solidFill>
                            <a:latin typeface="Cambria Math" panose="02040503050406030204" pitchFamily="18" charset="0"/>
                          </a:rPr>
                        </m:ctrlPr>
                      </m:sSubPr>
                      <m:e>
                        <m:r>
                          <a:rPr lang="en-US" altLang="zh-CN" sz="1800" b="1" i="1" smtClean="0">
                            <a:solidFill>
                              <a:srgbClr val="0000FF"/>
                            </a:solidFill>
                            <a:latin typeface="Cambria Math"/>
                          </a:rPr>
                          <m:t>𝒈</m:t>
                        </m:r>
                      </m:e>
                      <m:sub>
                        <m:r>
                          <a:rPr lang="en-US" altLang="zh-CN" sz="1800" b="1" i="1" smtClean="0">
                            <a:solidFill>
                              <a:srgbClr val="0000FF"/>
                            </a:solidFill>
                            <a:latin typeface="Cambria Math"/>
                          </a:rPr>
                          <m:t>𝒌</m:t>
                        </m:r>
                      </m:sub>
                    </m:sSub>
                  </m:oMath>
                </a14:m>
                <a:r>
                  <a:rPr lang="en-US" altLang="zh-CN" sz="1800" dirty="0">
                    <a:solidFill>
                      <a:srgbClr val="0000FF"/>
                    </a:solidFill>
                  </a:rPr>
                  <a:t>;</a:t>
                </a:r>
                <a:r>
                  <a:rPr lang="en-US" altLang="zh-CN" sz="1800" dirty="0">
                    <a:solidFill>
                      <a:srgbClr val="FF0000"/>
                    </a:solidFill>
                  </a:rPr>
                  <a:t>3.</a:t>
                </a:r>
                <a:r>
                  <a:rPr lang="en-US" altLang="zh-CN" sz="1800" dirty="0">
                    <a:solidFill>
                      <a:srgbClr val="0000FF"/>
                    </a:solidFill>
                  </a:rPr>
                  <a:t> </a:t>
                </a:r>
                <a:r>
                  <a:rPr lang="zh-CN" altLang="en-US" sz="1800" dirty="0">
                    <a:solidFill>
                      <a:srgbClr val="0000FF"/>
                    </a:solidFill>
                  </a:rPr>
                  <a:t>沿方向</a:t>
                </a:r>
                <a14:m>
                  <m:oMath xmlns:m="http://schemas.openxmlformats.org/officeDocument/2006/math">
                    <m:sSub>
                      <m:sSubPr>
                        <m:ctrlPr>
                          <a:rPr lang="en-US" altLang="zh-CN" sz="1800" b="1" i="1" smtClean="0">
                            <a:solidFill>
                              <a:srgbClr val="0000FF"/>
                            </a:solidFill>
                            <a:latin typeface="Cambria Math" panose="02040503050406030204" pitchFamily="18" charset="0"/>
                          </a:rPr>
                        </m:ctrlPr>
                      </m:sSubPr>
                      <m:e>
                        <m:r>
                          <a:rPr lang="en-US" altLang="zh-CN" sz="1800" b="1" i="1" smtClean="0">
                            <a:solidFill>
                              <a:srgbClr val="0000FF"/>
                            </a:solidFill>
                            <a:latin typeface="Cambria Math"/>
                          </a:rPr>
                          <m:t>𝒅</m:t>
                        </m:r>
                      </m:e>
                      <m:sub>
                        <m:r>
                          <a:rPr lang="en-US" altLang="zh-CN" sz="1800" b="1" i="1" smtClean="0">
                            <a:solidFill>
                              <a:srgbClr val="0000FF"/>
                            </a:solidFill>
                            <a:latin typeface="Cambria Math"/>
                          </a:rPr>
                          <m:t>𝒌</m:t>
                        </m:r>
                      </m:sub>
                    </m:sSub>
                  </m:oMath>
                </a14:m>
                <a:r>
                  <a:rPr lang="zh-CN" altLang="en-US" sz="1800" dirty="0">
                    <a:solidFill>
                      <a:srgbClr val="0000FF"/>
                    </a:solidFill>
                  </a:rPr>
                  <a:t>作线性搜索求得</a:t>
                </a:r>
                <a14:m>
                  <m:oMath xmlns:m="http://schemas.openxmlformats.org/officeDocument/2006/math">
                    <m:sSub>
                      <m:sSubPr>
                        <m:ctrlPr>
                          <a:rPr lang="en-US" altLang="zh-CN" sz="1800" b="1" i="1" smtClean="0">
                            <a:solidFill>
                              <a:srgbClr val="0000FF"/>
                            </a:solidFill>
                            <a:latin typeface="Cambria Math" panose="02040503050406030204" pitchFamily="18" charset="0"/>
                          </a:rPr>
                        </m:ctrlPr>
                      </m:sSubPr>
                      <m:e>
                        <m:r>
                          <a:rPr lang="en-US" altLang="zh-CN" sz="1800" b="1" i="1" smtClean="0">
                            <a:solidFill>
                              <a:srgbClr val="0000FF"/>
                            </a:solidFill>
                            <a:latin typeface="Cambria Math"/>
                          </a:rPr>
                          <m:t>𝝀</m:t>
                        </m:r>
                      </m:e>
                      <m:sub>
                        <m:r>
                          <a:rPr lang="en-US" altLang="zh-CN" sz="1800" b="1" i="1" smtClean="0">
                            <a:solidFill>
                              <a:srgbClr val="0000FF"/>
                            </a:solidFill>
                            <a:latin typeface="Cambria Math"/>
                          </a:rPr>
                          <m:t>𝒌</m:t>
                        </m:r>
                      </m:sub>
                    </m:sSub>
                    <m:r>
                      <a:rPr lang="en-US" altLang="zh-CN" sz="1800" b="1" i="1" smtClean="0">
                        <a:solidFill>
                          <a:srgbClr val="0000FF"/>
                        </a:solidFill>
                        <a:latin typeface="Cambria Math"/>
                      </a:rPr>
                      <m:t>&gt;</m:t>
                    </m:r>
                    <m:r>
                      <a:rPr lang="en-US" altLang="zh-CN" sz="1800" b="1" i="1" smtClean="0">
                        <a:solidFill>
                          <a:srgbClr val="0000FF"/>
                        </a:solidFill>
                        <a:latin typeface="Cambria Math"/>
                      </a:rPr>
                      <m:t>𝟎</m:t>
                    </m:r>
                  </m:oMath>
                </a14:m>
                <a:r>
                  <a:rPr lang="en-US" altLang="zh-CN" sz="1800" dirty="0">
                    <a:solidFill>
                      <a:srgbClr val="0000FF"/>
                    </a:solidFill>
                  </a:rPr>
                  <a:t>:</a:t>
                </a:r>
                <a14:m>
                  <m:oMath xmlns:m="http://schemas.openxmlformats.org/officeDocument/2006/math">
                    <m:sSub>
                      <m:sSubPr>
                        <m:ctrlPr>
                          <a:rPr lang="en-US" altLang="zh-CN" sz="1800" b="1" i="1" dirty="0" smtClean="0">
                            <a:solidFill>
                              <a:srgbClr val="0000FF"/>
                            </a:solidFill>
                            <a:latin typeface="Cambria Math" panose="02040503050406030204" pitchFamily="18" charset="0"/>
                          </a:rPr>
                        </m:ctrlPr>
                      </m:sSubPr>
                      <m:e>
                        <m:r>
                          <a:rPr lang="en-US" altLang="zh-CN" sz="1800" b="1" i="1" dirty="0" smtClean="0">
                            <a:solidFill>
                              <a:srgbClr val="0000FF"/>
                            </a:solidFill>
                            <a:latin typeface="Cambria Math"/>
                          </a:rPr>
                          <m:t>𝒙</m:t>
                        </m:r>
                      </m:e>
                      <m:sub>
                        <m:r>
                          <a:rPr lang="en-US" altLang="zh-CN" sz="1800" b="1" i="1" dirty="0" smtClean="0">
                            <a:solidFill>
                              <a:srgbClr val="0000FF"/>
                            </a:solidFill>
                            <a:latin typeface="Cambria Math"/>
                          </a:rPr>
                          <m:t>𝒌</m:t>
                        </m:r>
                        <m:r>
                          <a:rPr lang="en-US" altLang="zh-CN" sz="1800" b="1" i="1" dirty="0" smtClean="0">
                            <a:solidFill>
                              <a:srgbClr val="0000FF"/>
                            </a:solidFill>
                            <a:latin typeface="Cambria Math"/>
                          </a:rPr>
                          <m:t>+</m:t>
                        </m:r>
                        <m:r>
                          <a:rPr lang="en-US" altLang="zh-CN" sz="1800" b="1" i="1" dirty="0" smtClean="0">
                            <a:solidFill>
                              <a:srgbClr val="0000FF"/>
                            </a:solidFill>
                            <a:latin typeface="Cambria Math"/>
                          </a:rPr>
                          <m:t>𝟏</m:t>
                        </m:r>
                      </m:sub>
                    </m:sSub>
                    <m:r>
                      <a:rPr lang="en-US" altLang="zh-CN" sz="1800" b="1" i="1" dirty="0" smtClean="0">
                        <a:solidFill>
                          <a:srgbClr val="0000FF"/>
                        </a:solidFill>
                        <a:latin typeface="Cambria Math"/>
                      </a:rPr>
                      <m:t>=</m:t>
                    </m:r>
                    <m:sSub>
                      <m:sSubPr>
                        <m:ctrlPr>
                          <a:rPr lang="en-US" altLang="zh-CN" sz="1800" b="1" i="1" dirty="0" smtClean="0">
                            <a:solidFill>
                              <a:srgbClr val="0000FF"/>
                            </a:solidFill>
                            <a:latin typeface="Cambria Math" panose="02040503050406030204" pitchFamily="18" charset="0"/>
                          </a:rPr>
                        </m:ctrlPr>
                      </m:sSubPr>
                      <m:e>
                        <m:r>
                          <a:rPr lang="en-US" altLang="zh-CN" sz="1800" b="1" i="1" dirty="0" smtClean="0">
                            <a:solidFill>
                              <a:srgbClr val="0000FF"/>
                            </a:solidFill>
                            <a:latin typeface="Cambria Math"/>
                          </a:rPr>
                          <m:t>𝒙</m:t>
                        </m:r>
                      </m:e>
                      <m:sub>
                        <m:r>
                          <a:rPr lang="en-US" altLang="zh-CN" sz="1800" b="1" i="1" dirty="0" smtClean="0">
                            <a:solidFill>
                              <a:srgbClr val="0000FF"/>
                            </a:solidFill>
                            <a:latin typeface="Cambria Math"/>
                          </a:rPr>
                          <m:t>𝒌</m:t>
                        </m:r>
                      </m:sub>
                    </m:sSub>
                    <m:r>
                      <a:rPr lang="en-US" altLang="zh-CN" sz="1800" b="1" i="1" dirty="0" smtClean="0">
                        <a:solidFill>
                          <a:srgbClr val="0000FF"/>
                        </a:solidFill>
                        <a:latin typeface="Cambria Math"/>
                      </a:rPr>
                      <m:t>+</m:t>
                    </m:r>
                    <m:sSub>
                      <m:sSubPr>
                        <m:ctrlPr>
                          <a:rPr lang="en-US" altLang="zh-CN" sz="1800" b="1" i="1" dirty="0" smtClean="0">
                            <a:solidFill>
                              <a:srgbClr val="0000FF"/>
                            </a:solidFill>
                            <a:latin typeface="Cambria Math" panose="02040503050406030204" pitchFamily="18" charset="0"/>
                          </a:rPr>
                        </m:ctrlPr>
                      </m:sSubPr>
                      <m:e>
                        <m:r>
                          <a:rPr lang="en-US" altLang="zh-CN" sz="1800" b="1" i="1" dirty="0" smtClean="0">
                            <a:solidFill>
                              <a:srgbClr val="0000FF"/>
                            </a:solidFill>
                            <a:latin typeface="Cambria Math"/>
                          </a:rPr>
                          <m:t>𝝀</m:t>
                        </m:r>
                      </m:e>
                      <m:sub>
                        <m:r>
                          <a:rPr lang="en-US" altLang="zh-CN" sz="1800" b="1" i="1" dirty="0" smtClean="0">
                            <a:solidFill>
                              <a:srgbClr val="0000FF"/>
                            </a:solidFill>
                            <a:latin typeface="Cambria Math"/>
                          </a:rPr>
                          <m:t>𝒌</m:t>
                        </m:r>
                      </m:sub>
                    </m:sSub>
                    <m:sSub>
                      <m:sSubPr>
                        <m:ctrlPr>
                          <a:rPr lang="en-US" altLang="zh-CN" sz="1800" b="1" i="1" dirty="0" smtClean="0">
                            <a:solidFill>
                              <a:srgbClr val="0000FF"/>
                            </a:solidFill>
                            <a:latin typeface="Cambria Math" panose="02040503050406030204" pitchFamily="18" charset="0"/>
                          </a:rPr>
                        </m:ctrlPr>
                      </m:sSubPr>
                      <m:e>
                        <m:r>
                          <a:rPr lang="en-US" altLang="zh-CN" sz="1800" b="1" i="1" dirty="0" smtClean="0">
                            <a:solidFill>
                              <a:srgbClr val="0000FF"/>
                            </a:solidFill>
                            <a:latin typeface="Cambria Math"/>
                          </a:rPr>
                          <m:t>𝒅</m:t>
                        </m:r>
                      </m:e>
                      <m:sub>
                        <m:r>
                          <a:rPr lang="en-US" altLang="zh-CN" sz="1800" b="1" i="1" dirty="0" smtClean="0">
                            <a:solidFill>
                              <a:srgbClr val="0000FF"/>
                            </a:solidFill>
                            <a:latin typeface="Cambria Math"/>
                          </a:rPr>
                          <m:t>𝒌</m:t>
                        </m:r>
                      </m:sub>
                    </m:sSub>
                  </m:oMath>
                </a14:m>
                <a:r>
                  <a:rPr lang="en-US" altLang="zh-CN" sz="1800" dirty="0">
                    <a:solidFill>
                      <a:srgbClr val="0000FF"/>
                    </a:solidFill>
                  </a:rPr>
                  <a:t>;</a:t>
                </a:r>
                <a:r>
                  <a:rPr lang="en-US" altLang="zh-CN" sz="1800" dirty="0">
                    <a:solidFill>
                      <a:srgbClr val="FF0000"/>
                    </a:solidFill>
                  </a:rPr>
                  <a:t>4.</a:t>
                </a:r>
                <a:r>
                  <a:rPr lang="zh-CN" altLang="en-US" sz="1800" dirty="0">
                    <a:solidFill>
                      <a:srgbClr val="0000FF"/>
                    </a:solidFill>
                  </a:rPr>
                  <a:t>校正</a:t>
                </a:r>
                <a14:m>
                  <m:oMath xmlns:m="http://schemas.openxmlformats.org/officeDocument/2006/math">
                    <m:sSub>
                      <m:sSubPr>
                        <m:ctrlPr>
                          <a:rPr lang="en-US" altLang="zh-CN" sz="1800" b="1" i="1" smtClean="0">
                            <a:solidFill>
                              <a:srgbClr val="0000FF"/>
                            </a:solidFill>
                            <a:latin typeface="Cambria Math" panose="02040503050406030204" pitchFamily="18" charset="0"/>
                          </a:rPr>
                        </m:ctrlPr>
                      </m:sSubPr>
                      <m:e>
                        <m:r>
                          <a:rPr lang="en-US" altLang="zh-CN" sz="1800" b="1" i="1" smtClean="0">
                            <a:solidFill>
                              <a:srgbClr val="0000FF"/>
                            </a:solidFill>
                            <a:latin typeface="Cambria Math"/>
                          </a:rPr>
                          <m:t>𝑯</m:t>
                        </m:r>
                      </m:e>
                      <m:sub>
                        <m:r>
                          <a:rPr lang="en-US" altLang="zh-CN" sz="1800" b="1" i="1" smtClean="0">
                            <a:solidFill>
                              <a:srgbClr val="0000FF"/>
                            </a:solidFill>
                            <a:latin typeface="Cambria Math"/>
                          </a:rPr>
                          <m:t>𝒌</m:t>
                        </m:r>
                      </m:sub>
                    </m:sSub>
                  </m:oMath>
                </a14:m>
                <a:r>
                  <a:rPr lang="zh-CN" altLang="en-US" sz="1800" dirty="0">
                    <a:solidFill>
                      <a:srgbClr val="0000FF"/>
                    </a:solidFill>
                  </a:rPr>
                  <a:t>产生</a:t>
                </a:r>
                <a14:m>
                  <m:oMath xmlns:m="http://schemas.openxmlformats.org/officeDocument/2006/math">
                    <m:sSub>
                      <m:sSubPr>
                        <m:ctrlPr>
                          <a:rPr lang="en-US" altLang="zh-CN" sz="1800" b="1" i="1" smtClean="0">
                            <a:solidFill>
                              <a:srgbClr val="0000FF"/>
                            </a:solidFill>
                            <a:latin typeface="Cambria Math" panose="02040503050406030204" pitchFamily="18" charset="0"/>
                          </a:rPr>
                        </m:ctrlPr>
                      </m:sSubPr>
                      <m:e>
                        <m:r>
                          <a:rPr lang="en-US" altLang="zh-CN" sz="1800" b="1" i="1" smtClean="0">
                            <a:solidFill>
                              <a:srgbClr val="0000FF"/>
                            </a:solidFill>
                            <a:latin typeface="Cambria Math"/>
                          </a:rPr>
                          <m:t>𝑯</m:t>
                        </m:r>
                      </m:e>
                      <m:sub>
                        <m:r>
                          <a:rPr lang="en-US" altLang="zh-CN" sz="1800" b="1" i="1" smtClean="0">
                            <a:solidFill>
                              <a:srgbClr val="0000FF"/>
                            </a:solidFill>
                            <a:latin typeface="Cambria Math"/>
                          </a:rPr>
                          <m:t>𝒌</m:t>
                        </m:r>
                        <m:r>
                          <a:rPr lang="en-US" altLang="zh-CN" sz="1800" b="1" i="1" smtClean="0">
                            <a:solidFill>
                              <a:srgbClr val="0000FF"/>
                            </a:solidFill>
                            <a:latin typeface="Cambria Math"/>
                          </a:rPr>
                          <m:t>+</m:t>
                        </m:r>
                        <m:r>
                          <a:rPr lang="en-US" altLang="zh-CN" sz="1800" b="1" i="1" smtClean="0">
                            <a:solidFill>
                              <a:srgbClr val="0000FF"/>
                            </a:solidFill>
                            <a:latin typeface="Cambria Math"/>
                          </a:rPr>
                          <m:t>𝟏</m:t>
                        </m:r>
                      </m:sub>
                    </m:sSub>
                  </m:oMath>
                </a14:m>
                <a:r>
                  <a:rPr lang="en-US" altLang="zh-CN" sz="1800" dirty="0">
                    <a:solidFill>
                      <a:srgbClr val="0000FF"/>
                    </a:solidFill>
                  </a:rPr>
                  <a:t>,</a:t>
                </a:r>
                <a:r>
                  <a:rPr lang="zh-CN" altLang="en-US" sz="1800" dirty="0">
                    <a:solidFill>
                      <a:srgbClr val="0000FF"/>
                    </a:solidFill>
                  </a:rPr>
                  <a:t>使得</a:t>
                </a:r>
                <a14:m>
                  <m:oMath xmlns:m="http://schemas.openxmlformats.org/officeDocument/2006/math">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a:rPr>
                          <m:t>𝑯</m:t>
                        </m:r>
                      </m:e>
                      <m:sub>
                        <m:r>
                          <a:rPr lang="en-US" altLang="zh-CN" sz="1800" i="1">
                            <a:solidFill>
                              <a:srgbClr val="FF0000"/>
                            </a:solidFill>
                            <a:latin typeface="Cambria Math"/>
                          </a:rPr>
                          <m:t>𝒌</m:t>
                        </m:r>
                        <m:r>
                          <a:rPr lang="en-US" altLang="zh-CN" sz="1800" i="1">
                            <a:solidFill>
                              <a:srgbClr val="FF0000"/>
                            </a:solidFill>
                            <a:latin typeface="Cambria Math"/>
                          </a:rPr>
                          <m:t>+</m:t>
                        </m:r>
                        <m:r>
                          <a:rPr lang="en-US" altLang="zh-CN" sz="1800" i="1">
                            <a:solidFill>
                              <a:srgbClr val="FF0000"/>
                            </a:solidFill>
                            <a:latin typeface="Cambria Math"/>
                          </a:rPr>
                          <m:t>𝟏</m:t>
                        </m:r>
                      </m:sub>
                    </m:sSub>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a:rPr>
                          <m:t>𝒚</m:t>
                        </m:r>
                      </m:e>
                      <m:sub>
                        <m:r>
                          <a:rPr lang="en-US" altLang="zh-CN" sz="1800" i="1">
                            <a:solidFill>
                              <a:srgbClr val="FF0000"/>
                            </a:solidFill>
                            <a:latin typeface="Cambria Math"/>
                          </a:rPr>
                          <m:t>𝒌</m:t>
                        </m:r>
                      </m:sub>
                    </m:sSub>
                    <m:r>
                      <a:rPr lang="en-US" altLang="zh-CN" sz="1800" i="1">
                        <a:solidFill>
                          <a:srgbClr val="FF0000"/>
                        </a:solidFill>
                        <a:latin typeface="Cambria Math"/>
                      </a:rPr>
                      <m:t>=</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a:rPr>
                          <m:t>𝒔</m:t>
                        </m:r>
                      </m:e>
                      <m:sub>
                        <m:r>
                          <a:rPr lang="en-US" altLang="zh-CN" sz="1800" i="1">
                            <a:solidFill>
                              <a:srgbClr val="FF0000"/>
                            </a:solidFill>
                            <a:latin typeface="Cambria Math"/>
                          </a:rPr>
                          <m:t>𝒌</m:t>
                        </m:r>
                      </m:sub>
                    </m:sSub>
                  </m:oMath>
                </a14:m>
                <a:r>
                  <a:rPr lang="zh-CN" altLang="en-US" sz="1800" dirty="0">
                    <a:solidFill>
                      <a:srgbClr val="0000FF"/>
                    </a:solidFill>
                  </a:rPr>
                  <a:t>条件成立；</a:t>
                </a:r>
                <a:r>
                  <a:rPr lang="en-US" altLang="zh-CN" sz="1800" dirty="0">
                    <a:solidFill>
                      <a:srgbClr val="FF0000"/>
                    </a:solidFill>
                  </a:rPr>
                  <a:t>5.</a:t>
                </a:r>
                <a14:m>
                  <m:oMath xmlns:m="http://schemas.openxmlformats.org/officeDocument/2006/math">
                    <m:r>
                      <a:rPr lang="en-US" altLang="zh-CN" sz="1800" b="1" i="1" smtClean="0">
                        <a:solidFill>
                          <a:srgbClr val="0000FF"/>
                        </a:solidFill>
                        <a:latin typeface="Cambria Math"/>
                      </a:rPr>
                      <m:t>𝒌</m:t>
                    </m:r>
                    <m:r>
                      <a:rPr lang="en-US" altLang="zh-CN" sz="1800" b="1" i="1" smtClean="0">
                        <a:solidFill>
                          <a:srgbClr val="0000FF"/>
                        </a:solidFill>
                        <a:latin typeface="Cambria Math"/>
                      </a:rPr>
                      <m:t>=</m:t>
                    </m:r>
                    <m:r>
                      <a:rPr lang="en-US" altLang="zh-CN" sz="1800" b="1" i="1" smtClean="0">
                        <a:solidFill>
                          <a:srgbClr val="0000FF"/>
                        </a:solidFill>
                        <a:latin typeface="Cambria Math"/>
                      </a:rPr>
                      <m:t>𝒌</m:t>
                    </m:r>
                    <m:r>
                      <a:rPr lang="en-US" altLang="zh-CN" sz="1800" b="1" i="1" smtClean="0">
                        <a:solidFill>
                          <a:srgbClr val="0000FF"/>
                        </a:solidFill>
                        <a:latin typeface="Cambria Math"/>
                      </a:rPr>
                      <m:t>+</m:t>
                    </m:r>
                    <m:r>
                      <a:rPr lang="en-US" altLang="zh-CN" sz="1800" b="1" i="1" smtClean="0">
                        <a:solidFill>
                          <a:srgbClr val="0000FF"/>
                        </a:solidFill>
                        <a:latin typeface="Cambria Math"/>
                      </a:rPr>
                      <m:t>𝟏</m:t>
                    </m:r>
                  </m:oMath>
                </a14:m>
                <a:r>
                  <a:rPr lang="en-US" altLang="zh-CN" sz="1800" dirty="0">
                    <a:solidFill>
                      <a:srgbClr val="0000FF"/>
                    </a:solidFill>
                  </a:rPr>
                  <a:t>,</a:t>
                </a:r>
                <a:r>
                  <a:rPr lang="en-US" altLang="zh-CN" sz="1800" dirty="0" err="1">
                    <a:solidFill>
                      <a:srgbClr val="0000FF"/>
                    </a:solidFill>
                  </a:rPr>
                  <a:t>Goto</a:t>
                </a:r>
                <a:r>
                  <a:rPr lang="en-US" altLang="zh-CN" sz="1800" dirty="0">
                    <a:solidFill>
                      <a:srgbClr val="0000FF"/>
                    </a:solidFill>
                  </a:rPr>
                  <a:t> 2</a:t>
                </a:r>
              </a:p>
              <a:p>
                <a:pPr lvl="1"/>
                <a:r>
                  <a:rPr lang="zh-CN" altLang="en-US" sz="1800" dirty="0">
                    <a:solidFill>
                      <a:srgbClr val="0000FF"/>
                    </a:solidFill>
                  </a:rPr>
                  <a:t>与牛顿法比较，仅需一阶导数，</a:t>
                </a:r>
                <a14:m>
                  <m:oMath xmlns:m="http://schemas.openxmlformats.org/officeDocument/2006/math">
                    <m:sSub>
                      <m:sSubPr>
                        <m:ctrlPr>
                          <a:rPr lang="en-US" altLang="zh-CN" sz="1800" b="1" i="1" smtClean="0">
                            <a:solidFill>
                              <a:srgbClr val="0000FF"/>
                            </a:solidFill>
                            <a:latin typeface="Cambria Math" panose="02040503050406030204" pitchFamily="18" charset="0"/>
                          </a:rPr>
                        </m:ctrlPr>
                      </m:sSubPr>
                      <m:e>
                        <m:r>
                          <a:rPr lang="en-US" altLang="zh-CN" sz="1800" b="1" i="1" smtClean="0">
                            <a:solidFill>
                              <a:srgbClr val="0000FF"/>
                            </a:solidFill>
                            <a:latin typeface="Cambria Math"/>
                          </a:rPr>
                          <m:t>𝑯</m:t>
                        </m:r>
                      </m:e>
                      <m:sub>
                        <m:r>
                          <a:rPr lang="en-US" altLang="zh-CN" sz="1800" b="1" i="1" smtClean="0">
                            <a:solidFill>
                              <a:srgbClr val="0000FF"/>
                            </a:solidFill>
                            <a:latin typeface="Cambria Math"/>
                          </a:rPr>
                          <m:t>𝒌</m:t>
                        </m:r>
                      </m:sub>
                    </m:sSub>
                  </m:oMath>
                </a14:m>
                <a:r>
                  <a:rPr lang="zh-CN" altLang="en-US" sz="1800" dirty="0">
                    <a:solidFill>
                      <a:srgbClr val="0000FF"/>
                    </a:solidFill>
                  </a:rPr>
                  <a:t>保持</a:t>
                </a:r>
                <a:r>
                  <a:rPr lang="zh-CN" altLang="en-US" sz="1800">
                    <a:solidFill>
                      <a:srgbClr val="0000FF"/>
                    </a:solidFill>
                  </a:rPr>
                  <a:t>正定，使得方法</a:t>
                </a:r>
                <a:r>
                  <a:rPr lang="zh-CN" altLang="en-US" sz="1800" dirty="0">
                    <a:solidFill>
                      <a:srgbClr val="0000FF"/>
                    </a:solidFill>
                  </a:rPr>
                  <a:t>具有下降性质，每次迭代需要</a:t>
                </a:r>
                <a14:m>
                  <m:oMath xmlns:m="http://schemas.openxmlformats.org/officeDocument/2006/math">
                    <m:r>
                      <a:rPr lang="en-US" altLang="zh-CN" sz="1800" b="1" i="1" smtClean="0">
                        <a:solidFill>
                          <a:srgbClr val="0000FF"/>
                        </a:solidFill>
                        <a:latin typeface="Cambria Math"/>
                      </a:rPr>
                      <m:t>𝑶</m:t>
                    </m:r>
                    <m:r>
                      <a:rPr lang="en-US" altLang="zh-CN" sz="1800" b="1" i="1" smtClean="0">
                        <a:solidFill>
                          <a:srgbClr val="0000FF"/>
                        </a:solidFill>
                        <a:latin typeface="Cambria Math"/>
                      </a:rPr>
                      <m:t>(</m:t>
                    </m:r>
                    <m:sSup>
                      <m:sSupPr>
                        <m:ctrlPr>
                          <a:rPr lang="en-US" altLang="zh-CN" sz="1800" b="1" i="1" smtClean="0">
                            <a:solidFill>
                              <a:srgbClr val="0000FF"/>
                            </a:solidFill>
                            <a:latin typeface="Cambria Math" panose="02040503050406030204" pitchFamily="18" charset="0"/>
                          </a:rPr>
                        </m:ctrlPr>
                      </m:sSupPr>
                      <m:e>
                        <m:r>
                          <a:rPr lang="en-US" altLang="zh-CN" sz="1800" b="1" i="1" smtClean="0">
                            <a:solidFill>
                              <a:srgbClr val="0000FF"/>
                            </a:solidFill>
                            <a:latin typeface="Cambria Math"/>
                          </a:rPr>
                          <m:t>𝒏</m:t>
                        </m:r>
                      </m:e>
                      <m:sup>
                        <m:r>
                          <a:rPr lang="en-US" altLang="zh-CN" sz="1800" b="1" i="1" smtClean="0">
                            <a:solidFill>
                              <a:srgbClr val="0000FF"/>
                            </a:solidFill>
                            <a:latin typeface="Cambria Math"/>
                          </a:rPr>
                          <m:t>𝟐</m:t>
                        </m:r>
                      </m:sup>
                    </m:sSup>
                    <m:r>
                      <a:rPr lang="en-US" altLang="zh-CN" sz="1800" b="1" i="1" smtClean="0">
                        <a:solidFill>
                          <a:srgbClr val="0000FF"/>
                        </a:solidFill>
                        <a:latin typeface="Cambria Math"/>
                      </a:rPr>
                      <m:t>)</m:t>
                    </m:r>
                  </m:oMath>
                </a14:m>
                <a:r>
                  <a:rPr lang="zh-CN" altLang="en-US" sz="1800" dirty="0">
                    <a:solidFill>
                      <a:srgbClr val="0000FF"/>
                    </a:solidFill>
                  </a:rPr>
                  <a:t>次乘法，牛顿法需要</a:t>
                </a:r>
                <a14:m>
                  <m:oMath xmlns:m="http://schemas.openxmlformats.org/officeDocument/2006/math">
                    <m:r>
                      <a:rPr lang="en-US" altLang="zh-CN" sz="1800" i="1">
                        <a:solidFill>
                          <a:srgbClr val="0000FF"/>
                        </a:solidFill>
                        <a:latin typeface="Cambria Math"/>
                      </a:rPr>
                      <m:t>𝑶</m:t>
                    </m:r>
                    <m:r>
                      <a:rPr lang="en-US" altLang="zh-CN" sz="1800" i="1">
                        <a:solidFill>
                          <a:srgbClr val="0000FF"/>
                        </a:solidFill>
                        <a:latin typeface="Cambria Math"/>
                      </a:rPr>
                      <m:t>(</m:t>
                    </m:r>
                    <m:sSup>
                      <m:sSupPr>
                        <m:ctrlPr>
                          <a:rPr lang="en-US" altLang="zh-CN" sz="1800" i="1">
                            <a:solidFill>
                              <a:srgbClr val="0000FF"/>
                            </a:solidFill>
                            <a:latin typeface="Cambria Math" panose="02040503050406030204" pitchFamily="18" charset="0"/>
                          </a:rPr>
                        </m:ctrlPr>
                      </m:sSupPr>
                      <m:e>
                        <m:r>
                          <a:rPr lang="en-US" altLang="zh-CN" sz="1800" i="1">
                            <a:solidFill>
                              <a:srgbClr val="0000FF"/>
                            </a:solidFill>
                            <a:latin typeface="Cambria Math"/>
                          </a:rPr>
                          <m:t>𝒏</m:t>
                        </m:r>
                      </m:e>
                      <m:sup>
                        <m:r>
                          <a:rPr lang="en-US" altLang="zh-CN" sz="1800" b="1" i="1" smtClean="0">
                            <a:solidFill>
                              <a:srgbClr val="0000FF"/>
                            </a:solidFill>
                            <a:latin typeface="Cambria Math"/>
                          </a:rPr>
                          <m:t>𝟑</m:t>
                        </m:r>
                      </m:sup>
                    </m:sSup>
                    <m:r>
                      <a:rPr lang="en-US" altLang="zh-CN" sz="1800" i="1">
                        <a:solidFill>
                          <a:srgbClr val="0000FF"/>
                        </a:solidFill>
                        <a:latin typeface="Cambria Math"/>
                      </a:rPr>
                      <m:t>)</m:t>
                    </m:r>
                  </m:oMath>
                </a14:m>
                <a:r>
                  <a:rPr lang="zh-CN" altLang="en-US" sz="1800" dirty="0">
                    <a:solidFill>
                      <a:srgbClr val="0000FF"/>
                    </a:solidFill>
                  </a:rPr>
                  <a:t>次乘法</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759" r="-595" b="-2169"/>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r>
              <a:rPr lang="en-US" altLang="zh-CN" sz="2800" dirty="0">
                <a:latin typeface="隶书" panose="02010509060101010101" pitchFamily="1" charset="-122"/>
              </a:rPr>
              <a:t>-DFP</a:t>
            </a:r>
            <a:r>
              <a:rPr lang="zh-CN" altLang="en-US" sz="2800" dirty="0">
                <a:latin typeface="隶书" panose="02010509060101010101" pitchFamily="1" charset="-122"/>
              </a:rPr>
              <a:t>校正</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400" dirty="0"/>
                  <a:t>DFP</a:t>
                </a:r>
                <a:r>
                  <a:rPr lang="zh-CN" altLang="en-US" sz="2400" dirty="0"/>
                  <a:t>法就是拟牛顿法中比较有名的一种方法</a:t>
                </a:r>
                <a:endParaRPr lang="en-US" altLang="zh-CN" sz="2400" dirty="0"/>
              </a:p>
              <a:p>
                <a14:m>
                  <m:oMath xmlns:m="http://schemas.openxmlformats.org/officeDocument/2006/math">
                    <m:r>
                      <a:rPr lang="zh-CN" altLang="en-US" sz="2400" i="1" dirty="0">
                        <a:latin typeface="Cambria Math"/>
                      </a:rPr>
                      <m:t>采用</m:t>
                    </m:r>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𝒋</m:t>
                        </m:r>
                      </m:sub>
                    </m:sSub>
                    <m:r>
                      <a:rPr lang="en-US" altLang="zh-CN" sz="2400" i="1">
                        <a:latin typeface="Cambria Math"/>
                      </a:rPr>
                      <m:t>=−</m:t>
                    </m:r>
                    <m:sSub>
                      <m:sSubPr>
                        <m:ctrlPr>
                          <a:rPr lang="en-US" altLang="zh-CN" sz="2400" i="1">
                            <a:latin typeface="Cambria Math" panose="02040503050406030204" pitchFamily="18" charset="0"/>
                          </a:rPr>
                        </m:ctrlPr>
                      </m:sSubPr>
                      <m:e>
                        <m:r>
                          <a:rPr lang="en-US" altLang="zh-CN" sz="2400" b="1" i="1" smtClean="0">
                            <a:latin typeface="Cambria Math"/>
                          </a:rPr>
                          <m:t>𝑮</m:t>
                        </m:r>
                      </m:e>
                      <m:sub>
                        <m:r>
                          <a:rPr lang="en-US" altLang="zh-CN" sz="2400" i="1">
                            <a:latin typeface="Cambria Math"/>
                          </a:rPr>
                          <m:t>𝒋</m:t>
                        </m:r>
                      </m:sub>
                    </m:sSub>
                    <m:r>
                      <a:rPr lang="en-US" altLang="zh-CN" sz="2400">
                        <a:latin typeface="Cambria Math"/>
                      </a:rPr>
                      <m:t>𝛁</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𝒚</m:t>
                        </m:r>
                      </m:e>
                    </m:d>
                    <m:r>
                      <a:rPr lang="en-US" altLang="zh-CN" sz="2400" i="1">
                        <a:latin typeface="Cambria Math"/>
                      </a:rPr>
                      <m:t>, </m:t>
                    </m:r>
                  </m:oMath>
                </a14:m>
                <a:r>
                  <a:rPr lang="zh-CN" altLang="en-US" sz="2400" dirty="0"/>
                  <a:t>来代替</a:t>
                </a:r>
                <a14:m>
                  <m:oMath xmlns:m="http://schemas.openxmlformats.org/officeDocument/2006/math">
                    <m:r>
                      <a:rPr lang="zh-CN" altLang="en-US" sz="2400" i="1" dirty="0">
                        <a:latin typeface="Cambria Math"/>
                      </a:rPr>
                      <m:t>牛顿法中的</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𝑯</m:t>
                        </m:r>
                      </m:e>
                      <m:sup>
                        <m:r>
                          <a:rPr lang="en-US" altLang="zh-CN" sz="2400" i="1">
                            <a:latin typeface="Cambria Math"/>
                          </a:rPr>
                          <m:t>−</m:t>
                        </m:r>
                        <m:r>
                          <a:rPr lang="en-US" altLang="zh-CN" sz="2400" i="1">
                            <a:latin typeface="Cambria Math"/>
                          </a:rPr>
                          <m:t>𝟏</m:t>
                        </m:r>
                      </m:sup>
                    </m:sSup>
                    <m:d>
                      <m:dPr>
                        <m:ctrlPr>
                          <a:rPr lang="en-US" altLang="zh-CN" sz="2400" i="1">
                            <a:latin typeface="Cambria Math" panose="02040503050406030204" pitchFamily="18" charset="0"/>
                          </a:rPr>
                        </m:ctrlPr>
                      </m:dPr>
                      <m:e>
                        <m:r>
                          <a:rPr lang="en-US" altLang="zh-CN" sz="2400" i="1">
                            <a:latin typeface="Cambria Math"/>
                          </a:rPr>
                          <m:t>𝒚</m:t>
                        </m:r>
                      </m:e>
                    </m:d>
                    <m:r>
                      <a:rPr lang="en-US" altLang="zh-CN" sz="2400">
                        <a:latin typeface="Cambria Math"/>
                      </a:rPr>
                      <m:t>𝛁</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𝒚</m:t>
                        </m:r>
                      </m:e>
                    </m:d>
                  </m:oMath>
                </a14:m>
                <a:r>
                  <a:rPr lang="en-US" altLang="zh-CN" sz="2400" dirty="0"/>
                  <a:t>,</a:t>
                </a:r>
              </a:p>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𝑯</m:t>
                        </m:r>
                      </m:e>
                      <m:sub>
                        <m:r>
                          <a:rPr lang="en-US" altLang="zh-CN" sz="2400" b="1" i="1" smtClean="0">
                            <a:latin typeface="Cambria Math" panose="02040503050406030204" pitchFamily="18" charset="0"/>
                          </a:rPr>
                          <m:t>𝒋</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𝑯</m:t>
                        </m:r>
                      </m:e>
                      <m:sub>
                        <m:r>
                          <a:rPr lang="en-US" altLang="zh-CN" sz="2400" b="1" i="1" smtClean="0">
                            <a:latin typeface="Cambria Math" panose="02040503050406030204" pitchFamily="18" charset="0"/>
                          </a:rPr>
                          <m:t>𝒋</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𝒂𝒖</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𝒖</m:t>
                        </m:r>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𝒃𝒗</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𝒗</m:t>
                        </m:r>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𝒖</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𝒗</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𝑹</m:t>
                        </m:r>
                      </m:e>
                      <m:sup>
                        <m:r>
                          <a:rPr lang="en-US" altLang="zh-CN" sz="2400" b="1" i="1" smtClean="0">
                            <a:latin typeface="Cambria Math" panose="02040503050406030204" pitchFamily="18" charset="0"/>
                          </a:rPr>
                          <m:t>𝒏</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𝒂</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m:t>
                    </m:r>
                  </m:oMath>
                </a14:m>
                <a:r>
                  <a:rPr lang="zh-CN" altLang="en-US" sz="2400" dirty="0"/>
                  <a:t>为待定的标量，</a:t>
                </a:r>
                <a:endParaRPr lang="en-US" altLang="zh-CN" sz="2400" dirty="0"/>
              </a:p>
              <a:p>
                <a:pPr lvl="1"/>
                <a:r>
                  <a:rPr lang="zh-CN" altLang="en-US" sz="2000" dirty="0"/>
                  <a:t>由拟牛顿方程</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𝑯</m:t>
                        </m:r>
                      </m:e>
                      <m:sub>
                        <m:r>
                          <a:rPr lang="en-US" altLang="zh-CN" sz="2000" b="1" i="1" smtClean="0">
                            <a:latin typeface="Cambria Math" panose="02040503050406030204" pitchFamily="18" charset="0"/>
                          </a:rPr>
                          <m:t>𝒋</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𝑯</m:t>
                        </m:r>
                      </m:e>
                      <m:sub>
                        <m:r>
                          <a:rPr lang="en-US" altLang="zh-CN" sz="2000" b="1" i="1" smtClean="0">
                            <a:latin typeface="Cambria Math" panose="02040503050406030204" pitchFamily="18" charset="0"/>
                          </a:rPr>
                          <m:t>𝒋</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𝒂𝒖</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𝒖</m:t>
                        </m:r>
                      </m:e>
                      <m:sup>
                        <m:r>
                          <a:rPr lang="en-US" altLang="zh-CN" sz="2000" b="1" i="1" smtClean="0">
                            <a:latin typeface="Cambria Math" panose="02040503050406030204" pitchFamily="18" charset="0"/>
                          </a:rPr>
                          <m:t>𝑻</m:t>
                        </m:r>
                      </m:sup>
                    </m:sSup>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𝒃𝒗</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𝒗</m:t>
                        </m:r>
                      </m:e>
                      <m:sup>
                        <m:r>
                          <a:rPr lang="en-US" altLang="zh-CN" sz="2000" b="1" i="1" smtClean="0">
                            <a:latin typeface="Cambria Math" panose="02040503050406030204" pitchFamily="18" charset="0"/>
                          </a:rPr>
                          <m:t>𝑻</m:t>
                        </m:r>
                      </m:sup>
                    </m:sSup>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𝒋</m:t>
                        </m:r>
                      </m:sub>
                    </m:sSub>
                  </m:oMath>
                </a14:m>
                <a:r>
                  <a:rPr lang="en-US" altLang="zh-CN" sz="2000" dirty="0"/>
                  <a:t>,</a:t>
                </a:r>
                <a:r>
                  <a:rPr lang="zh-CN" altLang="en-US" sz="2000" dirty="0"/>
                  <a:t>注意</a:t>
                </a:r>
                <a:r>
                  <a:rPr lang="en-US" altLang="zh-CN" sz="2000" dirty="0" err="1"/>
                  <a:t>a,b</a:t>
                </a:r>
                <a:r>
                  <a:rPr lang="zh-CN" altLang="en-US" sz="2000" dirty="0"/>
                  <a:t>不唯一，但其显然可以取：</a:t>
                </a:r>
                <a14:m>
                  <m:oMath xmlns:m="http://schemas.openxmlformats.org/officeDocument/2006/math">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𝒗</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𝑯</m:t>
                        </m:r>
                      </m:e>
                      <m:sub>
                        <m:r>
                          <a:rPr lang="en-US" altLang="zh-CN" sz="2000" b="1" i="1" smtClean="0">
                            <a:latin typeface="Cambria Math" panose="02040503050406030204" pitchFamily="18" charset="0"/>
                          </a:rPr>
                          <m:t>𝒋</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𝒋</m:t>
                        </m:r>
                      </m:sub>
                    </m:sSub>
                  </m:oMath>
                </a14:m>
                <a:r>
                  <a:rPr lang="en-US" altLang="zh-CN" sz="2000" dirty="0"/>
                  <a:t>,</a:t>
                </a:r>
              </a:p>
              <a:p>
                <a:pPr lvl="1"/>
                <a:r>
                  <a:rPr lang="zh-CN" altLang="en-US" sz="2000" dirty="0"/>
                  <a:t>从而可得</a:t>
                </a:r>
                <a14:m>
                  <m:oMath xmlns:m="http://schemas.openxmlformats.org/officeDocument/2006/math">
                    <m:r>
                      <a:rPr lang="en-US" altLang="zh-CN" sz="2000" b="1" i="1" smtClean="0">
                        <a:latin typeface="Cambria Math" panose="02040503050406030204" pitchFamily="18" charset="0"/>
                      </a:rPr>
                      <m:t>𝒂</m:t>
                    </m:r>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𝒖</m:t>
                            </m:r>
                          </m:e>
                          <m:sup>
                            <m:r>
                              <a:rPr lang="en-US" altLang="zh-CN" sz="2000" b="1" i="1" smtClean="0">
                                <a:latin typeface="Cambria Math" panose="02040503050406030204" pitchFamily="18" charset="0"/>
                              </a:rPr>
                              <m:t>𝑻</m:t>
                            </m:r>
                          </m:sup>
                        </m:sSup>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𝒋</m:t>
                            </m:r>
                          </m:sub>
                        </m:sSub>
                      </m:den>
                    </m:f>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𝒋</m:t>
                            </m:r>
                          </m:sub>
                          <m:sup>
                            <m:r>
                              <a:rPr lang="en-US" altLang="zh-CN" sz="2000" b="1" i="1" smtClean="0">
                                <a:latin typeface="Cambria Math" panose="02040503050406030204" pitchFamily="18" charset="0"/>
                              </a:rPr>
                              <m:t>𝑻</m:t>
                            </m:r>
                          </m:sup>
                        </m:sSubSup>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𝒋</m:t>
                            </m:r>
                          </m:sub>
                        </m:sSub>
                      </m:den>
                    </m:f>
                  </m:oMath>
                </a14:m>
                <a:r>
                  <a:rPr lang="en-US" altLang="zh-CN" sz="2000" dirty="0"/>
                  <a:t>,</a:t>
                </a:r>
                <a14:m>
                  <m:oMath xmlns:m="http://schemas.openxmlformats.org/officeDocument/2006/math">
                    <m:r>
                      <a:rPr lang="en-US" altLang="zh-CN" sz="2000" b="1" i="1" dirty="0" smtClean="0">
                        <a:latin typeface="Cambria Math" panose="02040503050406030204" pitchFamily="18" charset="0"/>
                      </a:rPr>
                      <m:t>𝒃</m:t>
                    </m:r>
                    <m:r>
                      <a:rPr lang="en-US" altLang="zh-CN" sz="2000" b="1" i="1" dirty="0" smtClean="0">
                        <a:latin typeface="Cambria Math" panose="02040503050406030204" pitchFamily="18" charset="0"/>
                      </a:rPr>
                      <m:t>=−</m:t>
                    </m:r>
                    <m:f>
                      <m:fPr>
                        <m:ctrlPr>
                          <a:rPr lang="en-US" altLang="zh-CN" sz="2000" b="1" i="1" dirty="0" smtClean="0">
                            <a:latin typeface="Cambria Math" panose="02040503050406030204" pitchFamily="18" charset="0"/>
                          </a:rPr>
                        </m:ctrlPr>
                      </m:fPr>
                      <m:num>
                        <m:r>
                          <a:rPr lang="en-US" altLang="zh-CN" sz="2000" b="1" i="1" dirty="0" smtClean="0">
                            <a:latin typeface="Cambria Math" panose="02040503050406030204" pitchFamily="18" charset="0"/>
                          </a:rPr>
                          <m:t>𝟏</m:t>
                        </m:r>
                      </m:num>
                      <m:den>
                        <m:sSubSup>
                          <m:sSubSupPr>
                            <m:ctrlPr>
                              <a:rPr lang="en-US" altLang="zh-CN" sz="2000" b="1" i="1" dirty="0" smtClean="0">
                                <a:latin typeface="Cambria Math" panose="02040503050406030204" pitchFamily="18" charset="0"/>
                              </a:rPr>
                            </m:ctrlPr>
                          </m:sSubSupPr>
                          <m:e>
                            <m:r>
                              <a:rPr lang="en-US" altLang="zh-CN" sz="2000" b="1" i="1" dirty="0" smtClean="0">
                                <a:latin typeface="Cambria Math" panose="02040503050406030204" pitchFamily="18" charset="0"/>
                              </a:rPr>
                              <m:t>𝒚</m:t>
                            </m:r>
                          </m:e>
                          <m:sub>
                            <m:r>
                              <a:rPr lang="en-US" altLang="zh-CN" sz="2000" b="1" i="1" dirty="0" smtClean="0">
                                <a:latin typeface="Cambria Math" panose="02040503050406030204" pitchFamily="18" charset="0"/>
                              </a:rPr>
                              <m:t>𝒋</m:t>
                            </m:r>
                          </m:sub>
                          <m:sup>
                            <m:r>
                              <a:rPr lang="en-US" altLang="zh-CN" sz="2000" b="1" i="1" dirty="0" smtClean="0">
                                <a:latin typeface="Cambria Math" panose="02040503050406030204" pitchFamily="18" charset="0"/>
                              </a:rPr>
                              <m:t>𝑻</m:t>
                            </m:r>
                          </m:sup>
                        </m:sSubSup>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𝑯</m:t>
                            </m:r>
                          </m:e>
                          <m:sub>
                            <m:r>
                              <a:rPr lang="en-US" altLang="zh-CN" sz="2000" b="1" i="1" dirty="0" smtClean="0">
                                <a:latin typeface="Cambria Math" panose="02040503050406030204" pitchFamily="18" charset="0"/>
                              </a:rPr>
                              <m:t>𝒋</m:t>
                            </m:r>
                          </m:sub>
                        </m:sSub>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𝒚</m:t>
                            </m:r>
                          </m:e>
                          <m:sub>
                            <m:r>
                              <a:rPr lang="en-US" altLang="zh-CN" sz="2000" b="1" i="1" dirty="0" smtClean="0">
                                <a:latin typeface="Cambria Math" panose="02040503050406030204" pitchFamily="18" charset="0"/>
                              </a:rPr>
                              <m:t>𝒋</m:t>
                            </m:r>
                          </m:sub>
                        </m:sSub>
                      </m:den>
                    </m:f>
                  </m:oMath>
                </a14:m>
                <a:r>
                  <a:rPr lang="en-US" altLang="zh-CN" sz="2000" dirty="0"/>
                  <a:t>,</a:t>
                </a:r>
              </a:p>
              <a:p>
                <a:r>
                  <a:rPr lang="zh-CN" altLang="en-US" sz="2400" dirty="0"/>
                  <a:t>因此得秩</a:t>
                </a:r>
                <a:r>
                  <a:rPr lang="en-US" altLang="zh-CN" sz="2400" dirty="0"/>
                  <a:t>2</a:t>
                </a:r>
                <a:r>
                  <a:rPr lang="zh-CN" altLang="en-US" sz="2400" dirty="0"/>
                  <a:t>校正的</a:t>
                </a:r>
                <a:r>
                  <a:rPr lang="en-US" altLang="zh-CN" sz="2400" dirty="0"/>
                  <a:t>DFP</a:t>
                </a:r>
                <a:r>
                  <a:rPr lang="zh-CN" altLang="en-US" sz="2400" dirty="0"/>
                  <a:t>公式为</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a:rPr>
                        <m:t>𝑯</m:t>
                      </m:r>
                      <m:sSub>
                        <m:sSubPr>
                          <m:ctrlPr>
                            <a:rPr lang="en-US" altLang="zh-CN" sz="2400" i="1">
                              <a:latin typeface="Cambria Math" panose="02040503050406030204" pitchFamily="18" charset="0"/>
                            </a:rPr>
                          </m:ctrlPr>
                        </m:sSubPr>
                        <m:e>
                          <m:r>
                            <a:rPr lang="en-US" altLang="zh-CN" sz="2400" i="1">
                              <a:latin typeface="Cambria Math"/>
                            </a:rPr>
                            <m:t> </m:t>
                          </m:r>
                        </m:e>
                        <m:sub>
                          <m:r>
                            <a:rPr lang="en-US" altLang="zh-CN" sz="2400" i="1">
                              <a:latin typeface="Cambria Math"/>
                            </a:rPr>
                            <m:t>𝒋</m:t>
                          </m:r>
                          <m:r>
                            <a:rPr lang="en-US" altLang="zh-CN" sz="2400" i="1">
                              <a:latin typeface="Cambria Math"/>
                            </a:rPr>
                            <m:t>+</m:t>
                          </m:r>
                          <m:r>
                            <a:rPr lang="en-US" altLang="zh-CN" sz="2400" i="1">
                              <a:latin typeface="Cambria Math"/>
                            </a:rPr>
                            <m:t>𝟏</m:t>
                          </m:r>
                        </m:sub>
                      </m:sSub>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𝑯</m:t>
                          </m:r>
                        </m:e>
                        <m:sub>
                          <m:r>
                            <a:rPr lang="en-US" altLang="zh-CN" sz="2400" i="1">
                              <a:latin typeface="Cambria Math"/>
                            </a:rPr>
                            <m:t>𝒋</m:t>
                          </m:r>
                        </m:sub>
                      </m:sSub>
                      <m:r>
                        <a:rPr lang="en-US" altLang="zh-CN" sz="2400" i="1">
                          <a:latin typeface="Cambria Math"/>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a:rPr>
                                <m:t>𝒔</m:t>
                              </m:r>
                            </m:e>
                            <m:sub>
                              <m:r>
                                <a:rPr lang="en-US" altLang="zh-CN" sz="2400" i="1">
                                  <a:latin typeface="Cambria Math"/>
                                </a:rPr>
                                <m:t>𝒋</m:t>
                              </m:r>
                            </m:sub>
                          </m:sSub>
                          <m:sSubSup>
                            <m:sSubSupPr>
                              <m:ctrlPr>
                                <a:rPr lang="en-US" altLang="zh-CN" sz="2400" i="1">
                                  <a:latin typeface="Cambria Math" panose="02040503050406030204" pitchFamily="18" charset="0"/>
                                </a:rPr>
                              </m:ctrlPr>
                            </m:sSubSupPr>
                            <m:e>
                              <m:r>
                                <a:rPr lang="en-US" altLang="zh-CN" sz="2400" i="1">
                                  <a:latin typeface="Cambria Math"/>
                                </a:rPr>
                                <m:t>𝒔</m:t>
                              </m:r>
                            </m:e>
                            <m:sub>
                              <m:r>
                                <a:rPr lang="en-US" altLang="zh-CN" sz="2400" i="1">
                                  <a:latin typeface="Cambria Math"/>
                                </a:rPr>
                                <m:t>𝒋</m:t>
                              </m:r>
                            </m:sub>
                            <m:sup>
                              <m:r>
                                <a:rPr lang="en-US" altLang="zh-CN" sz="2400" i="1">
                                  <a:latin typeface="Cambria Math"/>
                                </a:rPr>
                                <m:t>𝑻</m:t>
                              </m:r>
                            </m:sup>
                          </m:sSubSup>
                        </m:num>
                        <m:den>
                          <m:sSubSup>
                            <m:sSubSupPr>
                              <m:ctrlPr>
                                <a:rPr lang="en-US" altLang="zh-CN" sz="2400" i="1">
                                  <a:latin typeface="Cambria Math" panose="02040503050406030204" pitchFamily="18" charset="0"/>
                                </a:rPr>
                              </m:ctrlPr>
                            </m:sSubSupPr>
                            <m:e>
                              <m:r>
                                <a:rPr lang="en-US" altLang="zh-CN" sz="2400" i="1">
                                  <a:latin typeface="Cambria Math"/>
                                </a:rPr>
                                <m:t>𝒔</m:t>
                              </m:r>
                            </m:e>
                            <m:sub>
                              <m:r>
                                <a:rPr lang="en-US" altLang="zh-CN" sz="2400" i="1">
                                  <a:latin typeface="Cambria Math"/>
                                </a:rPr>
                                <m:t>𝒋</m:t>
                              </m:r>
                            </m:sub>
                            <m:sup>
                              <m:r>
                                <a:rPr lang="en-US" altLang="zh-CN" sz="2400" i="1">
                                  <a:latin typeface="Cambria Math"/>
                                </a:rPr>
                                <m:t>𝑻</m:t>
                              </m:r>
                            </m:sup>
                          </m:sSubSup>
                          <m:sSub>
                            <m:sSubPr>
                              <m:ctrlPr>
                                <a:rPr lang="en-US" altLang="zh-CN" sz="2400" i="1">
                                  <a:latin typeface="Cambria Math" panose="02040503050406030204" pitchFamily="18" charset="0"/>
                                </a:rPr>
                              </m:ctrlPr>
                            </m:sSubPr>
                            <m:e>
                              <m:r>
                                <a:rPr lang="en-US" altLang="zh-CN" sz="2400" i="1">
                                  <a:latin typeface="Cambria Math"/>
                                </a:rPr>
                                <m:t>𝒚</m:t>
                              </m:r>
                            </m:e>
                            <m:sub>
                              <m:r>
                                <a:rPr lang="en-US" altLang="zh-CN" sz="2400" i="1">
                                  <a:latin typeface="Cambria Math"/>
                                </a:rPr>
                                <m:t>𝒋</m:t>
                              </m:r>
                            </m:sub>
                          </m:sSub>
                        </m:den>
                      </m:f>
                      <m:r>
                        <a:rPr lang="en-US" altLang="zh-CN" sz="2400" i="1">
                          <a:latin typeface="Cambria Math"/>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a:rPr>
                                <m:t>𝑯</m:t>
                              </m:r>
                            </m:e>
                            <m:sub>
                              <m:r>
                                <a:rPr lang="en-US" altLang="zh-CN" sz="2400" i="1">
                                  <a:latin typeface="Cambria Math"/>
                                </a:rPr>
                                <m:t>𝒋</m:t>
                              </m:r>
                            </m:sub>
                          </m:sSub>
                          <m:sSub>
                            <m:sSubPr>
                              <m:ctrlPr>
                                <a:rPr lang="en-US" altLang="zh-CN" sz="2400" i="1">
                                  <a:latin typeface="Cambria Math" panose="02040503050406030204" pitchFamily="18" charset="0"/>
                                </a:rPr>
                              </m:ctrlPr>
                            </m:sSubPr>
                            <m:e>
                              <m:r>
                                <a:rPr lang="en-US" altLang="zh-CN" sz="2400" i="1">
                                  <a:latin typeface="Cambria Math"/>
                                </a:rPr>
                                <m:t>𝒚</m:t>
                              </m:r>
                            </m:e>
                            <m:sub>
                              <m:r>
                                <a:rPr lang="en-US" altLang="zh-CN" sz="2400" i="1">
                                  <a:latin typeface="Cambria Math"/>
                                </a:rPr>
                                <m:t>𝒋</m:t>
                              </m:r>
                            </m:sub>
                          </m:sSub>
                          <m:sSubSup>
                            <m:sSubSupPr>
                              <m:ctrlPr>
                                <a:rPr lang="en-US" altLang="zh-CN" sz="2400" i="1">
                                  <a:latin typeface="Cambria Math" panose="02040503050406030204" pitchFamily="18" charset="0"/>
                                </a:rPr>
                              </m:ctrlPr>
                            </m:sSubSupPr>
                            <m:e>
                              <m:r>
                                <a:rPr lang="en-US" altLang="zh-CN" sz="2400" i="1">
                                  <a:latin typeface="Cambria Math"/>
                                </a:rPr>
                                <m:t>𝒚</m:t>
                              </m:r>
                            </m:e>
                            <m:sub>
                              <m:r>
                                <a:rPr lang="en-US" altLang="zh-CN" sz="2400" i="1">
                                  <a:latin typeface="Cambria Math"/>
                                </a:rPr>
                                <m:t>𝒋</m:t>
                              </m:r>
                            </m:sub>
                            <m:sup>
                              <m:r>
                                <a:rPr lang="en-US" altLang="zh-CN" sz="2400" i="1">
                                  <a:latin typeface="Cambria Math"/>
                                </a:rPr>
                                <m:t>𝑻</m:t>
                              </m:r>
                            </m:sup>
                          </m:sSubSup>
                          <m:sSub>
                            <m:sSubPr>
                              <m:ctrlPr>
                                <a:rPr lang="en-US" altLang="zh-CN" sz="2400" i="1">
                                  <a:latin typeface="Cambria Math" panose="02040503050406030204" pitchFamily="18" charset="0"/>
                                </a:rPr>
                              </m:ctrlPr>
                            </m:sSubPr>
                            <m:e>
                              <m:r>
                                <a:rPr lang="en-US" altLang="zh-CN" sz="2400" i="1">
                                  <a:latin typeface="Cambria Math"/>
                                </a:rPr>
                                <m:t>𝑯</m:t>
                              </m:r>
                            </m:e>
                            <m:sub>
                              <m:r>
                                <a:rPr lang="en-US" altLang="zh-CN" sz="2400" i="1">
                                  <a:latin typeface="Cambria Math"/>
                                </a:rPr>
                                <m:t>𝒋</m:t>
                              </m:r>
                            </m:sub>
                          </m:sSub>
                        </m:num>
                        <m:den>
                          <m:sSubSup>
                            <m:sSubSupPr>
                              <m:ctrlPr>
                                <a:rPr lang="en-US" altLang="zh-CN" sz="2400" i="1">
                                  <a:latin typeface="Cambria Math" panose="02040503050406030204" pitchFamily="18" charset="0"/>
                                </a:rPr>
                              </m:ctrlPr>
                            </m:sSubSupPr>
                            <m:e>
                              <m:r>
                                <a:rPr lang="en-US" altLang="zh-CN" sz="2400" i="1">
                                  <a:latin typeface="Cambria Math"/>
                                </a:rPr>
                                <m:t>𝒚</m:t>
                              </m:r>
                            </m:e>
                            <m:sub>
                              <m:r>
                                <a:rPr lang="en-US" altLang="zh-CN" sz="2400" i="1">
                                  <a:latin typeface="Cambria Math"/>
                                </a:rPr>
                                <m:t>𝒋</m:t>
                              </m:r>
                            </m:sub>
                            <m:sup>
                              <m:r>
                                <a:rPr lang="en-US" altLang="zh-CN" sz="2400" i="1">
                                  <a:latin typeface="Cambria Math"/>
                                </a:rPr>
                                <m:t>𝑻</m:t>
                              </m:r>
                            </m:sup>
                          </m:sSubSup>
                          <m:sSub>
                            <m:sSubPr>
                              <m:ctrlPr>
                                <a:rPr lang="en-US" altLang="zh-CN" sz="2400" i="1">
                                  <a:latin typeface="Cambria Math" panose="02040503050406030204" pitchFamily="18" charset="0"/>
                                </a:rPr>
                              </m:ctrlPr>
                            </m:sSubPr>
                            <m:e>
                              <m:r>
                                <a:rPr lang="en-US" altLang="zh-CN" sz="2400" i="1">
                                  <a:latin typeface="Cambria Math"/>
                                </a:rPr>
                                <m:t>𝑯</m:t>
                              </m:r>
                            </m:e>
                            <m:sub>
                              <m:r>
                                <a:rPr lang="en-US" altLang="zh-CN" sz="2400" i="1">
                                  <a:latin typeface="Cambria Math"/>
                                </a:rPr>
                                <m:t>𝒋</m:t>
                              </m:r>
                            </m:sub>
                          </m:sSub>
                          <m:sSub>
                            <m:sSubPr>
                              <m:ctrlPr>
                                <a:rPr lang="en-US" altLang="zh-CN" sz="2400" i="1">
                                  <a:latin typeface="Cambria Math" panose="02040503050406030204" pitchFamily="18" charset="0"/>
                                </a:rPr>
                              </m:ctrlPr>
                            </m:sSubPr>
                            <m:e>
                              <m:r>
                                <a:rPr lang="en-US" altLang="zh-CN" sz="2400" i="1">
                                  <a:latin typeface="Cambria Math"/>
                                </a:rPr>
                                <m:t>𝒚</m:t>
                              </m:r>
                            </m:e>
                            <m:sub>
                              <m:r>
                                <a:rPr lang="en-US" altLang="zh-CN" sz="2400" i="1">
                                  <a:latin typeface="Cambria Math"/>
                                </a:rPr>
                                <m:t>𝒋</m:t>
                              </m:r>
                            </m:sub>
                          </m:sSub>
                        </m:den>
                      </m:f>
                    </m:oMath>
                  </m:oMathPara>
                </a14:m>
                <a:endParaRPr lang="en-US" altLang="zh-CN" sz="2400" dirty="0"/>
              </a:p>
              <a:p>
                <a:r>
                  <a:rPr lang="zh-CN" altLang="en-US" sz="2400" dirty="0"/>
                  <a:t>这种校正一般要求保持正定性</a:t>
                </a:r>
                <a:endParaRPr lang="en-US" altLang="zh-CN"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06EB36E-8BFB-406A-BBC4-9349883BBB42}"/>
                  </a:ext>
                </a:extLst>
              </p:cNvPr>
              <p:cNvSpPr txBox="1"/>
              <p:nvPr/>
            </p:nvSpPr>
            <p:spPr>
              <a:xfrm>
                <a:off x="7617494" y="3177133"/>
                <a:ext cx="2088481" cy="3117007"/>
              </a:xfrm>
              <a:prstGeom prst="rect">
                <a:avLst/>
              </a:prstGeom>
              <a:noFill/>
            </p:spPr>
            <p:txBody>
              <a:bodyPr wrap="square" rtlCol="0">
                <a:spAutoFit/>
              </a:bodyPr>
              <a:lstStyle/>
              <a:p>
                <a:r>
                  <a:rPr lang="en-US" altLang="zh-CN" dirty="0">
                    <a:solidFill>
                      <a:srgbClr val="CC00CC"/>
                    </a:solidFill>
                  </a:rPr>
                  <a:t>DFP</a:t>
                </a:r>
                <a:r>
                  <a:rPr lang="zh-CN" altLang="en-US" dirty="0">
                    <a:solidFill>
                      <a:srgbClr val="CC00CC"/>
                    </a:solidFill>
                  </a:rPr>
                  <a:t>：第一种拟牛顿方法，避免二阶矩阵计算，需要存储矩阵</a:t>
                </a:r>
                <a14:m>
                  <m:oMath xmlns:m="http://schemas.openxmlformats.org/officeDocument/2006/math">
                    <m:sSub>
                      <m:sSubPr>
                        <m:ctrlPr>
                          <a:rPr lang="en-US" altLang="zh-CN" b="1" i="1" smtClean="0">
                            <a:solidFill>
                              <a:srgbClr val="CC00CC"/>
                            </a:solidFill>
                            <a:latin typeface="Cambria Math" panose="02040503050406030204" pitchFamily="18" charset="0"/>
                          </a:rPr>
                        </m:ctrlPr>
                      </m:sSubPr>
                      <m:e>
                        <m:r>
                          <a:rPr lang="en-US" altLang="zh-CN" b="1" i="1" smtClean="0">
                            <a:solidFill>
                              <a:srgbClr val="CC00CC"/>
                            </a:solidFill>
                            <a:latin typeface="Cambria Math" panose="02040503050406030204" pitchFamily="18" charset="0"/>
                          </a:rPr>
                          <m:t>𝑮</m:t>
                        </m:r>
                      </m:e>
                      <m:sub>
                        <m:r>
                          <a:rPr lang="en-US" altLang="zh-CN" b="1" i="1" smtClean="0">
                            <a:solidFill>
                              <a:srgbClr val="CC00CC"/>
                            </a:solidFill>
                            <a:latin typeface="Cambria Math" panose="02040503050406030204" pitchFamily="18" charset="0"/>
                          </a:rPr>
                          <m:t>𝒋</m:t>
                        </m:r>
                      </m:sub>
                    </m:sSub>
                    <m:r>
                      <a:rPr lang="en-US" altLang="zh-CN" b="1" i="1" smtClean="0">
                        <a:solidFill>
                          <a:srgbClr val="CC00CC"/>
                        </a:solidFill>
                        <a:latin typeface="Cambria Math" panose="02040503050406030204" pitchFamily="18" charset="0"/>
                      </a:rPr>
                      <m:t>,</m:t>
                    </m:r>
                  </m:oMath>
                </a14:m>
                <a:r>
                  <a:rPr lang="zh-CN" altLang="en-US" dirty="0">
                    <a:solidFill>
                      <a:srgbClr val="CC00CC"/>
                    </a:solidFill>
                  </a:rPr>
                  <a:t>以及一些与计算</a:t>
                </a:r>
                <a14:m>
                  <m:oMath xmlns:m="http://schemas.openxmlformats.org/officeDocument/2006/math">
                    <m:sSub>
                      <m:sSubPr>
                        <m:ctrlPr>
                          <a:rPr lang="en-US" altLang="zh-CN" b="1" i="1" smtClean="0">
                            <a:solidFill>
                              <a:srgbClr val="CC00CC"/>
                            </a:solidFill>
                            <a:latin typeface="Cambria Math" panose="02040503050406030204" pitchFamily="18" charset="0"/>
                          </a:rPr>
                        </m:ctrlPr>
                      </m:sSubPr>
                      <m:e>
                        <m:r>
                          <a:rPr lang="en-US" altLang="zh-CN" b="1" i="1" smtClean="0">
                            <a:solidFill>
                              <a:srgbClr val="CC00CC"/>
                            </a:solidFill>
                            <a:latin typeface="Cambria Math" panose="02040503050406030204" pitchFamily="18" charset="0"/>
                          </a:rPr>
                          <m:t>𝒅</m:t>
                        </m:r>
                      </m:e>
                      <m:sub>
                        <m:r>
                          <a:rPr lang="en-US" altLang="zh-CN" b="1" i="1" smtClean="0">
                            <a:solidFill>
                              <a:srgbClr val="CC00CC"/>
                            </a:solidFill>
                            <a:latin typeface="Cambria Math" panose="02040503050406030204" pitchFamily="18" charset="0"/>
                          </a:rPr>
                          <m:t>𝒋</m:t>
                        </m:r>
                      </m:sub>
                    </m:sSub>
                  </m:oMath>
                </a14:m>
                <a:r>
                  <a:rPr lang="zh-CN" altLang="en-US" dirty="0">
                    <a:solidFill>
                      <a:srgbClr val="CC00CC"/>
                    </a:solidFill>
                  </a:rPr>
                  <a:t>相关的矩阵向量乘法操作</a:t>
                </a:r>
              </a:p>
            </p:txBody>
          </p:sp>
        </mc:Choice>
        <mc:Fallback xmlns="">
          <p:sp>
            <p:nvSpPr>
              <p:cNvPr id="4" name="文本框 3">
                <a:extLst>
                  <a:ext uri="{FF2B5EF4-FFF2-40B4-BE49-F238E27FC236}">
                    <a16:creationId xmlns:a16="http://schemas.microsoft.com/office/drawing/2014/main" id="{D06EB36E-8BFB-406A-BBC4-9349883BBB42}"/>
                  </a:ext>
                </a:extLst>
              </p:cNvPr>
              <p:cNvSpPr txBox="1">
                <a:spLocks noRot="1" noChangeAspect="1" noMove="1" noResize="1" noEditPoints="1" noAdjustHandles="1" noChangeArrowheads="1" noChangeShapeType="1" noTextEdit="1"/>
              </p:cNvSpPr>
              <p:nvPr/>
            </p:nvSpPr>
            <p:spPr>
              <a:xfrm>
                <a:off x="7617494" y="3177133"/>
                <a:ext cx="2088481" cy="3117007"/>
              </a:xfrm>
              <a:prstGeom prst="rect">
                <a:avLst/>
              </a:prstGeom>
              <a:blipFill>
                <a:blip r:embed="rId3"/>
                <a:stretch>
                  <a:fillRect l="-4678" t="-1563" r="-4678" b="-3320"/>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ppt_x"/>
                                          </p:val>
                                        </p:tav>
                                        <p:tav tm="100000">
                                          <p:val>
                                            <p:strVal val="#ppt_x"/>
                                          </p:val>
                                        </p:tav>
                                      </p:tavLst>
                                    </p:anim>
                                    <p:anim calcmode="lin" valueType="num">
                                      <p:cBhvr additive="base">
                                        <p:cTn id="5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r>
              <a:rPr lang="en-US" altLang="zh-CN" sz="2800" dirty="0">
                <a:latin typeface="隶书" panose="02010509060101010101" pitchFamily="1" charset="-122"/>
              </a:rPr>
              <a:t>-DFP</a:t>
            </a:r>
            <a:r>
              <a:rPr lang="zh-CN" altLang="en-US" sz="2800" dirty="0">
                <a:latin typeface="隶书" panose="02010509060101010101" pitchFamily="1" charset="-122"/>
              </a:rPr>
              <a:t>校正</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400" dirty="0"/>
                  <a:t>DFP</a:t>
                </a:r>
                <a:r>
                  <a:rPr lang="zh-CN" altLang="en-US" sz="2400" dirty="0"/>
                  <a:t>方法</a:t>
                </a:r>
                <a:endParaRPr lang="en-US" altLang="zh-CN" sz="2400" dirty="0"/>
              </a:p>
              <a:p>
                <a:pPr lvl="1"/>
                <a:r>
                  <a:rPr lang="zh-CN" altLang="en-US" sz="2000" dirty="0"/>
                  <a:t>初始化：给定</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𝟎</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𝑯</m:t>
                        </m:r>
                      </m:e>
                      <m:sub>
                        <m:r>
                          <a:rPr lang="en-US" altLang="zh-CN" sz="2000" b="1" i="1" smtClean="0">
                            <a:latin typeface="Cambria Math" panose="02040503050406030204" pitchFamily="18" charset="0"/>
                          </a:rPr>
                          <m:t>𝟎</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𝒏</m:t>
                        </m:r>
                      </m:sup>
                    </m:sSup>
                  </m:oMath>
                </a14:m>
                <a:r>
                  <a:rPr lang="zh-CN" altLang="en-US" sz="2000" dirty="0"/>
                  <a:t>为对称正定矩阵，</a:t>
                </a:r>
                <a14:m>
                  <m:oMath xmlns:m="http://schemas.openxmlformats.org/officeDocument/2006/math">
                    <m:r>
                      <a:rPr lang="en-US" altLang="zh-CN" sz="2000" b="1" i="1" smtClean="0">
                        <a:latin typeface="Cambria Math" panose="02040503050406030204" pitchFamily="18" charset="0"/>
                      </a:rPr>
                      <m:t>𝝐</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oMath>
                </a14:m>
                <a:r>
                  <a:rPr lang="en-US" altLang="zh-CN" sz="2000" dirty="0"/>
                  <a:t>,</a:t>
                </a:r>
                <a14:m>
                  <m:oMath xmlns:m="http://schemas.openxmlformats.org/officeDocument/2006/math">
                    <m:r>
                      <a:rPr lang="en-US" altLang="zh-CN" sz="2000" b="1" i="1" dirty="0" smtClean="0">
                        <a:latin typeface="Cambria Math" panose="02040503050406030204" pitchFamily="18" charset="0"/>
                      </a:rPr>
                      <m:t>𝒌</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𝟎</m:t>
                    </m:r>
                  </m:oMath>
                </a14:m>
                <a:endParaRPr lang="en-US" altLang="zh-CN" sz="2000" dirty="0"/>
              </a:p>
              <a:p>
                <a:pPr lvl="1"/>
                <a:r>
                  <a:rPr lang="zh-CN" altLang="en-US" sz="2000" dirty="0"/>
                  <a:t>第</a:t>
                </a:r>
                <a14:m>
                  <m:oMath xmlns:m="http://schemas.openxmlformats.org/officeDocument/2006/math">
                    <m:r>
                      <a:rPr lang="en-US" altLang="zh-CN" sz="2000" b="1" i="1" smtClean="0">
                        <a:latin typeface="Cambria Math" panose="02040503050406030204" pitchFamily="18" charset="0"/>
                      </a:rPr>
                      <m:t>𝒌</m:t>
                    </m:r>
                  </m:oMath>
                </a14:m>
                <a:r>
                  <a:rPr lang="zh-CN" altLang="en-US" sz="2000" dirty="0"/>
                  <a:t>步迭代：</a:t>
                </a:r>
                <a:r>
                  <a:rPr lang="en-US" altLang="zh-CN" sz="2000" dirty="0">
                    <a:solidFill>
                      <a:srgbClr val="FF0000"/>
                    </a:solidFill>
                  </a:rPr>
                  <a:t>a)</a:t>
                </a:r>
                <a:r>
                  <a:rPr lang="en-US" altLang="zh-CN" sz="2000" dirty="0"/>
                  <a:t> </a:t>
                </a:r>
                <a:r>
                  <a:rPr lang="zh-CN" altLang="en-US" sz="2000" dirty="0"/>
                  <a:t>若</a:t>
                </a:r>
                <a14:m>
                  <m:oMath xmlns:m="http://schemas.openxmlformats.org/officeDocument/2006/math">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sub>
                    </m:sSub>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𝝐</m:t>
                    </m:r>
                    <m:r>
                      <a:rPr lang="en-US" altLang="zh-CN" sz="2000" b="1" i="1" smtClean="0">
                        <a:latin typeface="Cambria Math" panose="02040503050406030204" pitchFamily="18" charset="0"/>
                      </a:rPr>
                      <m:t>,</m:t>
                    </m:r>
                  </m:oMath>
                </a14:m>
                <a:r>
                  <a:rPr lang="zh-CN" altLang="en-US" sz="2000" dirty="0"/>
                  <a:t>终止；</a:t>
                </a:r>
                <a:r>
                  <a:rPr lang="en-US" altLang="zh-CN" sz="2000" dirty="0">
                    <a:solidFill>
                      <a:srgbClr val="FF0000"/>
                    </a:solidFill>
                  </a:rPr>
                  <a:t>b)</a:t>
                </a:r>
                <a:r>
                  <a:rPr lang="zh-CN" altLang="en-US" sz="2000" dirty="0"/>
                  <a:t>计算</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𝑯</m:t>
                        </m:r>
                      </m:e>
                      <m:sub>
                        <m:r>
                          <a:rPr lang="en-US" altLang="zh-CN" sz="2000" b="1" i="1" smtClean="0">
                            <a:latin typeface="Cambria Math" panose="02040503050406030204" pitchFamily="18" charset="0"/>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sub>
                    </m:sSub>
                  </m:oMath>
                </a14:m>
                <a:r>
                  <a:rPr lang="en-US" altLang="zh-CN" sz="2000" dirty="0"/>
                  <a:t>;</a:t>
                </a:r>
                <a:r>
                  <a:rPr lang="en-US" altLang="zh-CN" sz="2000" dirty="0">
                    <a:solidFill>
                      <a:srgbClr val="FF0000"/>
                    </a:solidFill>
                  </a:rPr>
                  <a:t>c)</a:t>
                </a:r>
                <a:r>
                  <a:rPr lang="zh-CN" altLang="en-US" sz="2000" dirty="0"/>
                  <a:t>计算步长</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𝜶</m:t>
                        </m:r>
                      </m:e>
                      <m:sub>
                        <m:r>
                          <a:rPr lang="en-US" altLang="zh-CN" sz="2000" b="1" i="1" smtClean="0">
                            <a:latin typeface="Cambria Math" panose="02040503050406030204" pitchFamily="18" charset="0"/>
                          </a:rPr>
                          <m:t>𝒌</m:t>
                        </m:r>
                      </m:sub>
                    </m:sSub>
                  </m:oMath>
                </a14:m>
                <a:r>
                  <a:rPr lang="en-US" altLang="zh-CN" sz="2000" dirty="0"/>
                  <a:t>;</a:t>
                </a:r>
                <a:r>
                  <a:rPr lang="en-US" altLang="zh-CN" sz="2000" dirty="0">
                    <a:solidFill>
                      <a:srgbClr val="FF0000"/>
                    </a:solidFill>
                  </a:rPr>
                  <a:t>d)</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𝜶</m:t>
                        </m:r>
                      </m:e>
                      <m:sub>
                        <m:r>
                          <a:rPr lang="en-US" altLang="zh-CN" sz="2000" b="1" i="1" smtClean="0">
                            <a:latin typeface="Cambria Math" panose="02040503050406030204" pitchFamily="18" charset="0"/>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oMath>
                </a14:m>
                <a:r>
                  <a:rPr lang="en-US" altLang="zh-CN" sz="2000" dirty="0"/>
                  <a:t> </a:t>
                </a:r>
                <a14:m>
                  <m:oMath xmlns:m="http://schemas.openxmlformats.org/officeDocument/2006/math">
                    <m:r>
                      <a:rPr lang="en-US" altLang="zh-CN" sz="2000" i="1">
                        <a:latin typeface="Cambria Math"/>
                      </a:rPr>
                      <m:t>𝑯</m:t>
                    </m:r>
                    <m:sSub>
                      <m:sSubPr>
                        <m:ctrlPr>
                          <a:rPr lang="en-US" altLang="zh-CN" sz="2000" i="1">
                            <a:latin typeface="Cambria Math" panose="02040503050406030204" pitchFamily="18" charset="0"/>
                          </a:rPr>
                        </m:ctrlPr>
                      </m:sSubPr>
                      <m:e>
                        <m:r>
                          <a:rPr lang="en-US" altLang="zh-CN" sz="2000" i="1">
                            <a:latin typeface="Cambria Math"/>
                          </a:rPr>
                          <m:t> </m:t>
                        </m:r>
                      </m:e>
                      <m:sub>
                        <m:r>
                          <a:rPr lang="en-US" altLang="zh-CN" sz="2000" b="1" i="1" smtClean="0">
                            <a:latin typeface="Cambria Math" panose="02040503050406030204" pitchFamily="18" charset="0"/>
                          </a:rPr>
                          <m:t>𝒌</m:t>
                        </m:r>
                        <m:r>
                          <a:rPr lang="en-US" altLang="zh-CN" sz="2000" i="1">
                            <a:latin typeface="Cambria Math"/>
                          </a:rPr>
                          <m:t>+</m:t>
                        </m:r>
                        <m:r>
                          <a:rPr lang="en-US" altLang="zh-CN" sz="2000" i="1">
                            <a:latin typeface="Cambria Math"/>
                          </a:rPr>
                          <m:t>𝟏</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𝑯</m:t>
                        </m:r>
                      </m:e>
                      <m:sub>
                        <m:r>
                          <a:rPr lang="en-US" altLang="zh-CN" sz="2000" b="1" i="1" smtClean="0">
                            <a:latin typeface="Cambria Math" panose="02040503050406030204" pitchFamily="18" charset="0"/>
                          </a:rPr>
                          <m:t>𝒌</m:t>
                        </m:r>
                      </m:sub>
                    </m:sSub>
                    <m:r>
                      <a:rPr lang="en-US" altLang="zh-CN" sz="2000" i="1">
                        <a:latin typeface="Cambria Math"/>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a:rPr>
                              <m:t>𝒔</m:t>
                            </m:r>
                          </m:e>
                          <m:sub>
                            <m:r>
                              <a:rPr lang="en-US" altLang="zh-CN" sz="2000" b="1" i="1" smtClean="0">
                                <a:latin typeface="Cambria Math" panose="02040503050406030204" pitchFamily="18" charset="0"/>
                              </a:rPr>
                              <m:t>𝒌</m:t>
                            </m:r>
                          </m:sub>
                        </m:sSub>
                        <m:sSubSup>
                          <m:sSubSupPr>
                            <m:ctrlPr>
                              <a:rPr lang="en-US" altLang="zh-CN" sz="2000" i="1">
                                <a:latin typeface="Cambria Math" panose="02040503050406030204" pitchFamily="18" charset="0"/>
                              </a:rPr>
                            </m:ctrlPr>
                          </m:sSubSupPr>
                          <m:e>
                            <m:r>
                              <a:rPr lang="en-US" altLang="zh-CN" sz="2000" i="1">
                                <a:latin typeface="Cambria Math"/>
                              </a:rPr>
                              <m:t>𝒔</m:t>
                            </m:r>
                          </m:e>
                          <m:sub>
                            <m:r>
                              <a:rPr lang="en-US" altLang="zh-CN" sz="2000" b="1" i="1" smtClean="0">
                                <a:latin typeface="Cambria Math" panose="02040503050406030204" pitchFamily="18" charset="0"/>
                              </a:rPr>
                              <m:t>𝒌</m:t>
                            </m:r>
                          </m:sub>
                          <m:sup>
                            <m:r>
                              <a:rPr lang="en-US" altLang="zh-CN" sz="2000" i="1">
                                <a:latin typeface="Cambria Math"/>
                              </a:rPr>
                              <m:t>𝑻</m:t>
                            </m:r>
                          </m:sup>
                        </m:sSubSup>
                      </m:num>
                      <m:den>
                        <m:sSubSup>
                          <m:sSubSupPr>
                            <m:ctrlPr>
                              <a:rPr lang="en-US" altLang="zh-CN" sz="2000" i="1">
                                <a:latin typeface="Cambria Math" panose="02040503050406030204" pitchFamily="18" charset="0"/>
                              </a:rPr>
                            </m:ctrlPr>
                          </m:sSubSupPr>
                          <m:e>
                            <m:r>
                              <a:rPr lang="en-US" altLang="zh-CN" sz="2000" i="1">
                                <a:latin typeface="Cambria Math"/>
                              </a:rPr>
                              <m:t>𝒔</m:t>
                            </m:r>
                          </m:e>
                          <m:sub>
                            <m:r>
                              <a:rPr lang="en-US" altLang="zh-CN" sz="2000" b="1" i="1" smtClean="0">
                                <a:latin typeface="Cambria Math" panose="02040503050406030204" pitchFamily="18" charset="0"/>
                              </a:rPr>
                              <m:t>𝒌</m:t>
                            </m:r>
                          </m:sub>
                          <m:sup>
                            <m:r>
                              <a:rPr lang="en-US" altLang="zh-CN" sz="2000" i="1">
                                <a:latin typeface="Cambria Math"/>
                              </a:rPr>
                              <m:t>𝑻</m:t>
                            </m:r>
                          </m:sup>
                        </m:sSubSup>
                        <m:sSub>
                          <m:sSubPr>
                            <m:ctrlPr>
                              <a:rPr lang="en-US" altLang="zh-CN" sz="2000" i="1">
                                <a:latin typeface="Cambria Math" panose="02040503050406030204" pitchFamily="18" charset="0"/>
                              </a:rPr>
                            </m:ctrlPr>
                          </m:sSubPr>
                          <m:e>
                            <m:r>
                              <a:rPr lang="en-US" altLang="zh-CN" sz="2000" i="1">
                                <a:latin typeface="Cambria Math"/>
                              </a:rPr>
                              <m:t>𝒚</m:t>
                            </m:r>
                          </m:e>
                          <m:sub>
                            <m:r>
                              <a:rPr lang="en-US" altLang="zh-CN" sz="2000" b="1" i="1" smtClean="0">
                                <a:latin typeface="Cambria Math" panose="02040503050406030204" pitchFamily="18" charset="0"/>
                              </a:rPr>
                              <m:t>𝒌</m:t>
                            </m:r>
                          </m:sub>
                        </m:sSub>
                      </m:den>
                    </m:f>
                    <m:r>
                      <a:rPr lang="en-US" altLang="zh-CN" sz="2000" i="1">
                        <a:latin typeface="Cambria Math"/>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a:rPr>
                              <m:t>𝑯</m:t>
                            </m:r>
                          </m:e>
                          <m:sub>
                            <m:r>
                              <a:rPr lang="en-US" altLang="zh-CN" sz="2000" b="1" i="1" smtClean="0">
                                <a:latin typeface="Cambria Math" panose="02040503050406030204" pitchFamily="18" charset="0"/>
                              </a:rPr>
                              <m:t>𝒌</m:t>
                            </m:r>
                          </m:sub>
                        </m:sSub>
                        <m:sSub>
                          <m:sSubPr>
                            <m:ctrlPr>
                              <a:rPr lang="en-US" altLang="zh-CN" sz="2000" i="1">
                                <a:latin typeface="Cambria Math" panose="02040503050406030204" pitchFamily="18" charset="0"/>
                              </a:rPr>
                            </m:ctrlPr>
                          </m:sSubPr>
                          <m:e>
                            <m:r>
                              <a:rPr lang="en-US" altLang="zh-CN" sz="2000" i="1">
                                <a:latin typeface="Cambria Math"/>
                              </a:rPr>
                              <m:t>𝒚</m:t>
                            </m:r>
                          </m:e>
                          <m:sub>
                            <m:r>
                              <a:rPr lang="en-US" altLang="zh-CN" sz="2000" b="1" i="1" smtClean="0">
                                <a:latin typeface="Cambria Math" panose="02040503050406030204" pitchFamily="18" charset="0"/>
                              </a:rPr>
                              <m:t>𝒌</m:t>
                            </m:r>
                          </m:sub>
                        </m:sSub>
                        <m:sSubSup>
                          <m:sSubSupPr>
                            <m:ctrlPr>
                              <a:rPr lang="en-US" altLang="zh-CN" sz="2000" i="1">
                                <a:latin typeface="Cambria Math" panose="02040503050406030204" pitchFamily="18" charset="0"/>
                              </a:rPr>
                            </m:ctrlPr>
                          </m:sSubSupPr>
                          <m:e>
                            <m:r>
                              <a:rPr lang="en-US" altLang="zh-CN" sz="2000" i="1">
                                <a:latin typeface="Cambria Math"/>
                              </a:rPr>
                              <m:t>𝒚</m:t>
                            </m:r>
                          </m:e>
                          <m:sub>
                            <m:r>
                              <a:rPr lang="en-US" altLang="zh-CN" sz="2000" b="1" i="1" smtClean="0">
                                <a:latin typeface="Cambria Math" panose="02040503050406030204" pitchFamily="18" charset="0"/>
                              </a:rPr>
                              <m:t>𝒌</m:t>
                            </m:r>
                          </m:sub>
                          <m:sup>
                            <m:r>
                              <a:rPr lang="en-US" altLang="zh-CN" sz="2000" i="1">
                                <a:latin typeface="Cambria Math"/>
                              </a:rPr>
                              <m:t>𝑻</m:t>
                            </m:r>
                          </m:sup>
                        </m:sSubSup>
                        <m:sSub>
                          <m:sSubPr>
                            <m:ctrlPr>
                              <a:rPr lang="en-US" altLang="zh-CN" sz="2000" i="1">
                                <a:latin typeface="Cambria Math" panose="02040503050406030204" pitchFamily="18" charset="0"/>
                              </a:rPr>
                            </m:ctrlPr>
                          </m:sSubPr>
                          <m:e>
                            <m:r>
                              <a:rPr lang="en-US" altLang="zh-CN" sz="2000" i="1" smtClean="0">
                                <a:latin typeface="Cambria Math"/>
                              </a:rPr>
                              <m:t>𝑯</m:t>
                            </m:r>
                          </m:e>
                          <m:sub>
                            <m:r>
                              <a:rPr lang="en-US" altLang="zh-CN" sz="2000" b="1" i="1" smtClean="0">
                                <a:latin typeface="Cambria Math" panose="02040503050406030204" pitchFamily="18" charset="0"/>
                              </a:rPr>
                              <m:t>𝒌</m:t>
                            </m:r>
                          </m:sub>
                        </m:sSub>
                      </m:num>
                      <m:den>
                        <m:sSubSup>
                          <m:sSubSupPr>
                            <m:ctrlPr>
                              <a:rPr lang="en-US" altLang="zh-CN" sz="2000" i="1">
                                <a:latin typeface="Cambria Math" panose="02040503050406030204" pitchFamily="18" charset="0"/>
                              </a:rPr>
                            </m:ctrlPr>
                          </m:sSubSupPr>
                          <m:e>
                            <m:r>
                              <a:rPr lang="en-US" altLang="zh-CN" sz="2000" i="1">
                                <a:latin typeface="Cambria Math"/>
                              </a:rPr>
                              <m:t>𝒚</m:t>
                            </m:r>
                          </m:e>
                          <m:sub>
                            <m:r>
                              <a:rPr lang="en-US" altLang="zh-CN" sz="2000" b="1" i="1" smtClean="0">
                                <a:latin typeface="Cambria Math" panose="02040503050406030204" pitchFamily="18" charset="0"/>
                              </a:rPr>
                              <m:t>𝒌</m:t>
                            </m:r>
                          </m:sub>
                          <m:sup>
                            <m:r>
                              <a:rPr lang="en-US" altLang="zh-CN" sz="2000" i="1">
                                <a:latin typeface="Cambria Math"/>
                              </a:rPr>
                              <m:t>𝑻</m:t>
                            </m:r>
                          </m:sup>
                        </m:sSubSup>
                        <m:sSub>
                          <m:sSubPr>
                            <m:ctrlPr>
                              <a:rPr lang="en-US" altLang="zh-CN" sz="2000" i="1">
                                <a:latin typeface="Cambria Math" panose="02040503050406030204" pitchFamily="18" charset="0"/>
                              </a:rPr>
                            </m:ctrlPr>
                          </m:sSubPr>
                          <m:e>
                            <m:r>
                              <a:rPr lang="en-US" altLang="zh-CN" sz="2000" i="1">
                                <a:latin typeface="Cambria Math"/>
                              </a:rPr>
                              <m:t>𝑯</m:t>
                            </m:r>
                          </m:e>
                          <m:sub>
                            <m:r>
                              <a:rPr lang="en-US" altLang="zh-CN" sz="2000" b="1" i="1" smtClean="0">
                                <a:latin typeface="Cambria Math" panose="02040503050406030204" pitchFamily="18" charset="0"/>
                              </a:rPr>
                              <m:t>𝒌</m:t>
                            </m:r>
                          </m:sub>
                        </m:sSub>
                        <m:sSub>
                          <m:sSubPr>
                            <m:ctrlPr>
                              <a:rPr lang="en-US" altLang="zh-CN" sz="2000" i="1">
                                <a:latin typeface="Cambria Math" panose="02040503050406030204" pitchFamily="18" charset="0"/>
                              </a:rPr>
                            </m:ctrlPr>
                          </m:sSubPr>
                          <m:e>
                            <m:r>
                              <a:rPr lang="en-US" altLang="zh-CN" sz="2000" i="1">
                                <a:latin typeface="Cambria Math"/>
                              </a:rPr>
                              <m:t>𝒚</m:t>
                            </m:r>
                          </m:e>
                          <m:sub>
                            <m:r>
                              <a:rPr lang="en-US" altLang="zh-CN" sz="2000" b="1" i="1" smtClean="0">
                                <a:latin typeface="Cambria Math" panose="02040503050406030204" pitchFamily="18" charset="0"/>
                              </a:rPr>
                              <m:t>𝒌</m:t>
                            </m:r>
                          </m:sub>
                        </m:sSub>
                      </m:den>
                    </m:f>
                  </m:oMath>
                </a14:m>
                <a:r>
                  <a:rPr lang="en-US" altLang="zh-CN" sz="2000" dirty="0"/>
                  <a:t>,</a:t>
                </a:r>
                <a:r>
                  <a:rPr lang="en-US" altLang="zh-CN" sz="2000" dirty="0">
                    <a:solidFill>
                      <a:srgbClr val="FF0000"/>
                    </a:solidFill>
                  </a:rPr>
                  <a:t>e)</a:t>
                </a:r>
                <a:r>
                  <a:rPr lang="en-US" altLang="zh-CN" sz="2000" dirty="0"/>
                  <a:t>k++.</a:t>
                </a:r>
              </a:p>
              <a:p>
                <a:r>
                  <a:rPr lang="en-US" altLang="zh-CN" sz="2400" dirty="0"/>
                  <a:t>DFP</a:t>
                </a:r>
                <a:r>
                  <a:rPr lang="zh-CN" altLang="en-US" sz="2400" dirty="0"/>
                  <a:t>方法具有二次终止性</a:t>
                </a:r>
                <a:r>
                  <a:rPr lang="en-US" altLang="zh-CN" sz="2400" dirty="0"/>
                  <a:t>:</a:t>
                </a:r>
                <a:r>
                  <a:rPr lang="zh-CN" altLang="en-US" sz="2400" dirty="0"/>
                  <a:t>如果</a:t>
                </a:r>
                <a14:m>
                  <m:oMath xmlns:m="http://schemas.openxmlformats.org/officeDocument/2006/math">
                    <m:r>
                      <a:rPr lang="en-US" altLang="zh-CN" sz="2400" b="1" i="1" smtClean="0">
                        <a:latin typeface="Cambria Math"/>
                      </a:rPr>
                      <m:t>𝒇</m:t>
                    </m:r>
                  </m:oMath>
                </a14:m>
                <a:r>
                  <a:rPr lang="zh-CN" altLang="en-US" sz="2400" dirty="0"/>
                  <a:t>是二次函数，</a:t>
                </a:r>
                <a14:m>
                  <m:oMath xmlns:m="http://schemas.openxmlformats.org/officeDocument/2006/math">
                    <m:r>
                      <a:rPr lang="en-US" altLang="zh-CN" sz="2400" b="1" i="1" smtClean="0">
                        <a:latin typeface="Cambria Math"/>
                      </a:rPr>
                      <m:t>𝑮</m:t>
                    </m:r>
                  </m:oMath>
                </a14:m>
                <a:r>
                  <a:rPr lang="zh-CN" altLang="en-US" sz="2400" dirty="0"/>
                  <a:t>是其正定</a:t>
                </a:r>
                <a:r>
                  <a:rPr lang="en-US" altLang="zh-CN" sz="2400" dirty="0"/>
                  <a:t>Hessian</a:t>
                </a:r>
                <a:r>
                  <a:rPr lang="zh-CN" altLang="en-US" sz="2400" dirty="0"/>
                  <a:t>矩阵，那么当采用精确线搜索时，</a:t>
                </a:r>
                <a:r>
                  <a:rPr lang="en-US" altLang="zh-CN" sz="2400" dirty="0"/>
                  <a:t>DFP</a:t>
                </a:r>
                <a:r>
                  <a:rPr lang="zh-CN" altLang="en-US" sz="2400" dirty="0"/>
                  <a:t>方法，具有遗传性质和方向共轭性质，即对于</a:t>
                </a:r>
                <a14:m>
                  <m:oMath xmlns:m="http://schemas.openxmlformats.org/officeDocument/2006/math">
                    <m:r>
                      <a:rPr lang="en-US" altLang="zh-CN" sz="2400" b="1" i="1" smtClean="0">
                        <a:latin typeface="Cambria Math"/>
                      </a:rPr>
                      <m:t>𝒊</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 </m:t>
                    </m:r>
                    <m:r>
                      <a:rPr lang="en-US" altLang="zh-CN" sz="2400" b="1" i="1" smtClean="0">
                        <a:latin typeface="Cambria Math"/>
                      </a:rPr>
                      <m:t>𝒎</m:t>
                    </m:r>
                    <m:r>
                      <a:rPr lang="en-US" altLang="zh-CN" sz="2400" b="1" i="1" smtClean="0">
                        <a:latin typeface="Cambria Math"/>
                      </a:rPr>
                      <m:t>,</m:t>
                    </m:r>
                  </m:oMath>
                </a14:m>
                <a:r>
                  <a:rPr lang="zh-CN" altLang="en-US" sz="2400" dirty="0"/>
                  <a:t>有</a:t>
                </a:r>
                <a:endParaRPr lang="en-US" altLang="zh-CN" sz="2400" b="1" i="1" dirty="0">
                  <a:latin typeface="Cambria Math"/>
                </a:endParaRPr>
              </a:p>
              <a:p>
                <a:pPr lvl="1"/>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𝑯</m:t>
                        </m:r>
                      </m:e>
                      <m:sub>
                        <m:r>
                          <a:rPr lang="en-US" altLang="zh-CN" sz="2000" b="1" i="1" dirty="0" smtClean="0">
                            <a:latin typeface="Cambria Math"/>
                          </a:rPr>
                          <m:t>𝒊</m:t>
                        </m:r>
                        <m:r>
                          <a:rPr lang="en-US" altLang="zh-CN" sz="2000" b="1" i="1" dirty="0" smtClean="0">
                            <a:latin typeface="Cambria Math"/>
                          </a:rPr>
                          <m:t>+</m:t>
                        </m:r>
                        <m:r>
                          <a:rPr lang="en-US" altLang="zh-CN" sz="2000" b="1" i="1" dirty="0" smtClean="0">
                            <a:latin typeface="Cambria Math"/>
                          </a:rPr>
                          <m:t>𝟏</m:t>
                        </m:r>
                      </m:sub>
                    </m:sSub>
                    <m:sSub>
                      <m:sSubPr>
                        <m:ctrlPr>
                          <a:rPr lang="en-US" altLang="zh-CN" sz="2000" b="1" i="1" dirty="0" smtClean="0">
                            <a:latin typeface="Cambria Math" panose="02040503050406030204" pitchFamily="18" charset="0"/>
                          </a:rPr>
                        </m:ctrlPr>
                      </m:sSubPr>
                      <m:e>
                        <m:r>
                          <a:rPr lang="en-US" altLang="zh-CN" sz="2000" b="1" i="1" dirty="0" smtClean="0">
                            <a:latin typeface="Cambria Math"/>
                          </a:rPr>
                          <m:t>𝒚</m:t>
                        </m:r>
                      </m:e>
                      <m:sub>
                        <m:r>
                          <a:rPr lang="en-US" altLang="zh-CN" sz="2000" b="1" i="1" dirty="0" smtClean="0">
                            <a:latin typeface="Cambria Math"/>
                          </a:rPr>
                          <m:t>𝒋</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𝒔</m:t>
                        </m:r>
                      </m:e>
                      <m:sub>
                        <m:r>
                          <a:rPr lang="en-US" altLang="zh-CN" sz="2000" b="1" i="1" dirty="0" smtClean="0">
                            <a:latin typeface="Cambria Math"/>
                          </a:rPr>
                          <m:t>𝒋</m:t>
                        </m:r>
                      </m:sub>
                    </m:sSub>
                    <m:r>
                      <a:rPr lang="en-US" altLang="zh-CN" sz="2000" b="1" i="1" dirty="0" smtClean="0">
                        <a:latin typeface="Cambria Math"/>
                      </a:rPr>
                      <m:t>,</m:t>
                    </m:r>
                    <m:r>
                      <a:rPr lang="en-US" altLang="zh-CN" sz="2000" b="1" i="1" dirty="0" smtClean="0">
                        <a:latin typeface="Cambria Math"/>
                      </a:rPr>
                      <m:t>𝒋</m:t>
                    </m:r>
                    <m:r>
                      <a:rPr lang="en-US" altLang="zh-CN" sz="2000" b="1" i="1" dirty="0" smtClean="0">
                        <a:latin typeface="Cambria Math"/>
                      </a:rPr>
                      <m:t>=</m:t>
                    </m:r>
                    <m:r>
                      <a:rPr lang="en-US" altLang="zh-CN" sz="2000" b="1" i="1" dirty="0" smtClean="0">
                        <a:latin typeface="Cambria Math"/>
                      </a:rPr>
                      <m:t>𝟎</m:t>
                    </m:r>
                    <m:r>
                      <a:rPr lang="en-US" altLang="zh-CN" sz="2000" b="1" i="1" dirty="0" smtClean="0">
                        <a:latin typeface="Cambria Math"/>
                      </a:rPr>
                      <m:t>,</m:t>
                    </m:r>
                    <m:r>
                      <a:rPr lang="en-US" altLang="zh-CN" sz="2000" b="1" i="1" dirty="0" smtClean="0">
                        <a:latin typeface="Cambria Math"/>
                      </a:rPr>
                      <m:t>𝟏</m:t>
                    </m:r>
                    <m:r>
                      <a:rPr lang="en-US" altLang="zh-CN" sz="2000" b="1" i="1" dirty="0" smtClean="0">
                        <a:latin typeface="Cambria Math"/>
                      </a:rPr>
                      <m:t>,⋯,</m:t>
                    </m:r>
                    <m:r>
                      <a:rPr lang="en-US" altLang="zh-CN" sz="2000" b="1" i="1" dirty="0" smtClean="0">
                        <a:latin typeface="Cambria Math"/>
                      </a:rPr>
                      <m:t>𝒊</m:t>
                    </m:r>
                  </m:oMath>
                </a14:m>
                <a:r>
                  <a:rPr lang="en-US" altLang="zh-CN" sz="2000" dirty="0"/>
                  <a:t>(</a:t>
                </a:r>
                <a:r>
                  <a:rPr lang="zh-CN" altLang="en-US" sz="2000" dirty="0"/>
                  <a:t>遗传性质</a:t>
                </a:r>
                <a:r>
                  <a:rPr lang="en-US" altLang="zh-CN" sz="2000" dirty="0"/>
                  <a:t>);</a:t>
                </a:r>
              </a:p>
              <a:p>
                <a:pPr lvl="1"/>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a:rPr>
                          <m:t>𝒔</m:t>
                        </m:r>
                      </m:e>
                      <m:sub>
                        <m:r>
                          <a:rPr lang="en-US" altLang="zh-CN" sz="2000" b="1" i="1" smtClean="0">
                            <a:latin typeface="Cambria Math"/>
                          </a:rPr>
                          <m:t>𝒊</m:t>
                        </m:r>
                      </m:sub>
                      <m:sup>
                        <m:r>
                          <a:rPr lang="en-US" altLang="zh-CN" sz="2000" b="1" i="1" smtClean="0">
                            <a:latin typeface="Cambria Math"/>
                          </a:rPr>
                          <m:t>𝑻</m:t>
                        </m:r>
                      </m:sup>
                    </m:sSubSup>
                    <m:r>
                      <a:rPr lang="en-US" altLang="zh-CN" sz="2000" b="1" i="1" smtClean="0">
                        <a:latin typeface="Cambria Math"/>
                      </a:rPr>
                      <m:t>𝑮</m:t>
                    </m:r>
                    <m:sSub>
                      <m:sSubPr>
                        <m:ctrlPr>
                          <a:rPr lang="en-US" altLang="zh-CN" sz="2000" b="1" i="1" smtClean="0">
                            <a:latin typeface="Cambria Math" panose="02040503050406030204" pitchFamily="18" charset="0"/>
                          </a:rPr>
                        </m:ctrlPr>
                      </m:sSubPr>
                      <m:e>
                        <m:r>
                          <a:rPr lang="en-US" altLang="zh-CN" sz="2000" b="1" i="1" smtClean="0">
                            <a:latin typeface="Cambria Math"/>
                          </a:rPr>
                          <m:t>𝒔</m:t>
                        </m:r>
                      </m:e>
                      <m:sub>
                        <m:r>
                          <a:rPr lang="en-US" altLang="zh-CN" sz="2000" b="1" i="1" smtClean="0">
                            <a:latin typeface="Cambria Math"/>
                          </a:rPr>
                          <m:t>𝒋</m:t>
                        </m:r>
                      </m:sub>
                    </m:sSub>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𝒋</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𝒊</m:t>
                    </m:r>
                    <m:r>
                      <a:rPr lang="en-US" altLang="zh-CN" sz="2000" b="1" i="1" smtClean="0">
                        <a:latin typeface="Cambria Math"/>
                      </a:rPr>
                      <m:t>−</m:t>
                    </m:r>
                    <m:r>
                      <a:rPr lang="en-US" altLang="zh-CN" sz="2000" b="1" i="1" smtClean="0">
                        <a:latin typeface="Cambria Math"/>
                      </a:rPr>
                      <m:t>𝟏</m:t>
                    </m:r>
                  </m:oMath>
                </a14:m>
                <a:r>
                  <a:rPr lang="en-US" altLang="zh-CN" sz="2000" dirty="0"/>
                  <a:t>(</a:t>
                </a:r>
                <a:r>
                  <a:rPr lang="zh-CN" altLang="en-US" sz="2000" dirty="0"/>
                  <a:t>方向共轭性</a:t>
                </a:r>
                <a:r>
                  <a:rPr lang="en-US" altLang="zh-CN" sz="2000" dirty="0"/>
                  <a:t>)</a:t>
                </a:r>
              </a:p>
              <a:p>
                <a:pPr lvl="1"/>
                <a:r>
                  <a:rPr lang="zh-CN" altLang="en-US" sz="2000" dirty="0"/>
                  <a:t>方法在</a:t>
                </a:r>
                <a14:m>
                  <m:oMath xmlns:m="http://schemas.openxmlformats.org/officeDocument/2006/math">
                    <m:r>
                      <a:rPr lang="en-US" altLang="zh-CN" sz="2000" b="1" i="1" smtClean="0">
                        <a:latin typeface="Cambria Math"/>
                      </a:rPr>
                      <m:t>𝒎</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𝒏</m:t>
                    </m:r>
                  </m:oMath>
                </a14:m>
                <a:r>
                  <a:rPr lang="zh-CN" altLang="en-US" sz="2000" dirty="0"/>
                  <a:t>步后迭代终止，如果</a:t>
                </a:r>
                <a14:m>
                  <m:oMath xmlns:m="http://schemas.openxmlformats.org/officeDocument/2006/math">
                    <m:r>
                      <a:rPr lang="en-US" altLang="zh-CN" sz="2000" b="1" i="1" smtClean="0">
                        <a:latin typeface="Cambria Math"/>
                      </a:rPr>
                      <m:t>𝒎</m:t>
                    </m:r>
                    <m:r>
                      <a:rPr lang="en-US" altLang="zh-CN" sz="2000" b="1" i="1" smtClean="0">
                        <a:latin typeface="Cambria Math"/>
                      </a:rPr>
                      <m:t>=</m:t>
                    </m:r>
                    <m:r>
                      <a:rPr lang="en-US" altLang="zh-CN" sz="2000" b="1" i="1" smtClean="0">
                        <a:latin typeface="Cambria Math"/>
                      </a:rPr>
                      <m:t>𝒏</m:t>
                    </m:r>
                    <m:r>
                      <a:rPr lang="en-US" altLang="zh-CN" sz="2000" b="1" i="1" smtClean="0">
                        <a:latin typeface="Cambria Math"/>
                      </a:rPr>
                      <m:t>−</m:t>
                    </m:r>
                    <m:r>
                      <a:rPr lang="en-US" altLang="zh-CN" sz="2000" b="1" i="1" smtClean="0">
                        <a:latin typeface="Cambria Math"/>
                      </a:rPr>
                      <m:t>𝟏</m:t>
                    </m:r>
                  </m:oMath>
                </a14:m>
                <a:r>
                  <a:rPr lang="en-US" altLang="zh-CN" sz="2000" dirty="0"/>
                  <a:t>,</a:t>
                </a:r>
                <a:r>
                  <a:rPr lang="zh-CN" altLang="en-US" sz="2000" dirty="0"/>
                  <a:t>则</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𝑯</m:t>
                        </m:r>
                      </m:e>
                      <m:sub>
                        <m:r>
                          <a:rPr lang="en-US" altLang="zh-CN" sz="2000" b="1" i="1" smtClean="0">
                            <a:latin typeface="Cambria Math"/>
                          </a:rPr>
                          <m:t>𝒏</m:t>
                        </m:r>
                      </m:sub>
                    </m:sSub>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𝑮</m:t>
                        </m:r>
                      </m:e>
                      <m:sup>
                        <m:r>
                          <a:rPr lang="en-US" altLang="zh-CN" sz="2000" b="1" i="1" smtClean="0">
                            <a:latin typeface="Cambria Math"/>
                          </a:rPr>
                          <m:t>−</m:t>
                        </m:r>
                        <m:r>
                          <a:rPr lang="en-US" altLang="zh-CN" sz="2000" b="1" i="1" smtClean="0">
                            <a:latin typeface="Cambria Math"/>
                          </a:rPr>
                          <m:t>𝟏</m:t>
                        </m:r>
                      </m:sup>
                    </m:sSup>
                  </m:oMath>
                </a14:m>
                <a:endParaRPr lang="en-US" altLang="zh-CN" sz="2000" dirty="0"/>
              </a:p>
              <a:p>
                <a:pPr lvl="1"/>
                <a:r>
                  <a:rPr lang="zh-CN" altLang="en-US" sz="2000" dirty="0"/>
                  <a:t>因此，</a:t>
                </a:r>
                <a:r>
                  <a:rPr lang="en-US" altLang="zh-CN" sz="2000" dirty="0"/>
                  <a:t>DFP</a:t>
                </a:r>
                <a:r>
                  <a:rPr lang="zh-CN" altLang="en-US" sz="2000" dirty="0"/>
                  <a:t>拟牛顿法是共轭方向法，如果初始近似</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𝑯</m:t>
                        </m:r>
                      </m:e>
                      <m:sub>
                        <m:r>
                          <a:rPr lang="en-US" altLang="zh-CN" sz="2000" b="1" i="1" smtClean="0">
                            <a:latin typeface="Cambria Math"/>
                          </a:rPr>
                          <m:t>𝟎</m:t>
                        </m:r>
                      </m:sub>
                    </m:sSub>
                  </m:oMath>
                </a14:m>
                <a:r>
                  <a:rPr lang="zh-CN" altLang="en-US" sz="2000" dirty="0"/>
                  <a:t>取作单位矩阵，则方法为共轭梯度法</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106124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r>
              <a:rPr lang="en-US" altLang="zh-CN" sz="2800" dirty="0">
                <a:latin typeface="隶书" panose="02010509060101010101" pitchFamily="1" charset="-122"/>
              </a:rPr>
              <a:t>-DFP</a:t>
            </a:r>
            <a:r>
              <a:rPr lang="zh-CN" altLang="en-US" sz="2800" dirty="0">
                <a:latin typeface="隶书" panose="02010509060101010101" pitchFamily="1" charset="-122"/>
              </a:rPr>
              <a:t>校正</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9425" y="1102305"/>
                <a:ext cx="9217025" cy="5616575"/>
              </a:xfrm>
            </p:spPr>
            <p:txBody>
              <a:bodyPr/>
              <a:lstStyle/>
              <a:p>
                <a:r>
                  <a:rPr lang="en-US" altLang="zh-CN" sz="2400" dirty="0"/>
                  <a:t>DFP</a:t>
                </a:r>
                <a:r>
                  <a:rPr lang="zh-CN" altLang="en-US" sz="2400" dirty="0"/>
                  <a:t>方法</a:t>
                </a:r>
                <a:endParaRPr lang="en-US" altLang="zh-CN" sz="2400" dirty="0"/>
              </a:p>
              <a:p>
                <a:pPr lvl="1"/>
                <a:r>
                  <a:rPr lang="zh-CN" altLang="en-US" sz="2000" dirty="0"/>
                  <a:t>初始化：给定</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𝟎</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𝑯</m:t>
                        </m:r>
                      </m:e>
                      <m:sub>
                        <m:r>
                          <a:rPr lang="en-US" altLang="zh-CN" sz="2000" b="1" i="1" smtClean="0">
                            <a:latin typeface="Cambria Math" panose="02040503050406030204" pitchFamily="18" charset="0"/>
                          </a:rPr>
                          <m:t>𝟎</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𝒏</m:t>
                        </m:r>
                      </m:sup>
                    </m:sSup>
                  </m:oMath>
                </a14:m>
                <a:r>
                  <a:rPr lang="zh-CN" altLang="en-US" sz="2000" dirty="0"/>
                  <a:t>为对称正定矩阵，</a:t>
                </a:r>
                <a14:m>
                  <m:oMath xmlns:m="http://schemas.openxmlformats.org/officeDocument/2006/math">
                    <m:r>
                      <a:rPr lang="en-US" altLang="zh-CN" sz="2000" b="1" i="1" smtClean="0">
                        <a:latin typeface="Cambria Math" panose="02040503050406030204" pitchFamily="18" charset="0"/>
                      </a:rPr>
                      <m:t>𝝐</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oMath>
                </a14:m>
                <a:r>
                  <a:rPr lang="en-US" altLang="zh-CN" sz="2000" dirty="0"/>
                  <a:t>,</a:t>
                </a:r>
                <a14:m>
                  <m:oMath xmlns:m="http://schemas.openxmlformats.org/officeDocument/2006/math">
                    <m:r>
                      <a:rPr lang="en-US" altLang="zh-CN" sz="2000" b="1" i="1" dirty="0" smtClean="0">
                        <a:latin typeface="Cambria Math" panose="02040503050406030204" pitchFamily="18" charset="0"/>
                      </a:rPr>
                      <m:t>𝒌</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𝟎</m:t>
                    </m:r>
                  </m:oMath>
                </a14:m>
                <a:endParaRPr lang="en-US" altLang="zh-CN" sz="2000" dirty="0"/>
              </a:p>
              <a:p>
                <a:pPr lvl="1"/>
                <a:r>
                  <a:rPr lang="zh-CN" altLang="en-US" sz="2000" dirty="0"/>
                  <a:t>第</a:t>
                </a:r>
                <a14:m>
                  <m:oMath xmlns:m="http://schemas.openxmlformats.org/officeDocument/2006/math">
                    <m:r>
                      <a:rPr lang="en-US" altLang="zh-CN" sz="2000" b="1" i="1" smtClean="0">
                        <a:latin typeface="Cambria Math" panose="02040503050406030204" pitchFamily="18" charset="0"/>
                      </a:rPr>
                      <m:t>𝒌</m:t>
                    </m:r>
                  </m:oMath>
                </a14:m>
                <a:r>
                  <a:rPr lang="zh-CN" altLang="en-US" sz="2000" dirty="0"/>
                  <a:t>步迭代：</a:t>
                </a:r>
                <a:r>
                  <a:rPr lang="en-US" altLang="zh-CN" sz="2000" dirty="0">
                    <a:solidFill>
                      <a:srgbClr val="FF0000"/>
                    </a:solidFill>
                  </a:rPr>
                  <a:t>a)</a:t>
                </a:r>
                <a:r>
                  <a:rPr lang="en-US" altLang="zh-CN" sz="2000" dirty="0"/>
                  <a:t> </a:t>
                </a:r>
                <a:r>
                  <a:rPr lang="zh-CN" altLang="en-US" sz="2000" dirty="0"/>
                  <a:t>若</a:t>
                </a:r>
                <a14:m>
                  <m:oMath xmlns:m="http://schemas.openxmlformats.org/officeDocument/2006/math">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sub>
                    </m:sSub>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𝝐</m:t>
                    </m:r>
                    <m:r>
                      <a:rPr lang="en-US" altLang="zh-CN" sz="2000" b="1" i="1" smtClean="0">
                        <a:latin typeface="Cambria Math" panose="02040503050406030204" pitchFamily="18" charset="0"/>
                      </a:rPr>
                      <m:t>,</m:t>
                    </m:r>
                  </m:oMath>
                </a14:m>
                <a:r>
                  <a:rPr lang="zh-CN" altLang="en-US" sz="2000" dirty="0"/>
                  <a:t>终止；</a:t>
                </a:r>
                <a:r>
                  <a:rPr lang="en-US" altLang="zh-CN" sz="2000" dirty="0">
                    <a:solidFill>
                      <a:srgbClr val="FF0000"/>
                    </a:solidFill>
                  </a:rPr>
                  <a:t>b)</a:t>
                </a:r>
                <a:r>
                  <a:rPr lang="zh-CN" altLang="en-US" sz="2000" dirty="0"/>
                  <a:t>计算</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𝑯</m:t>
                        </m:r>
                      </m:e>
                      <m:sub>
                        <m:r>
                          <a:rPr lang="en-US" altLang="zh-CN" sz="2000" b="1" i="1" smtClean="0">
                            <a:latin typeface="Cambria Math" panose="02040503050406030204" pitchFamily="18" charset="0"/>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sub>
                    </m:sSub>
                  </m:oMath>
                </a14:m>
                <a:r>
                  <a:rPr lang="en-US" altLang="zh-CN" sz="2000" dirty="0"/>
                  <a:t>;</a:t>
                </a:r>
                <a:r>
                  <a:rPr lang="en-US" altLang="zh-CN" sz="2000" dirty="0">
                    <a:solidFill>
                      <a:srgbClr val="FF0000"/>
                    </a:solidFill>
                  </a:rPr>
                  <a:t>c)</a:t>
                </a:r>
                <a:r>
                  <a:rPr lang="zh-CN" altLang="en-US" sz="2000" dirty="0"/>
                  <a:t>计算步长</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𝜶</m:t>
                        </m:r>
                      </m:e>
                      <m:sub>
                        <m:r>
                          <a:rPr lang="en-US" altLang="zh-CN" sz="2000" b="1" i="1" smtClean="0">
                            <a:latin typeface="Cambria Math" panose="02040503050406030204" pitchFamily="18" charset="0"/>
                          </a:rPr>
                          <m:t>𝒌</m:t>
                        </m:r>
                      </m:sub>
                    </m:sSub>
                  </m:oMath>
                </a14:m>
                <a:r>
                  <a:rPr lang="en-US" altLang="zh-CN" sz="2000" dirty="0"/>
                  <a:t>;</a:t>
                </a:r>
                <a:r>
                  <a:rPr lang="en-US" altLang="zh-CN" sz="2000" dirty="0">
                    <a:solidFill>
                      <a:srgbClr val="FF0000"/>
                    </a:solidFill>
                  </a:rPr>
                  <a:t>d)</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𝜶</m:t>
                        </m:r>
                      </m:e>
                      <m:sub>
                        <m:r>
                          <a:rPr lang="en-US" altLang="zh-CN" sz="2000" b="1" i="1" smtClean="0">
                            <a:latin typeface="Cambria Math" panose="02040503050406030204" pitchFamily="18" charset="0"/>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oMath>
                </a14:m>
                <a:r>
                  <a:rPr lang="en-US" altLang="zh-CN" sz="2000" dirty="0"/>
                  <a:t> </a:t>
                </a:r>
                <a14:m>
                  <m:oMath xmlns:m="http://schemas.openxmlformats.org/officeDocument/2006/math">
                    <m:r>
                      <a:rPr lang="en-US" altLang="zh-CN" sz="2000" i="1">
                        <a:latin typeface="Cambria Math"/>
                      </a:rPr>
                      <m:t>𝑯</m:t>
                    </m:r>
                    <m:sSub>
                      <m:sSubPr>
                        <m:ctrlPr>
                          <a:rPr lang="en-US" altLang="zh-CN" sz="2000" i="1">
                            <a:latin typeface="Cambria Math" panose="02040503050406030204" pitchFamily="18" charset="0"/>
                          </a:rPr>
                        </m:ctrlPr>
                      </m:sSubPr>
                      <m:e>
                        <m:r>
                          <a:rPr lang="en-US" altLang="zh-CN" sz="2000" i="1">
                            <a:latin typeface="Cambria Math"/>
                          </a:rPr>
                          <m:t> </m:t>
                        </m:r>
                      </m:e>
                      <m:sub>
                        <m:r>
                          <a:rPr lang="en-US" altLang="zh-CN" sz="2000" b="1" i="1" smtClean="0">
                            <a:latin typeface="Cambria Math" panose="02040503050406030204" pitchFamily="18" charset="0"/>
                          </a:rPr>
                          <m:t>𝒌</m:t>
                        </m:r>
                        <m:r>
                          <a:rPr lang="en-US" altLang="zh-CN" sz="2000" i="1">
                            <a:latin typeface="Cambria Math"/>
                          </a:rPr>
                          <m:t>+</m:t>
                        </m:r>
                        <m:r>
                          <a:rPr lang="en-US" altLang="zh-CN" sz="2000" i="1">
                            <a:latin typeface="Cambria Math"/>
                          </a:rPr>
                          <m:t>𝟏</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𝑯</m:t>
                        </m:r>
                      </m:e>
                      <m:sub>
                        <m:r>
                          <a:rPr lang="en-US" altLang="zh-CN" sz="2000" b="1" i="1" smtClean="0">
                            <a:latin typeface="Cambria Math" panose="02040503050406030204" pitchFamily="18" charset="0"/>
                          </a:rPr>
                          <m:t>𝒌</m:t>
                        </m:r>
                      </m:sub>
                    </m:sSub>
                    <m:r>
                      <a:rPr lang="en-US" altLang="zh-CN" sz="2000" i="1">
                        <a:latin typeface="Cambria Math"/>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a:rPr>
                              <m:t>𝒔</m:t>
                            </m:r>
                          </m:e>
                          <m:sub>
                            <m:r>
                              <a:rPr lang="en-US" altLang="zh-CN" sz="2000" b="1" i="1" smtClean="0">
                                <a:latin typeface="Cambria Math" panose="02040503050406030204" pitchFamily="18" charset="0"/>
                              </a:rPr>
                              <m:t>𝒌</m:t>
                            </m:r>
                          </m:sub>
                        </m:sSub>
                        <m:sSubSup>
                          <m:sSubSupPr>
                            <m:ctrlPr>
                              <a:rPr lang="en-US" altLang="zh-CN" sz="2000" i="1">
                                <a:latin typeface="Cambria Math" panose="02040503050406030204" pitchFamily="18" charset="0"/>
                              </a:rPr>
                            </m:ctrlPr>
                          </m:sSubSupPr>
                          <m:e>
                            <m:r>
                              <a:rPr lang="en-US" altLang="zh-CN" sz="2000" i="1">
                                <a:latin typeface="Cambria Math"/>
                              </a:rPr>
                              <m:t>𝒔</m:t>
                            </m:r>
                          </m:e>
                          <m:sub>
                            <m:r>
                              <a:rPr lang="en-US" altLang="zh-CN" sz="2000" b="1" i="1" smtClean="0">
                                <a:latin typeface="Cambria Math" panose="02040503050406030204" pitchFamily="18" charset="0"/>
                              </a:rPr>
                              <m:t>𝒌</m:t>
                            </m:r>
                          </m:sub>
                          <m:sup>
                            <m:r>
                              <a:rPr lang="en-US" altLang="zh-CN" sz="2000" i="1">
                                <a:latin typeface="Cambria Math"/>
                              </a:rPr>
                              <m:t>𝑻</m:t>
                            </m:r>
                          </m:sup>
                        </m:sSubSup>
                      </m:num>
                      <m:den>
                        <m:sSubSup>
                          <m:sSubSupPr>
                            <m:ctrlPr>
                              <a:rPr lang="en-US" altLang="zh-CN" sz="2000" i="1">
                                <a:latin typeface="Cambria Math" panose="02040503050406030204" pitchFamily="18" charset="0"/>
                              </a:rPr>
                            </m:ctrlPr>
                          </m:sSubSupPr>
                          <m:e>
                            <m:r>
                              <a:rPr lang="en-US" altLang="zh-CN" sz="2000" i="1">
                                <a:latin typeface="Cambria Math"/>
                              </a:rPr>
                              <m:t>𝒔</m:t>
                            </m:r>
                          </m:e>
                          <m:sub>
                            <m:r>
                              <a:rPr lang="en-US" altLang="zh-CN" sz="2000" b="1" i="1" smtClean="0">
                                <a:latin typeface="Cambria Math" panose="02040503050406030204" pitchFamily="18" charset="0"/>
                              </a:rPr>
                              <m:t>𝒌</m:t>
                            </m:r>
                          </m:sub>
                          <m:sup>
                            <m:r>
                              <a:rPr lang="en-US" altLang="zh-CN" sz="2000" i="1">
                                <a:latin typeface="Cambria Math"/>
                              </a:rPr>
                              <m:t>𝑻</m:t>
                            </m:r>
                          </m:sup>
                        </m:sSubSup>
                        <m:sSub>
                          <m:sSubPr>
                            <m:ctrlPr>
                              <a:rPr lang="en-US" altLang="zh-CN" sz="2000" i="1">
                                <a:latin typeface="Cambria Math" panose="02040503050406030204" pitchFamily="18" charset="0"/>
                              </a:rPr>
                            </m:ctrlPr>
                          </m:sSubPr>
                          <m:e>
                            <m:r>
                              <a:rPr lang="en-US" altLang="zh-CN" sz="2000" i="1">
                                <a:latin typeface="Cambria Math"/>
                              </a:rPr>
                              <m:t>𝒚</m:t>
                            </m:r>
                          </m:e>
                          <m:sub>
                            <m:r>
                              <a:rPr lang="en-US" altLang="zh-CN" sz="2000" b="1" i="1" smtClean="0">
                                <a:latin typeface="Cambria Math" panose="02040503050406030204" pitchFamily="18" charset="0"/>
                              </a:rPr>
                              <m:t>𝒌</m:t>
                            </m:r>
                          </m:sub>
                        </m:sSub>
                      </m:den>
                    </m:f>
                    <m:r>
                      <a:rPr lang="en-US" altLang="zh-CN" sz="2000" i="1">
                        <a:latin typeface="Cambria Math"/>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a:rPr>
                              <m:t>𝑯</m:t>
                            </m:r>
                          </m:e>
                          <m:sub>
                            <m:r>
                              <a:rPr lang="en-US" altLang="zh-CN" sz="2000" b="1" i="1" smtClean="0">
                                <a:latin typeface="Cambria Math" panose="02040503050406030204" pitchFamily="18" charset="0"/>
                              </a:rPr>
                              <m:t>𝒌</m:t>
                            </m:r>
                          </m:sub>
                        </m:sSub>
                        <m:sSub>
                          <m:sSubPr>
                            <m:ctrlPr>
                              <a:rPr lang="en-US" altLang="zh-CN" sz="2000" i="1">
                                <a:latin typeface="Cambria Math" panose="02040503050406030204" pitchFamily="18" charset="0"/>
                              </a:rPr>
                            </m:ctrlPr>
                          </m:sSubPr>
                          <m:e>
                            <m:r>
                              <a:rPr lang="en-US" altLang="zh-CN" sz="2000" i="1">
                                <a:latin typeface="Cambria Math"/>
                              </a:rPr>
                              <m:t>𝒚</m:t>
                            </m:r>
                          </m:e>
                          <m:sub>
                            <m:r>
                              <a:rPr lang="en-US" altLang="zh-CN" sz="2000" b="1" i="1" smtClean="0">
                                <a:latin typeface="Cambria Math" panose="02040503050406030204" pitchFamily="18" charset="0"/>
                              </a:rPr>
                              <m:t>𝒌</m:t>
                            </m:r>
                          </m:sub>
                        </m:sSub>
                        <m:sSubSup>
                          <m:sSubSupPr>
                            <m:ctrlPr>
                              <a:rPr lang="en-US" altLang="zh-CN" sz="2000" i="1">
                                <a:latin typeface="Cambria Math" panose="02040503050406030204" pitchFamily="18" charset="0"/>
                              </a:rPr>
                            </m:ctrlPr>
                          </m:sSubSupPr>
                          <m:e>
                            <m:r>
                              <a:rPr lang="en-US" altLang="zh-CN" sz="2000" i="1">
                                <a:latin typeface="Cambria Math"/>
                              </a:rPr>
                              <m:t>𝒚</m:t>
                            </m:r>
                          </m:e>
                          <m:sub>
                            <m:r>
                              <a:rPr lang="en-US" altLang="zh-CN" sz="2000" b="1" i="1" smtClean="0">
                                <a:latin typeface="Cambria Math" panose="02040503050406030204" pitchFamily="18" charset="0"/>
                              </a:rPr>
                              <m:t>𝒌</m:t>
                            </m:r>
                          </m:sub>
                          <m:sup>
                            <m:r>
                              <a:rPr lang="en-US" altLang="zh-CN" sz="2000" i="1">
                                <a:latin typeface="Cambria Math"/>
                              </a:rPr>
                              <m:t>𝑻</m:t>
                            </m:r>
                          </m:sup>
                        </m:sSubSup>
                        <m:sSub>
                          <m:sSubPr>
                            <m:ctrlPr>
                              <a:rPr lang="en-US" altLang="zh-CN" sz="2000" i="1">
                                <a:latin typeface="Cambria Math" panose="02040503050406030204" pitchFamily="18" charset="0"/>
                              </a:rPr>
                            </m:ctrlPr>
                          </m:sSubPr>
                          <m:e>
                            <m:r>
                              <a:rPr lang="en-US" altLang="zh-CN" sz="2000" i="1" smtClean="0">
                                <a:latin typeface="Cambria Math"/>
                              </a:rPr>
                              <m:t>𝑯</m:t>
                            </m:r>
                          </m:e>
                          <m:sub>
                            <m:r>
                              <a:rPr lang="en-US" altLang="zh-CN" sz="2000" b="1" i="1" smtClean="0">
                                <a:latin typeface="Cambria Math" panose="02040503050406030204" pitchFamily="18" charset="0"/>
                              </a:rPr>
                              <m:t>𝒌</m:t>
                            </m:r>
                          </m:sub>
                        </m:sSub>
                      </m:num>
                      <m:den>
                        <m:sSubSup>
                          <m:sSubSupPr>
                            <m:ctrlPr>
                              <a:rPr lang="en-US" altLang="zh-CN" sz="2000" i="1">
                                <a:latin typeface="Cambria Math" panose="02040503050406030204" pitchFamily="18" charset="0"/>
                              </a:rPr>
                            </m:ctrlPr>
                          </m:sSubSupPr>
                          <m:e>
                            <m:r>
                              <a:rPr lang="en-US" altLang="zh-CN" sz="2000" i="1">
                                <a:latin typeface="Cambria Math"/>
                              </a:rPr>
                              <m:t>𝒚</m:t>
                            </m:r>
                          </m:e>
                          <m:sub>
                            <m:r>
                              <a:rPr lang="en-US" altLang="zh-CN" sz="2000" b="1" i="1" smtClean="0">
                                <a:latin typeface="Cambria Math" panose="02040503050406030204" pitchFamily="18" charset="0"/>
                              </a:rPr>
                              <m:t>𝒌</m:t>
                            </m:r>
                          </m:sub>
                          <m:sup>
                            <m:r>
                              <a:rPr lang="en-US" altLang="zh-CN" sz="2000" i="1">
                                <a:latin typeface="Cambria Math"/>
                              </a:rPr>
                              <m:t>𝑻</m:t>
                            </m:r>
                          </m:sup>
                        </m:sSubSup>
                        <m:sSub>
                          <m:sSubPr>
                            <m:ctrlPr>
                              <a:rPr lang="en-US" altLang="zh-CN" sz="2000" i="1">
                                <a:latin typeface="Cambria Math" panose="02040503050406030204" pitchFamily="18" charset="0"/>
                              </a:rPr>
                            </m:ctrlPr>
                          </m:sSubPr>
                          <m:e>
                            <m:r>
                              <a:rPr lang="en-US" altLang="zh-CN" sz="2000" i="1">
                                <a:latin typeface="Cambria Math"/>
                              </a:rPr>
                              <m:t>𝑯</m:t>
                            </m:r>
                          </m:e>
                          <m:sub>
                            <m:r>
                              <a:rPr lang="en-US" altLang="zh-CN" sz="2000" b="1" i="1" smtClean="0">
                                <a:latin typeface="Cambria Math" panose="02040503050406030204" pitchFamily="18" charset="0"/>
                              </a:rPr>
                              <m:t>𝒌</m:t>
                            </m:r>
                          </m:sub>
                        </m:sSub>
                        <m:sSub>
                          <m:sSubPr>
                            <m:ctrlPr>
                              <a:rPr lang="en-US" altLang="zh-CN" sz="2000" i="1">
                                <a:latin typeface="Cambria Math" panose="02040503050406030204" pitchFamily="18" charset="0"/>
                              </a:rPr>
                            </m:ctrlPr>
                          </m:sSubPr>
                          <m:e>
                            <m:r>
                              <a:rPr lang="en-US" altLang="zh-CN" sz="2000" i="1">
                                <a:latin typeface="Cambria Math"/>
                              </a:rPr>
                              <m:t>𝒚</m:t>
                            </m:r>
                          </m:e>
                          <m:sub>
                            <m:r>
                              <a:rPr lang="en-US" altLang="zh-CN" sz="2000" b="1" i="1" smtClean="0">
                                <a:latin typeface="Cambria Math" panose="02040503050406030204" pitchFamily="18" charset="0"/>
                              </a:rPr>
                              <m:t>𝒌</m:t>
                            </m:r>
                          </m:sub>
                        </m:sSub>
                      </m:den>
                    </m:f>
                  </m:oMath>
                </a14:m>
                <a:r>
                  <a:rPr lang="en-US" altLang="zh-CN" sz="2000" dirty="0"/>
                  <a:t>,</a:t>
                </a:r>
                <a:r>
                  <a:rPr lang="en-US" altLang="zh-CN" sz="2000" dirty="0">
                    <a:solidFill>
                      <a:srgbClr val="FF0000"/>
                    </a:solidFill>
                  </a:rPr>
                  <a:t>e)</a:t>
                </a:r>
                <a:r>
                  <a:rPr lang="en-US" altLang="zh-CN" sz="2000" dirty="0"/>
                  <a:t>k++.</a:t>
                </a:r>
              </a:p>
              <a:p>
                <a:r>
                  <a:rPr lang="en-US" altLang="zh-CN" sz="2400" dirty="0"/>
                  <a:t>DFP</a:t>
                </a:r>
                <a:r>
                  <a:rPr lang="zh-CN" altLang="en-US" sz="2400" dirty="0"/>
                  <a:t>方法对一般的函数</a:t>
                </a:r>
                <a:endParaRPr lang="en-US" altLang="zh-CN" sz="2400" b="1" i="1" dirty="0">
                  <a:latin typeface="Cambria Math"/>
                </a:endParaRPr>
              </a:p>
              <a:p>
                <a:pPr lvl="1"/>
                <a14:m>
                  <m:oMath xmlns:m="http://schemas.openxmlformats.org/officeDocument/2006/math">
                    <m:r>
                      <m:rPr>
                        <m:sty m:val="p"/>
                      </m:rPr>
                      <a:rPr lang="en-US" altLang="zh-CN" sz="2000" b="1" i="1" dirty="0" smtClean="0">
                        <a:latin typeface="Cambria Math" panose="02040503050406030204" pitchFamily="18" charset="0"/>
                      </a:rPr>
                      <m:t>DFP</m:t>
                    </m:r>
                  </m:oMath>
                </a14:m>
                <a:r>
                  <a:rPr lang="zh-CN" altLang="en-US" sz="2000" dirty="0"/>
                  <a:t>更新保持对称正定</a:t>
                </a:r>
                <a:endParaRPr lang="en-US" altLang="zh-CN" sz="2000" dirty="0"/>
              </a:p>
              <a:p>
                <a:pPr lvl="1"/>
                <a14:m>
                  <m:oMath xmlns:m="http://schemas.openxmlformats.org/officeDocument/2006/math">
                    <m:r>
                      <a:rPr lang="zh-CN" altLang="en-US" sz="2000" b="1" i="1" smtClean="0">
                        <a:latin typeface="Cambria Math" panose="02040503050406030204" pitchFamily="18" charset="0"/>
                      </a:rPr>
                      <m:t>每次</m:t>
                    </m:r>
                  </m:oMath>
                </a14:m>
                <a:r>
                  <a:rPr lang="zh-CN" altLang="en-US" sz="2000" dirty="0"/>
                  <a:t>迭代需要</a:t>
                </a:r>
                <a14:m>
                  <m:oMath xmlns:m="http://schemas.openxmlformats.org/officeDocument/2006/math">
                    <m:r>
                      <a:rPr lang="en-US" altLang="zh-CN" sz="2000" b="1" i="1" smtClean="0">
                        <a:latin typeface="Cambria Math" panose="02040503050406030204" pitchFamily="18" charset="0"/>
                      </a:rPr>
                      <m:t>𝟑</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𝒏</m:t>
                        </m:r>
                      </m:e>
                      <m:sup>
                        <m:r>
                          <a:rPr lang="en-US" altLang="zh-CN" sz="2000" b="1" i="1" smtClean="0">
                            <a:latin typeface="Cambria Math" panose="02040503050406030204" pitchFamily="18" charset="0"/>
                          </a:rPr>
                          <m:t>𝟐</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𝒪</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oMath>
                </a14:m>
                <a:r>
                  <a:rPr lang="zh-CN" altLang="en-US" sz="2000" dirty="0"/>
                  <a:t>次乘法</a:t>
                </a:r>
                <a:endParaRPr lang="en-US" altLang="zh-CN" sz="2000" dirty="0"/>
              </a:p>
              <a:p>
                <a:pPr lvl="1"/>
                <a:r>
                  <a:rPr lang="en-US" altLang="zh-CN" sz="2000" dirty="0"/>
                  <a:t>DFP</a:t>
                </a:r>
                <a:r>
                  <a:rPr lang="zh-CN" altLang="en-US" sz="2000" dirty="0"/>
                  <a:t>拟牛顿法超线性收敛</a:t>
                </a:r>
                <a:endParaRPr lang="en-US" altLang="zh-CN" sz="2000" dirty="0"/>
              </a:p>
              <a:p>
                <a:pPr lvl="1"/>
                <a:r>
                  <a:rPr lang="zh-CN" altLang="en-US" sz="2000" dirty="0"/>
                  <a:t>对于严格凸函数，精确线搜索下，</a:t>
                </a:r>
                <a:r>
                  <a:rPr lang="en-US" altLang="zh-CN" sz="2000" dirty="0"/>
                  <a:t>DFP</a:t>
                </a:r>
                <a:r>
                  <a:rPr lang="zh-CN" altLang="en-US" sz="2000" dirty="0"/>
                  <a:t>方法全局收敛</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9425" y="1102305"/>
                <a:ext cx="9217025" cy="5616575"/>
              </a:xfrm>
              <a:blipFill>
                <a:blip r:embed="rId2"/>
                <a:stretch>
                  <a:fillRect l="-926" t="-1194"/>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441D2641-FAB5-4966-B93C-1105CB76B975}"/>
              </a:ext>
            </a:extLst>
          </p:cNvPr>
          <p:cNvSpPr txBox="1"/>
          <p:nvPr/>
        </p:nvSpPr>
        <p:spPr>
          <a:xfrm>
            <a:off x="920552" y="5887883"/>
            <a:ext cx="6091732" cy="830997"/>
          </a:xfrm>
          <a:prstGeom prst="rect">
            <a:avLst/>
          </a:prstGeom>
          <a:noFill/>
        </p:spPr>
        <p:txBody>
          <a:bodyPr wrap="none" rtlCol="0">
            <a:spAutoFit/>
          </a:bodyPr>
          <a:lstStyle/>
          <a:p>
            <a:pPr algn="l"/>
            <a:r>
              <a:rPr lang="en-US" altLang="zh-CN" dirty="0"/>
              <a:t>DFP</a:t>
            </a:r>
            <a:r>
              <a:rPr lang="zh-CN" altLang="en-US" dirty="0"/>
              <a:t>：</a:t>
            </a:r>
            <a:r>
              <a:rPr lang="en-US" altLang="zh-CN" dirty="0" err="1"/>
              <a:t>Davidon,Fletcher,Powell</a:t>
            </a:r>
            <a:endParaRPr lang="en-US" altLang="zh-CN" dirty="0"/>
          </a:p>
          <a:p>
            <a:pPr algn="l"/>
            <a:r>
              <a:rPr lang="en-US" altLang="zh-CN" dirty="0"/>
              <a:t>BFGS</a:t>
            </a:r>
            <a:r>
              <a:rPr lang="zh-CN" altLang="en-US" dirty="0"/>
              <a:t>：</a:t>
            </a:r>
            <a:r>
              <a:rPr lang="en-US" altLang="zh-CN" dirty="0" err="1"/>
              <a:t>Broyden,Fletcher,Goldfarb,Shanno</a:t>
            </a:r>
            <a:endParaRPr lang="zh-CN" altLang="en-US" dirty="0"/>
          </a:p>
        </p:txBody>
      </p:sp>
    </p:spTree>
    <p:extLst>
      <p:ext uri="{BB962C8B-B14F-4D97-AF65-F5344CB8AC3E}">
        <p14:creationId xmlns:p14="http://schemas.microsoft.com/office/powerpoint/2010/main" val="219111544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ppt_x"/>
                                          </p:val>
                                        </p:tav>
                                        <p:tav tm="100000">
                                          <p:val>
                                            <p:strVal val="#ppt_x"/>
                                          </p:val>
                                        </p:tav>
                                      </p:tavLst>
                                    </p:anim>
                                    <p:anim calcmode="lin" valueType="num">
                                      <p:cBhvr additive="base">
                                        <p:cTn id="5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r>
              <a:rPr lang="en-US" altLang="zh-CN" sz="2800" dirty="0">
                <a:latin typeface="隶书" panose="02010509060101010101" pitchFamily="1" charset="-122"/>
              </a:rPr>
              <a:t>-</a:t>
            </a:r>
            <a:r>
              <a:rPr lang="zh-CN" altLang="en-US" sz="2800" dirty="0">
                <a:latin typeface="隶书" panose="02010509060101010101" pitchFamily="1" charset="-122"/>
              </a:rPr>
              <a:t>拟牛顿法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a:rPr>
                          <m:t>𝑯</m:t>
                        </m:r>
                      </m:e>
                      <m:sub>
                        <m:r>
                          <a:rPr lang="en-US" altLang="zh-CN" sz="2800" b="1" i="1" smtClean="0">
                            <a:solidFill>
                              <a:srgbClr val="FF0000"/>
                            </a:solidFill>
                            <a:latin typeface="Cambria Math"/>
                          </a:rPr>
                          <m:t>𝒌</m:t>
                        </m:r>
                        <m:r>
                          <a:rPr lang="en-US" altLang="zh-CN" sz="2800" b="1" i="1" smtClean="0">
                            <a:solidFill>
                              <a:srgbClr val="FF0000"/>
                            </a:solidFill>
                            <a:latin typeface="Cambria Math"/>
                          </a:rPr>
                          <m:t>+</m:t>
                        </m:r>
                        <m:r>
                          <a:rPr lang="en-US" altLang="zh-CN" sz="2800" b="1" i="1" smtClean="0">
                            <a:solidFill>
                              <a:srgbClr val="FF0000"/>
                            </a:solidFill>
                            <a:latin typeface="Cambria Math"/>
                          </a:rPr>
                          <m:t>𝟏</m:t>
                        </m:r>
                      </m:sub>
                    </m:sSub>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a:rPr>
                          <m:t>𝒚</m:t>
                        </m:r>
                      </m:e>
                      <m:sub>
                        <m:r>
                          <a:rPr lang="en-US" altLang="zh-CN" sz="2800" b="1" i="1" smtClean="0">
                            <a:solidFill>
                              <a:srgbClr val="FF0000"/>
                            </a:solidFill>
                            <a:latin typeface="Cambria Math"/>
                          </a:rPr>
                          <m:t>𝒌</m:t>
                        </m:r>
                      </m:sub>
                    </m:sSub>
                    <m:r>
                      <a:rPr lang="en-US" altLang="zh-CN" sz="2800" b="1" i="1" smtClean="0">
                        <a:solidFill>
                          <a:srgbClr val="FF0000"/>
                        </a:solidFill>
                        <a:latin typeface="Cambria Math"/>
                      </a:rPr>
                      <m:t>=</m:t>
                    </m:r>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a:rPr>
                          <m:t>𝒔</m:t>
                        </m:r>
                      </m:e>
                      <m:sub>
                        <m:r>
                          <a:rPr lang="en-US" altLang="zh-CN" sz="2800" b="1" i="1" smtClean="0">
                            <a:solidFill>
                              <a:srgbClr val="FF0000"/>
                            </a:solidFill>
                            <a:latin typeface="Cambria Math"/>
                          </a:rPr>
                          <m:t>𝒌</m:t>
                        </m:r>
                      </m:sub>
                    </m:sSub>
                  </m:oMath>
                </a14:m>
                <a:r>
                  <a:rPr lang="en-US" altLang="zh-CN" sz="2800" dirty="0"/>
                  <a:t>--</a:t>
                </a:r>
                <a:r>
                  <a:rPr lang="en-US" altLang="zh-CN" sz="2800" dirty="0">
                    <a:solidFill>
                      <a:srgbClr val="0000FF"/>
                    </a:solidFill>
                  </a:rPr>
                  <a:t>-(</a:t>
                </a:r>
                <a:r>
                  <a:rPr lang="zh-CN" altLang="en-US" sz="2800" dirty="0">
                    <a:solidFill>
                      <a:srgbClr val="0000FF"/>
                    </a:solidFill>
                  </a:rPr>
                  <a:t>拟牛顿方程</a:t>
                </a:r>
                <a:r>
                  <a:rPr lang="en-US" altLang="zh-CN" sz="2800" dirty="0">
                    <a:solidFill>
                      <a:srgbClr val="0000FF"/>
                    </a:solidFill>
                  </a:rPr>
                  <a:t>)</a:t>
                </a:r>
                <a:r>
                  <a:rPr lang="zh-CN" altLang="en-US" sz="2800" dirty="0">
                    <a:solidFill>
                      <a:srgbClr val="0000FF"/>
                    </a:solidFill>
                  </a:rPr>
                  <a:t>，</a:t>
                </a:r>
                <a:r>
                  <a:rPr lang="zh-CN" altLang="en-US" sz="2800" dirty="0"/>
                  <a:t>注意该式也可以用下述公式表示</a:t>
                </a:r>
                <a14:m>
                  <m:oMath xmlns:m="http://schemas.openxmlformats.org/officeDocument/2006/math">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a:rPr>
                          <m:t>𝑩</m:t>
                        </m:r>
                      </m:e>
                      <m:sub>
                        <m:r>
                          <a:rPr lang="en-US" altLang="zh-CN" sz="2800" b="1" i="1" smtClean="0">
                            <a:solidFill>
                              <a:srgbClr val="FF0000"/>
                            </a:solidFill>
                            <a:latin typeface="Cambria Math"/>
                          </a:rPr>
                          <m:t>𝒌</m:t>
                        </m:r>
                        <m:r>
                          <a:rPr lang="en-US" altLang="zh-CN" sz="2800" b="1" i="1" smtClean="0">
                            <a:solidFill>
                              <a:srgbClr val="FF0000"/>
                            </a:solidFill>
                            <a:latin typeface="Cambria Math"/>
                          </a:rPr>
                          <m:t>+</m:t>
                        </m:r>
                        <m:r>
                          <a:rPr lang="en-US" altLang="zh-CN" sz="2800" b="1" i="1" smtClean="0">
                            <a:solidFill>
                              <a:srgbClr val="FF0000"/>
                            </a:solidFill>
                            <a:latin typeface="Cambria Math"/>
                          </a:rPr>
                          <m:t>𝟏</m:t>
                        </m:r>
                      </m:sub>
                    </m:sSub>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a:rPr>
                          <m:t>𝒔</m:t>
                        </m:r>
                      </m:e>
                      <m:sub>
                        <m:r>
                          <a:rPr lang="en-US" altLang="zh-CN" sz="2800" b="1" i="1" smtClean="0">
                            <a:solidFill>
                              <a:srgbClr val="FF0000"/>
                            </a:solidFill>
                            <a:latin typeface="Cambria Math"/>
                          </a:rPr>
                          <m:t>𝒌</m:t>
                        </m:r>
                      </m:sub>
                    </m:sSub>
                    <m:r>
                      <a:rPr lang="en-US" altLang="zh-CN" sz="2800" b="1" i="1" smtClean="0">
                        <a:solidFill>
                          <a:srgbClr val="FF0000"/>
                        </a:solidFill>
                        <a:latin typeface="Cambria Math"/>
                      </a:rPr>
                      <m:t>=</m:t>
                    </m:r>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a:rPr>
                          <m:t>𝒚</m:t>
                        </m:r>
                      </m:e>
                      <m:sub>
                        <m:r>
                          <a:rPr lang="en-US" altLang="zh-CN" sz="2800" b="1" i="1" smtClean="0">
                            <a:solidFill>
                              <a:srgbClr val="FF0000"/>
                            </a:solidFill>
                            <a:latin typeface="Cambria Math"/>
                          </a:rPr>
                          <m:t>𝒌</m:t>
                        </m:r>
                      </m:sub>
                    </m:sSub>
                  </m:oMath>
                </a14:m>
                <a:r>
                  <a:rPr lang="en-US" altLang="zh-CN" sz="2800" dirty="0">
                    <a:solidFill>
                      <a:srgbClr val="0000FF"/>
                    </a:solidFill>
                  </a:rPr>
                  <a:t>,</a:t>
                </a:r>
                <a:r>
                  <a:rPr lang="zh-CN" altLang="en-US" sz="2800" dirty="0">
                    <a:solidFill>
                      <a:schemeClr val="tx1"/>
                    </a:solidFill>
                  </a:rPr>
                  <a:t>相当于</a:t>
                </a:r>
                <a14:m>
                  <m:oMath xmlns:m="http://schemas.openxmlformats.org/officeDocument/2006/math">
                    <m:sSub>
                      <m:sSubPr>
                        <m:ctrlPr>
                          <a:rPr lang="en-US" altLang="zh-CN" sz="2800" b="1" i="1" smtClean="0">
                            <a:solidFill>
                              <a:schemeClr val="tx1"/>
                            </a:solidFill>
                            <a:latin typeface="Cambria Math" panose="02040503050406030204" pitchFamily="18" charset="0"/>
                          </a:rPr>
                        </m:ctrlPr>
                      </m:sSubPr>
                      <m:e>
                        <m:r>
                          <a:rPr lang="en-US" altLang="zh-CN" sz="2800" b="1" i="1" smtClean="0">
                            <a:solidFill>
                              <a:schemeClr val="tx1"/>
                            </a:solidFill>
                            <a:latin typeface="Cambria Math"/>
                          </a:rPr>
                          <m:t>𝑯</m:t>
                        </m:r>
                      </m:e>
                      <m:sub>
                        <m:r>
                          <a:rPr lang="en-US" altLang="zh-CN" sz="2800" b="1" i="1" smtClean="0">
                            <a:solidFill>
                              <a:schemeClr val="tx1"/>
                            </a:solidFill>
                            <a:latin typeface="Cambria Math"/>
                          </a:rPr>
                          <m:t>𝒌</m:t>
                        </m:r>
                        <m:r>
                          <a:rPr lang="en-US" altLang="zh-CN" sz="2800" b="1" i="1" smtClean="0">
                            <a:solidFill>
                              <a:schemeClr val="tx1"/>
                            </a:solidFill>
                            <a:latin typeface="Cambria Math"/>
                          </a:rPr>
                          <m:t>+</m:t>
                        </m:r>
                        <m:r>
                          <a:rPr lang="en-US" altLang="zh-CN" sz="2800" b="1" i="1" smtClean="0">
                            <a:solidFill>
                              <a:schemeClr val="tx1"/>
                            </a:solidFill>
                            <a:latin typeface="Cambria Math"/>
                          </a:rPr>
                          <m:t>𝟏</m:t>
                        </m:r>
                      </m:sub>
                    </m:sSub>
                  </m:oMath>
                </a14:m>
                <a:r>
                  <a:rPr lang="zh-CN" altLang="en-US" sz="2800" dirty="0">
                    <a:solidFill>
                      <a:schemeClr val="tx1"/>
                    </a:solidFill>
                  </a:rPr>
                  <a:t>是对</a:t>
                </a:r>
                <a:r>
                  <a:rPr lang="en-US" altLang="zh-CN" sz="2800" dirty="0">
                    <a:solidFill>
                      <a:schemeClr val="tx1"/>
                    </a:solidFill>
                  </a:rPr>
                  <a:t>Hessian</a:t>
                </a:r>
                <a:r>
                  <a:rPr lang="zh-CN" altLang="en-US" sz="2800" dirty="0">
                    <a:solidFill>
                      <a:schemeClr val="tx1"/>
                    </a:solidFill>
                  </a:rPr>
                  <a:t>逆矩阵的拟牛顿近似，而</a:t>
                </a:r>
                <a14:m>
                  <m:oMath xmlns:m="http://schemas.openxmlformats.org/officeDocument/2006/math">
                    <m:sSub>
                      <m:sSubPr>
                        <m:ctrlPr>
                          <a:rPr lang="en-US" altLang="zh-CN" sz="2800" i="1">
                            <a:solidFill>
                              <a:schemeClr val="tx1"/>
                            </a:solidFill>
                            <a:latin typeface="Cambria Math" panose="02040503050406030204" pitchFamily="18" charset="0"/>
                          </a:rPr>
                        </m:ctrlPr>
                      </m:sSubPr>
                      <m:e>
                        <m:r>
                          <a:rPr lang="en-US" altLang="zh-CN" sz="2800" b="1" i="1" smtClean="0">
                            <a:solidFill>
                              <a:schemeClr val="tx1"/>
                            </a:solidFill>
                            <a:latin typeface="Cambria Math"/>
                          </a:rPr>
                          <m:t>𝑩</m:t>
                        </m:r>
                      </m:e>
                      <m:sub>
                        <m:r>
                          <a:rPr lang="en-US" altLang="zh-CN" sz="2800" i="1">
                            <a:solidFill>
                              <a:schemeClr val="tx1"/>
                            </a:solidFill>
                            <a:latin typeface="Cambria Math"/>
                          </a:rPr>
                          <m:t>𝒌</m:t>
                        </m:r>
                        <m:r>
                          <a:rPr lang="en-US" altLang="zh-CN" sz="2800" i="1">
                            <a:solidFill>
                              <a:schemeClr val="tx1"/>
                            </a:solidFill>
                            <a:latin typeface="Cambria Math"/>
                          </a:rPr>
                          <m:t>+</m:t>
                        </m:r>
                        <m:r>
                          <a:rPr lang="en-US" altLang="zh-CN" sz="2800" i="1">
                            <a:solidFill>
                              <a:schemeClr val="tx1"/>
                            </a:solidFill>
                            <a:latin typeface="Cambria Math"/>
                          </a:rPr>
                          <m:t>𝟏</m:t>
                        </m:r>
                      </m:sub>
                    </m:sSub>
                  </m:oMath>
                </a14:m>
                <a:r>
                  <a:rPr lang="zh-CN" altLang="en-US" sz="2800" dirty="0">
                    <a:solidFill>
                      <a:schemeClr val="tx1"/>
                    </a:solidFill>
                  </a:rPr>
                  <a:t>是对</a:t>
                </a:r>
                <a:r>
                  <a:rPr lang="en-US" altLang="zh-CN" sz="2800" dirty="0">
                    <a:solidFill>
                      <a:schemeClr val="tx1"/>
                    </a:solidFill>
                  </a:rPr>
                  <a:t>Hessian</a:t>
                </a:r>
                <a:r>
                  <a:rPr lang="zh-CN" altLang="en-US" sz="2800" dirty="0">
                    <a:solidFill>
                      <a:schemeClr val="tx1"/>
                    </a:solidFill>
                  </a:rPr>
                  <a:t>矩阵的拟牛顿近似</a:t>
                </a:r>
                <a:endParaRPr lang="en-US" altLang="zh-CN" sz="2800" dirty="0">
                  <a:solidFill>
                    <a:schemeClr val="tx1"/>
                  </a:solidFill>
                </a:endParaRPr>
              </a:p>
              <a:p>
                <a:pPr lvl="1"/>
                <a:r>
                  <a:rPr lang="zh-CN" altLang="en-US" sz="2400" dirty="0">
                    <a:solidFill>
                      <a:srgbClr val="0000FF"/>
                    </a:solidFill>
                  </a:rPr>
                  <a:t>注意，如果要求更新中近似当前矩阵</a:t>
                </a:r>
                <a14:m>
                  <m:oMath xmlns:m="http://schemas.openxmlformats.org/officeDocument/2006/math">
                    <m:sSub>
                      <m:sSubPr>
                        <m:ctrlPr>
                          <a:rPr lang="en-US" altLang="zh-CN" sz="2400" b="1" i="1" smtClean="0">
                            <a:solidFill>
                              <a:srgbClr val="0000FF"/>
                            </a:solidFill>
                            <a:latin typeface="Cambria Math" panose="02040503050406030204" pitchFamily="18" charset="0"/>
                          </a:rPr>
                        </m:ctrlPr>
                      </m:sSubPr>
                      <m:e>
                        <m:r>
                          <a:rPr lang="en-US" altLang="zh-CN" sz="2400" b="1" i="1" smtClean="0">
                            <a:solidFill>
                              <a:srgbClr val="0000FF"/>
                            </a:solidFill>
                            <a:latin typeface="Cambria Math" panose="02040503050406030204" pitchFamily="18" charset="0"/>
                          </a:rPr>
                          <m:t>𝑩</m:t>
                        </m:r>
                      </m:e>
                      <m:sub>
                        <m:r>
                          <a:rPr lang="en-US" altLang="zh-CN" sz="2400" b="1" i="1" smtClean="0">
                            <a:solidFill>
                              <a:srgbClr val="0000FF"/>
                            </a:solidFill>
                            <a:latin typeface="Cambria Math" panose="02040503050406030204" pitchFamily="18" charset="0"/>
                          </a:rPr>
                          <m:t>𝒌</m:t>
                        </m:r>
                      </m:sub>
                    </m:sSub>
                  </m:oMath>
                </a14:m>
                <a:r>
                  <a:rPr lang="en-US" altLang="zh-CN" sz="2400" dirty="0">
                    <a:solidFill>
                      <a:srgbClr val="0000FF"/>
                    </a:solidFill>
                  </a:rPr>
                  <a:t>,</a:t>
                </a:r>
                <a:r>
                  <a:rPr lang="zh-CN" altLang="en-US" sz="2400" dirty="0">
                    <a:solidFill>
                      <a:srgbClr val="0000FF"/>
                    </a:solidFill>
                  </a:rPr>
                  <a:t>且满足对称性质和拟牛顿方程，则求</a:t>
                </a:r>
                <a14:m>
                  <m:oMath xmlns:m="http://schemas.openxmlformats.org/officeDocument/2006/math">
                    <m:sSub>
                      <m:sSubPr>
                        <m:ctrlPr>
                          <a:rPr lang="en-US" altLang="zh-CN" sz="2400" b="1" i="1" smtClean="0">
                            <a:solidFill>
                              <a:srgbClr val="0000FF"/>
                            </a:solidFill>
                            <a:latin typeface="Cambria Math" panose="02040503050406030204" pitchFamily="18" charset="0"/>
                          </a:rPr>
                        </m:ctrlPr>
                      </m:sSubPr>
                      <m:e>
                        <m:r>
                          <a:rPr lang="en-US" altLang="zh-CN" sz="2400" b="1" i="1" smtClean="0">
                            <a:solidFill>
                              <a:srgbClr val="0000FF"/>
                            </a:solidFill>
                            <a:latin typeface="Cambria Math" panose="02040503050406030204" pitchFamily="18" charset="0"/>
                          </a:rPr>
                          <m:t>𝑩</m:t>
                        </m:r>
                      </m:e>
                      <m:sub>
                        <m:r>
                          <a:rPr lang="en-US" altLang="zh-CN" sz="2400" b="1" i="1" smtClean="0">
                            <a:solidFill>
                              <a:srgbClr val="0000FF"/>
                            </a:solidFill>
                            <a:latin typeface="Cambria Math" panose="02040503050406030204" pitchFamily="18" charset="0"/>
                          </a:rPr>
                          <m:t>𝒌</m:t>
                        </m:r>
                        <m:r>
                          <a:rPr lang="en-US" altLang="zh-CN" sz="2400" b="1" i="1" smtClean="0">
                            <a:solidFill>
                              <a:srgbClr val="0000FF"/>
                            </a:solidFill>
                            <a:latin typeface="Cambria Math" panose="02040503050406030204" pitchFamily="18" charset="0"/>
                          </a:rPr>
                          <m:t>+</m:t>
                        </m:r>
                        <m:r>
                          <a:rPr lang="en-US" altLang="zh-CN" sz="2400" b="1" i="1" smtClean="0">
                            <a:solidFill>
                              <a:srgbClr val="0000FF"/>
                            </a:solidFill>
                            <a:latin typeface="Cambria Math" panose="02040503050406030204" pitchFamily="18" charset="0"/>
                          </a:rPr>
                          <m:t>𝟏</m:t>
                        </m:r>
                      </m:sub>
                    </m:sSub>
                  </m:oMath>
                </a14:m>
                <a:r>
                  <a:rPr lang="zh-CN" altLang="en-US" sz="2400" dirty="0">
                    <a:solidFill>
                      <a:srgbClr val="0000FF"/>
                    </a:solidFill>
                  </a:rPr>
                  <a:t>的过程可以形式化描述为：</a:t>
                </a:r>
                <a:endParaRPr lang="en-US" altLang="zh-CN" sz="2400" dirty="0">
                  <a:solidFill>
                    <a:srgbClr val="0000FF"/>
                  </a:solidFill>
                </a:endParaRPr>
              </a:p>
              <a:p>
                <a:pPr lvl="1"/>
                <a14:m>
                  <m:oMath xmlns:m="http://schemas.openxmlformats.org/officeDocument/2006/math">
                    <m:r>
                      <a:rPr lang="en-US" altLang="zh-CN" sz="2400" b="1" i="1" smtClean="0">
                        <a:solidFill>
                          <a:srgbClr val="0000FF"/>
                        </a:solidFill>
                        <a:latin typeface="Cambria Math" panose="02040503050406030204" pitchFamily="18" charset="0"/>
                      </a:rPr>
                      <m:t>𝒎𝒊</m:t>
                    </m:r>
                    <m:sSub>
                      <m:sSubPr>
                        <m:ctrlPr>
                          <a:rPr lang="en-US" altLang="zh-CN" sz="2400" b="1" i="1" smtClean="0">
                            <a:solidFill>
                              <a:srgbClr val="0000FF"/>
                            </a:solidFill>
                            <a:latin typeface="Cambria Math" panose="02040503050406030204" pitchFamily="18" charset="0"/>
                          </a:rPr>
                        </m:ctrlPr>
                      </m:sSubPr>
                      <m:e>
                        <m:r>
                          <a:rPr lang="en-US" altLang="zh-CN" sz="2400" b="1" i="1" smtClean="0">
                            <a:solidFill>
                              <a:srgbClr val="0000FF"/>
                            </a:solidFill>
                            <a:latin typeface="Cambria Math" panose="02040503050406030204" pitchFamily="18" charset="0"/>
                          </a:rPr>
                          <m:t>𝒏</m:t>
                        </m:r>
                      </m:e>
                      <m:sub>
                        <m:r>
                          <a:rPr lang="en-US" altLang="zh-CN" sz="2400" b="1" i="1" smtClean="0">
                            <a:solidFill>
                              <a:srgbClr val="0000FF"/>
                            </a:solidFill>
                            <a:latin typeface="Cambria Math" panose="02040503050406030204" pitchFamily="18" charset="0"/>
                          </a:rPr>
                          <m:t>𝑩</m:t>
                        </m:r>
                      </m:sub>
                    </m:sSub>
                    <m:r>
                      <m:rPr>
                        <m:lit/>
                      </m:rPr>
                      <a:rPr lang="en-US" altLang="zh-CN" sz="2400" b="1" i="1" smtClean="0">
                        <a:solidFill>
                          <a:srgbClr val="0000FF"/>
                        </a:solidFill>
                        <a:latin typeface="Cambria Math" panose="02040503050406030204" pitchFamily="18" charset="0"/>
                      </a:rPr>
                      <m:t>||</m:t>
                    </m:r>
                    <m:r>
                      <a:rPr lang="en-US" altLang="zh-CN" sz="2400" b="1" i="1" smtClean="0">
                        <a:solidFill>
                          <a:srgbClr val="0000FF"/>
                        </a:solidFill>
                        <a:latin typeface="Cambria Math" panose="02040503050406030204" pitchFamily="18" charset="0"/>
                      </a:rPr>
                      <m:t>𝑩</m:t>
                    </m:r>
                    <m:r>
                      <a:rPr lang="en-US" altLang="zh-CN" sz="2400" b="1" i="1" smtClean="0">
                        <a:solidFill>
                          <a:srgbClr val="0000FF"/>
                        </a:solidFill>
                        <a:latin typeface="Cambria Math" panose="02040503050406030204" pitchFamily="18" charset="0"/>
                      </a:rPr>
                      <m:t>−</m:t>
                    </m:r>
                    <m:sSub>
                      <m:sSubPr>
                        <m:ctrlPr>
                          <a:rPr lang="en-US" altLang="zh-CN" sz="2400" b="1" i="1" smtClean="0">
                            <a:solidFill>
                              <a:srgbClr val="0000FF"/>
                            </a:solidFill>
                            <a:latin typeface="Cambria Math" panose="02040503050406030204" pitchFamily="18" charset="0"/>
                          </a:rPr>
                        </m:ctrlPr>
                      </m:sSubPr>
                      <m:e>
                        <m:r>
                          <a:rPr lang="en-US" altLang="zh-CN" sz="2400" b="1" i="1" smtClean="0">
                            <a:solidFill>
                              <a:srgbClr val="0000FF"/>
                            </a:solidFill>
                            <a:latin typeface="Cambria Math" panose="02040503050406030204" pitchFamily="18" charset="0"/>
                          </a:rPr>
                          <m:t>𝑩</m:t>
                        </m:r>
                      </m:e>
                      <m:sub>
                        <m:r>
                          <a:rPr lang="en-US" altLang="zh-CN" sz="2400" b="1" i="1" smtClean="0">
                            <a:solidFill>
                              <a:srgbClr val="0000FF"/>
                            </a:solidFill>
                            <a:latin typeface="Cambria Math" panose="02040503050406030204" pitchFamily="18" charset="0"/>
                          </a:rPr>
                          <m:t>𝒌</m:t>
                        </m:r>
                      </m:sub>
                    </m:sSub>
                    <m:r>
                      <m:rPr>
                        <m:lit/>
                      </m:rPr>
                      <a:rPr lang="en-US" altLang="zh-CN" sz="2400" b="1" i="1" smtClean="0">
                        <a:solidFill>
                          <a:srgbClr val="0000FF"/>
                        </a:solidFill>
                        <a:latin typeface="Cambria Math" panose="02040503050406030204" pitchFamily="18" charset="0"/>
                      </a:rPr>
                      <m:t>||</m:t>
                    </m:r>
                    <m:r>
                      <a:rPr lang="en-US" altLang="zh-CN" sz="2400" b="1" i="1" smtClean="0">
                        <a:solidFill>
                          <a:srgbClr val="0000FF"/>
                        </a:solidFill>
                        <a:latin typeface="Cambria Math" panose="02040503050406030204" pitchFamily="18" charset="0"/>
                      </a:rPr>
                      <m:t>, </m:t>
                    </m:r>
                    <m:r>
                      <a:rPr lang="en-US" altLang="zh-CN" sz="2400" b="1" i="1" smtClean="0">
                        <a:solidFill>
                          <a:srgbClr val="0000FF"/>
                        </a:solidFill>
                        <a:latin typeface="Cambria Math" panose="02040503050406030204" pitchFamily="18" charset="0"/>
                      </a:rPr>
                      <m:t>𝒔</m:t>
                    </m:r>
                    <m:r>
                      <a:rPr lang="en-US" altLang="zh-CN" sz="2400" b="1" i="1" smtClean="0">
                        <a:solidFill>
                          <a:srgbClr val="0000FF"/>
                        </a:solidFill>
                        <a:latin typeface="Cambria Math" panose="02040503050406030204" pitchFamily="18" charset="0"/>
                      </a:rPr>
                      <m:t>.</m:t>
                    </m:r>
                    <m:r>
                      <a:rPr lang="en-US" altLang="zh-CN" sz="2400" b="1" i="1" smtClean="0">
                        <a:solidFill>
                          <a:srgbClr val="0000FF"/>
                        </a:solidFill>
                        <a:latin typeface="Cambria Math" panose="02040503050406030204" pitchFamily="18" charset="0"/>
                      </a:rPr>
                      <m:t>𝒕</m:t>
                    </m:r>
                    <m:r>
                      <a:rPr lang="en-US" altLang="zh-CN" sz="2400" b="1" i="1" smtClean="0">
                        <a:solidFill>
                          <a:srgbClr val="0000FF"/>
                        </a:solidFill>
                        <a:latin typeface="Cambria Math" panose="02040503050406030204" pitchFamily="18" charset="0"/>
                      </a:rPr>
                      <m:t>. </m:t>
                    </m:r>
                    <m:r>
                      <a:rPr lang="en-US" altLang="zh-CN" sz="2400" b="1" i="1" smtClean="0">
                        <a:solidFill>
                          <a:srgbClr val="0000FF"/>
                        </a:solidFill>
                        <a:latin typeface="Cambria Math" panose="02040503050406030204" pitchFamily="18" charset="0"/>
                      </a:rPr>
                      <m:t>𝑩</m:t>
                    </m:r>
                    <m:r>
                      <a:rPr lang="en-US" altLang="zh-CN" sz="2400" b="1" i="1" smtClean="0">
                        <a:solidFill>
                          <a:srgbClr val="0000FF"/>
                        </a:solidFill>
                        <a:latin typeface="Cambria Math" panose="02040503050406030204" pitchFamily="18" charset="0"/>
                      </a:rPr>
                      <m:t>=</m:t>
                    </m:r>
                    <m:sSup>
                      <m:sSupPr>
                        <m:ctrlPr>
                          <a:rPr lang="en-US" altLang="zh-CN" sz="2400" b="1" i="1" smtClean="0">
                            <a:solidFill>
                              <a:srgbClr val="0000FF"/>
                            </a:solidFill>
                            <a:latin typeface="Cambria Math" panose="02040503050406030204" pitchFamily="18" charset="0"/>
                          </a:rPr>
                        </m:ctrlPr>
                      </m:sSupPr>
                      <m:e>
                        <m:r>
                          <a:rPr lang="en-US" altLang="zh-CN" sz="2400" b="1" i="1" smtClean="0">
                            <a:solidFill>
                              <a:srgbClr val="0000FF"/>
                            </a:solidFill>
                            <a:latin typeface="Cambria Math" panose="02040503050406030204" pitchFamily="18" charset="0"/>
                          </a:rPr>
                          <m:t>𝑩</m:t>
                        </m:r>
                      </m:e>
                      <m:sup>
                        <m:r>
                          <a:rPr lang="en-US" altLang="zh-CN" sz="2400" b="1" i="1" smtClean="0">
                            <a:solidFill>
                              <a:srgbClr val="0000FF"/>
                            </a:solidFill>
                            <a:latin typeface="Cambria Math" panose="02040503050406030204" pitchFamily="18" charset="0"/>
                          </a:rPr>
                          <m:t>𝑻</m:t>
                        </m:r>
                      </m:sup>
                    </m:sSup>
                    <m:r>
                      <a:rPr lang="en-US" altLang="zh-CN" sz="2400" b="1" i="1" smtClean="0">
                        <a:solidFill>
                          <a:srgbClr val="0000FF"/>
                        </a:solidFill>
                        <a:latin typeface="Cambria Math" panose="02040503050406030204" pitchFamily="18" charset="0"/>
                      </a:rPr>
                      <m:t>,</m:t>
                    </m:r>
                    <m:r>
                      <a:rPr lang="en-US" altLang="zh-CN" sz="2400" b="1" i="1" smtClean="0">
                        <a:solidFill>
                          <a:srgbClr val="0000FF"/>
                        </a:solidFill>
                        <a:latin typeface="Cambria Math" panose="02040503050406030204" pitchFamily="18" charset="0"/>
                      </a:rPr>
                      <m:t>𝑩</m:t>
                    </m:r>
                    <m:sSub>
                      <m:sSubPr>
                        <m:ctrlPr>
                          <a:rPr lang="en-US" altLang="zh-CN" sz="2400" b="1" i="1" smtClean="0">
                            <a:solidFill>
                              <a:srgbClr val="0000FF"/>
                            </a:solidFill>
                            <a:latin typeface="Cambria Math" panose="02040503050406030204" pitchFamily="18" charset="0"/>
                          </a:rPr>
                        </m:ctrlPr>
                      </m:sSubPr>
                      <m:e>
                        <m:r>
                          <a:rPr lang="en-US" altLang="zh-CN" sz="2400" b="1" i="1" smtClean="0">
                            <a:solidFill>
                              <a:srgbClr val="0000FF"/>
                            </a:solidFill>
                            <a:latin typeface="Cambria Math" panose="02040503050406030204" pitchFamily="18" charset="0"/>
                          </a:rPr>
                          <m:t>𝒔</m:t>
                        </m:r>
                      </m:e>
                      <m:sub>
                        <m:r>
                          <a:rPr lang="en-US" altLang="zh-CN" sz="2400" b="1" i="1" smtClean="0">
                            <a:solidFill>
                              <a:srgbClr val="0000FF"/>
                            </a:solidFill>
                            <a:latin typeface="Cambria Math" panose="02040503050406030204" pitchFamily="18" charset="0"/>
                          </a:rPr>
                          <m:t>𝒌</m:t>
                        </m:r>
                      </m:sub>
                    </m:sSub>
                    <m:r>
                      <a:rPr lang="en-US" altLang="zh-CN" sz="2400" b="1" i="1" smtClean="0">
                        <a:solidFill>
                          <a:srgbClr val="0000FF"/>
                        </a:solidFill>
                        <a:latin typeface="Cambria Math" panose="02040503050406030204" pitchFamily="18" charset="0"/>
                      </a:rPr>
                      <m:t>=</m:t>
                    </m:r>
                    <m:sSub>
                      <m:sSubPr>
                        <m:ctrlPr>
                          <a:rPr lang="en-US" altLang="zh-CN" sz="2400" b="1" i="1" smtClean="0">
                            <a:solidFill>
                              <a:srgbClr val="0000FF"/>
                            </a:solidFill>
                            <a:latin typeface="Cambria Math" panose="02040503050406030204" pitchFamily="18" charset="0"/>
                          </a:rPr>
                        </m:ctrlPr>
                      </m:sSubPr>
                      <m:e>
                        <m:r>
                          <a:rPr lang="en-US" altLang="zh-CN" sz="2400" b="1" i="1" smtClean="0">
                            <a:solidFill>
                              <a:srgbClr val="0000FF"/>
                            </a:solidFill>
                            <a:latin typeface="Cambria Math" panose="02040503050406030204" pitchFamily="18" charset="0"/>
                          </a:rPr>
                          <m:t>𝒚</m:t>
                        </m:r>
                      </m:e>
                      <m:sub>
                        <m:r>
                          <a:rPr lang="en-US" altLang="zh-CN" sz="2400" b="1" i="1" smtClean="0">
                            <a:solidFill>
                              <a:srgbClr val="0000FF"/>
                            </a:solidFill>
                            <a:latin typeface="Cambria Math" panose="02040503050406030204" pitchFamily="18" charset="0"/>
                          </a:rPr>
                          <m:t>𝒌</m:t>
                        </m:r>
                      </m:sub>
                    </m:sSub>
                    <m:r>
                      <a:rPr lang="en-US" altLang="zh-CN" sz="2400" b="1" i="1" smtClean="0">
                        <a:solidFill>
                          <a:srgbClr val="0000FF"/>
                        </a:solidFill>
                        <a:latin typeface="Cambria Math" panose="02040503050406030204" pitchFamily="18" charset="0"/>
                      </a:rPr>
                      <m:t>, </m:t>
                    </m:r>
                    <m:sSubSup>
                      <m:sSubSupPr>
                        <m:ctrlPr>
                          <a:rPr lang="en-US" altLang="zh-CN" sz="2400" b="1" i="1" smtClean="0">
                            <a:solidFill>
                              <a:srgbClr val="0000FF"/>
                            </a:solidFill>
                            <a:latin typeface="Cambria Math" panose="02040503050406030204" pitchFamily="18" charset="0"/>
                          </a:rPr>
                        </m:ctrlPr>
                      </m:sSubSupPr>
                      <m:e>
                        <m:r>
                          <a:rPr lang="en-US" altLang="zh-CN" sz="2400" b="1" i="1" smtClean="0">
                            <a:solidFill>
                              <a:srgbClr val="0000FF"/>
                            </a:solidFill>
                            <a:latin typeface="Cambria Math" panose="02040503050406030204" pitchFamily="18" charset="0"/>
                          </a:rPr>
                          <m:t>𝒔</m:t>
                        </m:r>
                      </m:e>
                      <m:sub>
                        <m:r>
                          <a:rPr lang="en-US" altLang="zh-CN" sz="2400" b="1" i="1" smtClean="0">
                            <a:solidFill>
                              <a:srgbClr val="0000FF"/>
                            </a:solidFill>
                            <a:latin typeface="Cambria Math" panose="02040503050406030204" pitchFamily="18" charset="0"/>
                          </a:rPr>
                          <m:t>𝒌</m:t>
                        </m:r>
                      </m:sub>
                      <m:sup>
                        <m:r>
                          <a:rPr lang="en-US" altLang="zh-CN" sz="2400" b="1" i="1" smtClean="0">
                            <a:solidFill>
                              <a:srgbClr val="0000FF"/>
                            </a:solidFill>
                            <a:latin typeface="Cambria Math" panose="02040503050406030204" pitchFamily="18" charset="0"/>
                          </a:rPr>
                          <m:t>𝑻</m:t>
                        </m:r>
                      </m:sup>
                    </m:sSubSup>
                    <m:sSub>
                      <m:sSubPr>
                        <m:ctrlPr>
                          <a:rPr lang="en-US" altLang="zh-CN" sz="2400" b="1" i="1" smtClean="0">
                            <a:solidFill>
                              <a:srgbClr val="0000FF"/>
                            </a:solidFill>
                            <a:latin typeface="Cambria Math" panose="02040503050406030204" pitchFamily="18" charset="0"/>
                          </a:rPr>
                        </m:ctrlPr>
                      </m:sSubPr>
                      <m:e>
                        <m:r>
                          <a:rPr lang="en-US" altLang="zh-CN" sz="2400" b="1" i="1" smtClean="0">
                            <a:solidFill>
                              <a:srgbClr val="0000FF"/>
                            </a:solidFill>
                            <a:latin typeface="Cambria Math" panose="02040503050406030204" pitchFamily="18" charset="0"/>
                          </a:rPr>
                          <m:t>𝒚</m:t>
                        </m:r>
                      </m:e>
                      <m:sub>
                        <m:r>
                          <a:rPr lang="en-US" altLang="zh-CN" sz="2400" b="1" i="1" smtClean="0">
                            <a:solidFill>
                              <a:srgbClr val="0000FF"/>
                            </a:solidFill>
                            <a:latin typeface="Cambria Math" panose="02040503050406030204" pitchFamily="18" charset="0"/>
                          </a:rPr>
                          <m:t>𝒌</m:t>
                        </m:r>
                      </m:sub>
                    </m:sSub>
                    <m:r>
                      <a:rPr lang="en-US" altLang="zh-CN" sz="2400" b="1" i="1" smtClean="0">
                        <a:solidFill>
                          <a:srgbClr val="0000FF"/>
                        </a:solidFill>
                        <a:latin typeface="Cambria Math" panose="02040503050406030204" pitchFamily="18" charset="0"/>
                      </a:rPr>
                      <m:t>&gt;</m:t>
                    </m:r>
                    <m:r>
                      <a:rPr lang="en-US" altLang="zh-CN" sz="2400" b="1" i="1" smtClean="0">
                        <a:solidFill>
                          <a:srgbClr val="0000FF"/>
                        </a:solidFill>
                        <a:latin typeface="Cambria Math" panose="02040503050406030204" pitchFamily="18" charset="0"/>
                      </a:rPr>
                      <m:t>𝟎</m:t>
                    </m:r>
                    <m:r>
                      <a:rPr lang="en-US" altLang="zh-CN" sz="2400" b="1" i="1" smtClean="0">
                        <a:solidFill>
                          <a:srgbClr val="0000FF"/>
                        </a:solidFill>
                        <a:latin typeface="Cambria Math" panose="02040503050406030204" pitchFamily="18" charset="0"/>
                      </a:rPr>
                      <m:t>,</m:t>
                    </m:r>
                    <m:sSub>
                      <m:sSubPr>
                        <m:ctrlPr>
                          <a:rPr lang="en-US" altLang="zh-CN" sz="2400" b="1" i="1" smtClean="0">
                            <a:solidFill>
                              <a:srgbClr val="0000FF"/>
                            </a:solidFill>
                            <a:latin typeface="Cambria Math" panose="02040503050406030204" pitchFamily="18" charset="0"/>
                          </a:rPr>
                        </m:ctrlPr>
                      </m:sSubPr>
                      <m:e>
                        <m:r>
                          <a:rPr lang="en-US" altLang="zh-CN" sz="2400" b="1" i="1" smtClean="0">
                            <a:solidFill>
                              <a:srgbClr val="0000FF"/>
                            </a:solidFill>
                            <a:latin typeface="Cambria Math" panose="02040503050406030204" pitchFamily="18" charset="0"/>
                          </a:rPr>
                          <m:t>𝑩</m:t>
                        </m:r>
                      </m:e>
                      <m:sub>
                        <m:r>
                          <a:rPr lang="en-US" altLang="zh-CN" sz="2400" b="1" i="1" smtClean="0">
                            <a:solidFill>
                              <a:srgbClr val="0000FF"/>
                            </a:solidFill>
                            <a:latin typeface="Cambria Math" panose="02040503050406030204" pitchFamily="18" charset="0"/>
                          </a:rPr>
                          <m:t>𝒌</m:t>
                        </m:r>
                      </m:sub>
                    </m:sSub>
                  </m:oMath>
                </a14:m>
                <a:r>
                  <a:rPr lang="zh-CN" altLang="en-US" sz="2400" dirty="0">
                    <a:solidFill>
                      <a:srgbClr val="0000FF"/>
                    </a:solidFill>
                  </a:rPr>
                  <a:t>对称正定</a:t>
                </a:r>
                <a:endParaRPr lang="en-US" altLang="zh-CN" sz="2400" dirty="0">
                  <a:solidFill>
                    <a:srgbClr val="0000FF"/>
                  </a:solidFill>
                </a:endParaRPr>
              </a:p>
              <a:p>
                <a:pPr lvl="2"/>
                <a:r>
                  <a:rPr lang="zh-CN" altLang="en-US" sz="2000" dirty="0">
                    <a:solidFill>
                      <a:srgbClr val="0000FF"/>
                    </a:solidFill>
                  </a:rPr>
                  <a:t>范数任意，为</a:t>
                </a:r>
                <a:r>
                  <a:rPr lang="en-US" altLang="zh-CN" sz="2000" dirty="0" err="1">
                    <a:solidFill>
                      <a:srgbClr val="0000FF"/>
                    </a:solidFill>
                  </a:rPr>
                  <a:t>Frobenius</a:t>
                </a:r>
                <a:r>
                  <a:rPr lang="zh-CN" altLang="en-US" sz="2000" dirty="0">
                    <a:solidFill>
                      <a:srgbClr val="0000FF"/>
                    </a:solidFill>
                  </a:rPr>
                  <a:t>加权范数时对应</a:t>
                </a:r>
                <a:r>
                  <a:rPr lang="en-US" altLang="zh-CN" sz="2000" dirty="0">
                    <a:solidFill>
                      <a:srgbClr val="0000FF"/>
                    </a:solidFill>
                  </a:rPr>
                  <a:t>DFP</a:t>
                </a:r>
                <a:r>
                  <a:rPr lang="zh-CN" altLang="en-US" sz="2000" dirty="0">
                    <a:solidFill>
                      <a:srgbClr val="0000FF"/>
                    </a:solidFill>
                  </a:rPr>
                  <a:t>：</a:t>
                </a:r>
                <a14:m>
                  <m:oMath xmlns:m="http://schemas.openxmlformats.org/officeDocument/2006/math">
                    <m:r>
                      <m:rPr>
                        <m:lit/>
                      </m:rPr>
                      <a:rPr lang="en-US" altLang="zh-CN" sz="2000" b="1" i="1" smtClean="0">
                        <a:solidFill>
                          <a:srgbClr val="0000FF"/>
                        </a:solidFill>
                        <a:latin typeface="Cambria Math" panose="02040503050406030204" pitchFamily="18" charset="0"/>
                      </a:rPr>
                      <m:t>||</m:t>
                    </m:r>
                    <m:r>
                      <a:rPr lang="en-US" altLang="zh-CN" sz="2000" b="1" i="1" smtClean="0">
                        <a:solidFill>
                          <a:srgbClr val="0000FF"/>
                        </a:solidFill>
                        <a:latin typeface="Cambria Math" panose="02040503050406030204" pitchFamily="18" charset="0"/>
                      </a:rPr>
                      <m:t>𝑨</m:t>
                    </m:r>
                    <m:r>
                      <m:rPr>
                        <m:lit/>
                      </m:rPr>
                      <a:rPr lang="en-US" altLang="zh-CN" sz="2000" b="1" i="1" smtClean="0">
                        <a:solidFill>
                          <a:srgbClr val="0000FF"/>
                        </a:solidFill>
                        <a:latin typeface="Cambria Math" panose="02040503050406030204" pitchFamily="18" charset="0"/>
                      </a:rPr>
                      <m:t>|</m:t>
                    </m:r>
                    <m:sSub>
                      <m:sSubPr>
                        <m:ctrlPr>
                          <a:rPr lang="en-US" altLang="zh-CN" sz="2000" b="1" i="1" smtClean="0">
                            <a:solidFill>
                              <a:srgbClr val="0000FF"/>
                            </a:solidFill>
                            <a:latin typeface="Cambria Math" panose="02040503050406030204" pitchFamily="18" charset="0"/>
                          </a:rPr>
                        </m:ctrlPr>
                      </m:sSubPr>
                      <m:e>
                        <m:r>
                          <m:rPr>
                            <m:lit/>
                          </m:rPr>
                          <a:rPr lang="en-US" altLang="zh-CN" sz="2000" b="1" i="1" smtClean="0">
                            <a:solidFill>
                              <a:srgbClr val="0000FF"/>
                            </a:solidFill>
                            <a:latin typeface="Cambria Math" panose="02040503050406030204" pitchFamily="18" charset="0"/>
                          </a:rPr>
                          <m:t>|</m:t>
                        </m:r>
                      </m:e>
                      <m:sub>
                        <m:r>
                          <a:rPr lang="en-US" altLang="zh-CN" sz="2000" b="1" i="1" smtClean="0">
                            <a:solidFill>
                              <a:srgbClr val="0000FF"/>
                            </a:solidFill>
                            <a:latin typeface="Cambria Math" panose="02040503050406030204" pitchFamily="18" charset="0"/>
                          </a:rPr>
                          <m:t>𝑾</m:t>
                        </m:r>
                      </m:sub>
                    </m:sSub>
                    <m:r>
                      <a:rPr lang="en-US" altLang="zh-CN" sz="2000" b="1" i="1" smtClean="0">
                        <a:solidFill>
                          <a:srgbClr val="0000FF"/>
                        </a:solidFill>
                        <a:latin typeface="Cambria Math" panose="02040503050406030204" pitchFamily="18" charset="0"/>
                      </a:rPr>
                      <m:t>=</m:t>
                    </m:r>
                    <m:r>
                      <m:rPr>
                        <m:lit/>
                      </m:rPr>
                      <a:rPr lang="en-US" altLang="zh-CN" sz="2000" b="1" i="1" smtClean="0">
                        <a:solidFill>
                          <a:srgbClr val="0000FF"/>
                        </a:solidFill>
                        <a:latin typeface="Cambria Math" panose="02040503050406030204" pitchFamily="18" charset="0"/>
                      </a:rPr>
                      <m:t>||</m:t>
                    </m:r>
                    <m:sSup>
                      <m:sSupPr>
                        <m:ctrlPr>
                          <a:rPr lang="en-US" altLang="zh-CN" sz="2000" b="1" i="1" smtClean="0">
                            <a:solidFill>
                              <a:srgbClr val="0000FF"/>
                            </a:solidFill>
                            <a:latin typeface="Cambria Math" panose="02040503050406030204" pitchFamily="18" charset="0"/>
                          </a:rPr>
                        </m:ctrlPr>
                      </m:sSupPr>
                      <m:e>
                        <m:r>
                          <a:rPr lang="en-US" altLang="zh-CN" sz="2000" b="1" i="1" smtClean="0">
                            <a:solidFill>
                              <a:srgbClr val="0000FF"/>
                            </a:solidFill>
                            <a:latin typeface="Cambria Math" panose="02040503050406030204" pitchFamily="18" charset="0"/>
                          </a:rPr>
                          <m:t>𝑾</m:t>
                        </m:r>
                      </m:e>
                      <m:sup>
                        <m:f>
                          <m:fPr>
                            <m:ctrlPr>
                              <a:rPr lang="en-US" altLang="zh-CN" sz="2000" b="1" i="1" smtClean="0">
                                <a:solidFill>
                                  <a:srgbClr val="0000FF"/>
                                </a:solidFill>
                                <a:latin typeface="Cambria Math" panose="02040503050406030204" pitchFamily="18" charset="0"/>
                              </a:rPr>
                            </m:ctrlPr>
                          </m:fPr>
                          <m:num>
                            <m:r>
                              <a:rPr lang="en-US" altLang="zh-CN" sz="2000" b="1" i="1" smtClean="0">
                                <a:solidFill>
                                  <a:srgbClr val="0000FF"/>
                                </a:solidFill>
                                <a:latin typeface="Cambria Math" panose="02040503050406030204" pitchFamily="18" charset="0"/>
                              </a:rPr>
                              <m:t>𝟏</m:t>
                            </m:r>
                          </m:num>
                          <m:den>
                            <m:r>
                              <a:rPr lang="en-US" altLang="zh-CN" sz="2000" b="1" i="1" smtClean="0">
                                <a:solidFill>
                                  <a:srgbClr val="0000FF"/>
                                </a:solidFill>
                                <a:latin typeface="Cambria Math" panose="02040503050406030204" pitchFamily="18" charset="0"/>
                              </a:rPr>
                              <m:t>𝟐</m:t>
                            </m:r>
                          </m:den>
                        </m:f>
                      </m:sup>
                    </m:sSup>
                    <m:r>
                      <a:rPr lang="en-US" altLang="zh-CN" sz="2000" b="1" i="1" smtClean="0">
                        <a:solidFill>
                          <a:srgbClr val="0000FF"/>
                        </a:solidFill>
                        <a:latin typeface="Cambria Math" panose="02040503050406030204" pitchFamily="18" charset="0"/>
                      </a:rPr>
                      <m:t>𝑨</m:t>
                    </m:r>
                    <m:sSup>
                      <m:sSupPr>
                        <m:ctrlPr>
                          <a:rPr lang="en-US" altLang="zh-CN" sz="2000" b="1" i="1" smtClean="0">
                            <a:solidFill>
                              <a:srgbClr val="0000FF"/>
                            </a:solidFill>
                            <a:latin typeface="Cambria Math" panose="02040503050406030204" pitchFamily="18" charset="0"/>
                          </a:rPr>
                        </m:ctrlPr>
                      </m:sSupPr>
                      <m:e>
                        <m:r>
                          <a:rPr lang="en-US" altLang="zh-CN" sz="2000" b="1" i="1" smtClean="0">
                            <a:solidFill>
                              <a:srgbClr val="0000FF"/>
                            </a:solidFill>
                            <a:latin typeface="Cambria Math" panose="02040503050406030204" pitchFamily="18" charset="0"/>
                          </a:rPr>
                          <m:t>𝑾</m:t>
                        </m:r>
                      </m:e>
                      <m:sup>
                        <m:f>
                          <m:fPr>
                            <m:ctrlPr>
                              <a:rPr lang="en-US" altLang="zh-CN" sz="2000" b="1" i="1" smtClean="0">
                                <a:solidFill>
                                  <a:srgbClr val="0000FF"/>
                                </a:solidFill>
                                <a:latin typeface="Cambria Math" panose="02040503050406030204" pitchFamily="18" charset="0"/>
                              </a:rPr>
                            </m:ctrlPr>
                          </m:fPr>
                          <m:num>
                            <m:r>
                              <a:rPr lang="en-US" altLang="zh-CN" sz="2000" b="1" i="1" smtClean="0">
                                <a:solidFill>
                                  <a:srgbClr val="0000FF"/>
                                </a:solidFill>
                                <a:latin typeface="Cambria Math" panose="02040503050406030204" pitchFamily="18" charset="0"/>
                              </a:rPr>
                              <m:t>𝟏</m:t>
                            </m:r>
                          </m:num>
                          <m:den>
                            <m:r>
                              <a:rPr lang="en-US" altLang="zh-CN" sz="2000" b="1" i="1" smtClean="0">
                                <a:solidFill>
                                  <a:srgbClr val="0000FF"/>
                                </a:solidFill>
                                <a:latin typeface="Cambria Math" panose="02040503050406030204" pitchFamily="18" charset="0"/>
                              </a:rPr>
                              <m:t>𝟐</m:t>
                            </m:r>
                          </m:den>
                        </m:f>
                      </m:sup>
                    </m:sSup>
                    <m:r>
                      <m:rPr>
                        <m:lit/>
                      </m:rPr>
                      <a:rPr lang="en-US" altLang="zh-CN" sz="2000" b="1" i="1" smtClean="0">
                        <a:solidFill>
                          <a:srgbClr val="0000FF"/>
                        </a:solidFill>
                        <a:latin typeface="Cambria Math" panose="02040503050406030204" pitchFamily="18" charset="0"/>
                      </a:rPr>
                      <m:t>|</m:t>
                    </m:r>
                    <m:sSub>
                      <m:sSubPr>
                        <m:ctrlPr>
                          <a:rPr lang="en-US" altLang="zh-CN" sz="2000" b="1" i="1" smtClean="0">
                            <a:solidFill>
                              <a:srgbClr val="0000FF"/>
                            </a:solidFill>
                            <a:latin typeface="Cambria Math" panose="02040503050406030204" pitchFamily="18" charset="0"/>
                          </a:rPr>
                        </m:ctrlPr>
                      </m:sSubPr>
                      <m:e>
                        <m:r>
                          <m:rPr>
                            <m:lit/>
                          </m:rPr>
                          <a:rPr lang="en-US" altLang="zh-CN" sz="2000" b="1" i="1" smtClean="0">
                            <a:solidFill>
                              <a:srgbClr val="0000FF"/>
                            </a:solidFill>
                            <a:latin typeface="Cambria Math" panose="02040503050406030204" pitchFamily="18" charset="0"/>
                          </a:rPr>
                          <m:t>|</m:t>
                        </m:r>
                      </m:e>
                      <m:sub>
                        <m:r>
                          <a:rPr lang="en-US" altLang="zh-CN" sz="2000" b="1" i="1" smtClean="0">
                            <a:solidFill>
                              <a:srgbClr val="0000FF"/>
                            </a:solidFill>
                            <a:latin typeface="Cambria Math" panose="02040503050406030204" pitchFamily="18" charset="0"/>
                          </a:rPr>
                          <m:t>𝑭</m:t>
                        </m:r>
                      </m:sub>
                    </m:sSub>
                  </m:oMath>
                </a14:m>
                <a:r>
                  <a:rPr lang="zh-CN" altLang="en-US" sz="2000" dirty="0">
                    <a:solidFill>
                      <a:srgbClr val="0000FF"/>
                    </a:solidFill>
                  </a:rPr>
                  <a:t>，</a:t>
                </a:r>
                <a14:m>
                  <m:oMath xmlns:m="http://schemas.openxmlformats.org/officeDocument/2006/math">
                    <m:r>
                      <m:rPr>
                        <m:lit/>
                      </m:rPr>
                      <a:rPr lang="en-US" altLang="zh-CN" sz="2000" b="1" i="1" dirty="0" smtClean="0">
                        <a:solidFill>
                          <a:srgbClr val="0000FF"/>
                        </a:solidFill>
                        <a:latin typeface="Cambria Math" panose="02040503050406030204" pitchFamily="18" charset="0"/>
                      </a:rPr>
                      <m:t>||</m:t>
                    </m:r>
                    <m:r>
                      <a:rPr lang="en-US" altLang="zh-CN" sz="2000" b="1" i="1" dirty="0" smtClean="0">
                        <a:solidFill>
                          <a:srgbClr val="0000FF"/>
                        </a:solidFill>
                        <a:latin typeface="Cambria Math" panose="02040503050406030204" pitchFamily="18" charset="0"/>
                      </a:rPr>
                      <m:t>𝑪</m:t>
                    </m:r>
                    <m:r>
                      <m:rPr>
                        <m:lit/>
                      </m:rPr>
                      <a:rPr lang="en-US" altLang="zh-CN" sz="2000" b="1" i="1" dirty="0" smtClean="0">
                        <a:solidFill>
                          <a:srgbClr val="0000FF"/>
                        </a:solidFill>
                        <a:latin typeface="Cambria Math" panose="02040503050406030204" pitchFamily="18" charset="0"/>
                      </a:rPr>
                      <m:t>|</m:t>
                    </m:r>
                    <m:sSubSup>
                      <m:sSubSupPr>
                        <m:ctrlPr>
                          <a:rPr lang="en-US" altLang="zh-CN" sz="2000" b="1" i="1" dirty="0" smtClean="0">
                            <a:solidFill>
                              <a:srgbClr val="0000FF"/>
                            </a:solidFill>
                            <a:latin typeface="Cambria Math" panose="02040503050406030204" pitchFamily="18" charset="0"/>
                          </a:rPr>
                        </m:ctrlPr>
                      </m:sSubSupPr>
                      <m:e>
                        <m:d>
                          <m:dPr>
                            <m:begChr m:val=""/>
                            <m:endChr m:val="|"/>
                            <m:ctrlPr>
                              <a:rPr lang="en-US" altLang="zh-CN" sz="2000" b="1" i="1" dirty="0" smtClean="0">
                                <a:solidFill>
                                  <a:srgbClr val="0000FF"/>
                                </a:solidFill>
                                <a:latin typeface="Cambria Math" panose="02040503050406030204" pitchFamily="18" charset="0"/>
                              </a:rPr>
                            </m:ctrlPr>
                          </m:dPr>
                          <m:e>
                            <m:r>
                              <a:rPr lang="zh-CN" altLang="en-US">
                                <a:latin typeface="Cambria Math" panose="02040503050406030204" pitchFamily="18" charset="0"/>
                              </a:rPr>
                              <m:t>​</m:t>
                            </m:r>
                          </m:e>
                        </m:d>
                      </m:e>
                      <m:sub>
                        <m:r>
                          <a:rPr lang="en-US" altLang="zh-CN" sz="2000" b="1" i="1" dirty="0" smtClean="0">
                            <a:solidFill>
                              <a:srgbClr val="0000FF"/>
                            </a:solidFill>
                            <a:latin typeface="Cambria Math" panose="02040503050406030204" pitchFamily="18" charset="0"/>
                          </a:rPr>
                          <m:t>𝑭</m:t>
                        </m:r>
                      </m:sub>
                      <m:sup>
                        <m:r>
                          <a:rPr lang="en-US" altLang="zh-CN" sz="2000" b="1" i="1" dirty="0" smtClean="0">
                            <a:solidFill>
                              <a:srgbClr val="0000FF"/>
                            </a:solidFill>
                            <a:latin typeface="Cambria Math" panose="02040503050406030204" pitchFamily="18" charset="0"/>
                          </a:rPr>
                          <m:t>𝟐</m:t>
                        </m:r>
                      </m:sup>
                    </m:sSubSup>
                    <m:r>
                      <a:rPr lang="en-US" altLang="zh-CN" sz="2000" b="1" i="1" dirty="0" smtClean="0">
                        <a:solidFill>
                          <a:srgbClr val="0000FF"/>
                        </a:solidFill>
                        <a:latin typeface="Cambria Math" panose="02040503050406030204" pitchFamily="18" charset="0"/>
                      </a:rPr>
                      <m:t>=</m:t>
                    </m:r>
                    <m:nary>
                      <m:naryPr>
                        <m:chr m:val="∑"/>
                        <m:ctrlPr>
                          <a:rPr lang="en-US" altLang="zh-CN" sz="2000" b="1" i="1" dirty="0" smtClean="0">
                            <a:solidFill>
                              <a:srgbClr val="0000FF"/>
                            </a:solidFill>
                            <a:latin typeface="Cambria Math" panose="02040503050406030204" pitchFamily="18" charset="0"/>
                          </a:rPr>
                        </m:ctrlPr>
                      </m:naryPr>
                      <m:sub>
                        <m:r>
                          <a:rPr lang="en-US" altLang="zh-CN" sz="2000" b="1" i="1" dirty="0" smtClean="0">
                            <a:solidFill>
                              <a:srgbClr val="0000FF"/>
                            </a:solidFill>
                            <a:latin typeface="Cambria Math" panose="02040503050406030204" pitchFamily="18" charset="0"/>
                          </a:rPr>
                          <m:t>𝒊</m:t>
                        </m:r>
                        <m:r>
                          <a:rPr lang="en-US" altLang="zh-CN" sz="2000" b="1" i="1" dirty="0" smtClean="0">
                            <a:solidFill>
                              <a:srgbClr val="0000FF"/>
                            </a:solidFill>
                            <a:latin typeface="Cambria Math" panose="02040503050406030204" pitchFamily="18" charset="0"/>
                          </a:rPr>
                          <m:t>=</m:t>
                        </m:r>
                        <m:r>
                          <a:rPr lang="en-US" altLang="zh-CN" sz="2000" b="1" i="1" dirty="0" smtClean="0">
                            <a:solidFill>
                              <a:srgbClr val="0000FF"/>
                            </a:solidFill>
                            <a:latin typeface="Cambria Math" panose="02040503050406030204" pitchFamily="18" charset="0"/>
                          </a:rPr>
                          <m:t>𝟏</m:t>
                        </m:r>
                      </m:sub>
                      <m:sup>
                        <m:r>
                          <a:rPr lang="en-US" altLang="zh-CN" sz="2000" b="1" i="1" dirty="0" smtClean="0">
                            <a:solidFill>
                              <a:srgbClr val="0000FF"/>
                            </a:solidFill>
                            <a:latin typeface="Cambria Math" panose="02040503050406030204" pitchFamily="18" charset="0"/>
                          </a:rPr>
                          <m:t>𝒏</m:t>
                        </m:r>
                      </m:sup>
                      <m:e>
                        <m:nary>
                          <m:naryPr>
                            <m:chr m:val="∑"/>
                            <m:ctrlPr>
                              <a:rPr lang="en-US" altLang="zh-CN" sz="2000" b="1" i="1" dirty="0" smtClean="0">
                                <a:solidFill>
                                  <a:srgbClr val="0000FF"/>
                                </a:solidFill>
                                <a:latin typeface="Cambria Math" panose="02040503050406030204" pitchFamily="18" charset="0"/>
                              </a:rPr>
                            </m:ctrlPr>
                          </m:naryPr>
                          <m:sub>
                            <m:r>
                              <a:rPr lang="en-US" altLang="zh-CN" sz="2000" b="1" i="1" dirty="0" smtClean="0">
                                <a:solidFill>
                                  <a:srgbClr val="0000FF"/>
                                </a:solidFill>
                                <a:latin typeface="Cambria Math" panose="02040503050406030204" pitchFamily="18" charset="0"/>
                              </a:rPr>
                              <m:t>𝒋</m:t>
                            </m:r>
                            <m:r>
                              <a:rPr lang="en-US" altLang="zh-CN" sz="2000" b="1" i="1" dirty="0" smtClean="0">
                                <a:solidFill>
                                  <a:srgbClr val="0000FF"/>
                                </a:solidFill>
                                <a:latin typeface="Cambria Math" panose="02040503050406030204" pitchFamily="18" charset="0"/>
                              </a:rPr>
                              <m:t>=</m:t>
                            </m:r>
                            <m:r>
                              <a:rPr lang="en-US" altLang="zh-CN" sz="2000" b="1" i="1" dirty="0" smtClean="0">
                                <a:solidFill>
                                  <a:srgbClr val="0000FF"/>
                                </a:solidFill>
                                <a:latin typeface="Cambria Math" panose="02040503050406030204" pitchFamily="18" charset="0"/>
                              </a:rPr>
                              <m:t>𝟏</m:t>
                            </m:r>
                          </m:sub>
                          <m:sup>
                            <m:r>
                              <a:rPr lang="en-US" altLang="zh-CN" sz="2000" b="1" i="1" dirty="0" smtClean="0">
                                <a:solidFill>
                                  <a:srgbClr val="0000FF"/>
                                </a:solidFill>
                                <a:latin typeface="Cambria Math" panose="02040503050406030204" pitchFamily="18" charset="0"/>
                              </a:rPr>
                              <m:t>𝒏</m:t>
                            </m:r>
                          </m:sup>
                          <m:e>
                            <m:sSubSup>
                              <m:sSubSupPr>
                                <m:ctrlPr>
                                  <a:rPr lang="en-US" altLang="zh-CN" sz="2000" b="1" i="1" dirty="0" smtClean="0">
                                    <a:solidFill>
                                      <a:srgbClr val="0000FF"/>
                                    </a:solidFill>
                                    <a:latin typeface="Cambria Math" panose="02040503050406030204" pitchFamily="18" charset="0"/>
                                  </a:rPr>
                                </m:ctrlPr>
                              </m:sSubSupPr>
                              <m:e>
                                <m:r>
                                  <a:rPr lang="en-US" altLang="zh-CN" sz="2000" b="1" i="1" dirty="0" smtClean="0">
                                    <a:solidFill>
                                      <a:srgbClr val="0000FF"/>
                                    </a:solidFill>
                                    <a:latin typeface="Cambria Math" panose="02040503050406030204" pitchFamily="18" charset="0"/>
                                  </a:rPr>
                                  <m:t>𝒄</m:t>
                                </m:r>
                              </m:e>
                              <m:sub>
                                <m:r>
                                  <a:rPr lang="en-US" altLang="zh-CN" sz="2000" b="1" i="1" dirty="0" smtClean="0">
                                    <a:solidFill>
                                      <a:srgbClr val="0000FF"/>
                                    </a:solidFill>
                                    <a:latin typeface="Cambria Math" panose="02040503050406030204" pitchFamily="18" charset="0"/>
                                  </a:rPr>
                                  <m:t>𝒊𝒋</m:t>
                                </m:r>
                              </m:sub>
                              <m:sup>
                                <m:r>
                                  <a:rPr lang="en-US" altLang="zh-CN" sz="2000" b="1" i="1" dirty="0" smtClean="0">
                                    <a:solidFill>
                                      <a:srgbClr val="0000FF"/>
                                    </a:solidFill>
                                    <a:latin typeface="Cambria Math" panose="02040503050406030204" pitchFamily="18" charset="0"/>
                                  </a:rPr>
                                  <m:t>𝟐</m:t>
                                </m:r>
                              </m:sup>
                            </m:sSubSup>
                          </m:e>
                        </m:nary>
                      </m:e>
                    </m:nary>
                  </m:oMath>
                </a14:m>
                <a:r>
                  <a:rPr lang="zh-CN" altLang="en-US" sz="2000" dirty="0">
                    <a:solidFill>
                      <a:srgbClr val="0000FF"/>
                    </a:solidFill>
                  </a:rPr>
                  <a:t>，权矩阵只需要满足：</a:t>
                </a:r>
                <a14:m>
                  <m:oMath xmlns:m="http://schemas.openxmlformats.org/officeDocument/2006/math">
                    <m:r>
                      <a:rPr lang="en-US" altLang="zh-CN" sz="2000" b="1" i="1" smtClean="0">
                        <a:solidFill>
                          <a:srgbClr val="0000FF"/>
                        </a:solidFill>
                        <a:latin typeface="Cambria Math" panose="02040503050406030204" pitchFamily="18" charset="0"/>
                      </a:rPr>
                      <m:t>𝑾</m:t>
                    </m:r>
                    <m:sSub>
                      <m:sSubPr>
                        <m:ctrlPr>
                          <a:rPr lang="en-US" altLang="zh-CN" sz="2000" b="1" i="1" smtClean="0">
                            <a:solidFill>
                              <a:srgbClr val="0000FF"/>
                            </a:solidFill>
                            <a:latin typeface="Cambria Math" panose="02040503050406030204" pitchFamily="18" charset="0"/>
                          </a:rPr>
                        </m:ctrlPr>
                      </m:sSubPr>
                      <m:e>
                        <m:r>
                          <a:rPr lang="en-US" altLang="zh-CN" sz="2000" b="1" i="1" smtClean="0">
                            <a:solidFill>
                              <a:srgbClr val="0000FF"/>
                            </a:solidFill>
                            <a:latin typeface="Cambria Math" panose="02040503050406030204" pitchFamily="18" charset="0"/>
                          </a:rPr>
                          <m:t>𝒚</m:t>
                        </m:r>
                      </m:e>
                      <m:sub>
                        <m:r>
                          <a:rPr lang="en-US" altLang="zh-CN" sz="2000" b="1" i="1" smtClean="0">
                            <a:solidFill>
                              <a:srgbClr val="0000FF"/>
                            </a:solidFill>
                            <a:latin typeface="Cambria Math" panose="02040503050406030204" pitchFamily="18" charset="0"/>
                          </a:rPr>
                          <m:t>𝒌</m:t>
                        </m:r>
                      </m:sub>
                    </m:sSub>
                    <m:r>
                      <a:rPr lang="en-US" altLang="zh-CN" sz="2000" b="1" i="1" smtClean="0">
                        <a:solidFill>
                          <a:srgbClr val="0000FF"/>
                        </a:solidFill>
                        <a:latin typeface="Cambria Math" panose="02040503050406030204" pitchFamily="18" charset="0"/>
                      </a:rPr>
                      <m:t>=</m:t>
                    </m:r>
                    <m:sSub>
                      <m:sSubPr>
                        <m:ctrlPr>
                          <a:rPr lang="en-US" altLang="zh-CN" sz="2000" b="1" i="1" smtClean="0">
                            <a:solidFill>
                              <a:srgbClr val="0000FF"/>
                            </a:solidFill>
                            <a:latin typeface="Cambria Math" panose="02040503050406030204" pitchFamily="18" charset="0"/>
                          </a:rPr>
                        </m:ctrlPr>
                      </m:sSubPr>
                      <m:e>
                        <m:r>
                          <a:rPr lang="en-US" altLang="zh-CN" sz="2000" b="1" i="1" smtClean="0">
                            <a:solidFill>
                              <a:srgbClr val="0000FF"/>
                            </a:solidFill>
                            <a:latin typeface="Cambria Math" panose="02040503050406030204" pitchFamily="18" charset="0"/>
                          </a:rPr>
                          <m:t>𝒔</m:t>
                        </m:r>
                      </m:e>
                      <m:sub>
                        <m:r>
                          <a:rPr lang="en-US" altLang="zh-CN" sz="2000" b="1" i="1" smtClean="0">
                            <a:solidFill>
                              <a:srgbClr val="0000FF"/>
                            </a:solidFill>
                            <a:latin typeface="Cambria Math" panose="02040503050406030204" pitchFamily="18" charset="0"/>
                          </a:rPr>
                          <m:t>𝒌</m:t>
                        </m:r>
                      </m:sub>
                    </m:sSub>
                  </m:oMath>
                </a14:m>
                <a:r>
                  <a:rPr lang="zh-CN" altLang="en-US" sz="2000" dirty="0">
                    <a:solidFill>
                      <a:srgbClr val="0000FF"/>
                    </a:solidFill>
                  </a:rPr>
                  <a:t>即可</a:t>
                </a:r>
                <a:r>
                  <a:rPr lang="en-US" altLang="zh-CN" sz="2000" dirty="0">
                    <a:solidFill>
                      <a:srgbClr val="0000FF"/>
                    </a:solidFill>
                  </a:rPr>
                  <a:t>.</a:t>
                </a:r>
                <a:r>
                  <a:rPr lang="zh-CN" altLang="en-US" sz="2000" dirty="0">
                    <a:solidFill>
                      <a:srgbClr val="0000FF"/>
                    </a:solidFill>
                  </a:rPr>
                  <a:t>例如</a:t>
                </a:r>
                <a14:m>
                  <m:oMath xmlns:m="http://schemas.openxmlformats.org/officeDocument/2006/math">
                    <m:r>
                      <a:rPr lang="en-US" altLang="zh-CN" sz="2000" b="1" i="1" smtClean="0">
                        <a:solidFill>
                          <a:srgbClr val="0000FF"/>
                        </a:solidFill>
                        <a:latin typeface="Cambria Math" panose="02040503050406030204" pitchFamily="18" charset="0"/>
                      </a:rPr>
                      <m:t>𝑾</m:t>
                    </m:r>
                    <m:r>
                      <a:rPr lang="en-US" altLang="zh-CN" sz="2000" b="1" i="1" smtClean="0">
                        <a:solidFill>
                          <a:srgbClr val="0000FF"/>
                        </a:solidFill>
                        <a:latin typeface="Cambria Math" panose="02040503050406030204" pitchFamily="18" charset="0"/>
                      </a:rPr>
                      <m:t>=</m:t>
                    </m:r>
                    <m:sSup>
                      <m:sSupPr>
                        <m:ctrlPr>
                          <a:rPr lang="en-US" altLang="zh-CN" sz="2000" b="1" i="1" smtClean="0">
                            <a:solidFill>
                              <a:srgbClr val="0000FF"/>
                            </a:solidFill>
                            <a:latin typeface="Cambria Math" panose="02040503050406030204" pitchFamily="18" charset="0"/>
                          </a:rPr>
                        </m:ctrlPr>
                      </m:sSupPr>
                      <m:e>
                        <m:acc>
                          <m:accPr>
                            <m:chr m:val="̅"/>
                            <m:ctrlPr>
                              <a:rPr lang="en-US" altLang="zh-CN" sz="2000" b="1" i="1" smtClean="0">
                                <a:solidFill>
                                  <a:srgbClr val="0000FF"/>
                                </a:solidFill>
                                <a:latin typeface="Cambria Math" panose="02040503050406030204" pitchFamily="18" charset="0"/>
                              </a:rPr>
                            </m:ctrlPr>
                          </m:accPr>
                          <m:e>
                            <m:sSub>
                              <m:sSubPr>
                                <m:ctrlPr>
                                  <a:rPr lang="en-US" altLang="zh-CN" sz="2000" b="1" i="1" smtClean="0">
                                    <a:solidFill>
                                      <a:srgbClr val="0000FF"/>
                                    </a:solidFill>
                                    <a:latin typeface="Cambria Math" panose="02040503050406030204" pitchFamily="18" charset="0"/>
                                  </a:rPr>
                                </m:ctrlPr>
                              </m:sSubPr>
                              <m:e>
                                <m:r>
                                  <a:rPr lang="en-US" altLang="zh-CN" sz="2000" b="1" i="1" smtClean="0">
                                    <a:solidFill>
                                      <a:srgbClr val="0000FF"/>
                                    </a:solidFill>
                                    <a:latin typeface="Cambria Math" panose="02040503050406030204" pitchFamily="18" charset="0"/>
                                  </a:rPr>
                                  <m:t>𝑮</m:t>
                                </m:r>
                              </m:e>
                              <m:sub>
                                <m:r>
                                  <a:rPr lang="en-US" altLang="zh-CN" sz="2000" b="1" i="1" smtClean="0">
                                    <a:solidFill>
                                      <a:srgbClr val="0000FF"/>
                                    </a:solidFill>
                                    <a:latin typeface="Cambria Math" panose="02040503050406030204" pitchFamily="18" charset="0"/>
                                  </a:rPr>
                                  <m:t>𝒌</m:t>
                                </m:r>
                              </m:sub>
                            </m:sSub>
                          </m:e>
                        </m:acc>
                      </m:e>
                      <m:sup>
                        <m:r>
                          <a:rPr lang="en-US" altLang="zh-CN" sz="2000" b="1" i="1" smtClean="0">
                            <a:solidFill>
                              <a:srgbClr val="0000FF"/>
                            </a:solidFill>
                            <a:latin typeface="Cambria Math" panose="02040503050406030204" pitchFamily="18" charset="0"/>
                          </a:rPr>
                          <m:t>−</m:t>
                        </m:r>
                        <m:r>
                          <a:rPr lang="en-US" altLang="zh-CN" sz="2000" b="1" i="1" smtClean="0">
                            <a:solidFill>
                              <a:srgbClr val="0000FF"/>
                            </a:solidFill>
                            <a:latin typeface="Cambria Math" panose="02040503050406030204" pitchFamily="18" charset="0"/>
                          </a:rPr>
                          <m:t>𝟏</m:t>
                        </m:r>
                      </m:sup>
                    </m:sSup>
                  </m:oMath>
                </a14:m>
                <a:r>
                  <a:rPr lang="zh-CN" altLang="en-US" sz="2000" dirty="0">
                    <a:solidFill>
                      <a:srgbClr val="0000FF"/>
                    </a:solidFill>
                  </a:rPr>
                  <a:t>，</a:t>
                </a:r>
                <a14:m>
                  <m:oMath xmlns:m="http://schemas.openxmlformats.org/officeDocument/2006/math">
                    <m:acc>
                      <m:accPr>
                        <m:chr m:val="̅"/>
                        <m:ctrlPr>
                          <a:rPr lang="en-US" altLang="zh-CN" sz="2000" b="1" i="1" dirty="0" smtClean="0">
                            <a:solidFill>
                              <a:srgbClr val="FF0000"/>
                            </a:solidFill>
                            <a:latin typeface="Cambria Math" panose="02040503050406030204" pitchFamily="18" charset="0"/>
                          </a:rPr>
                        </m:ctrlPr>
                      </m:accPr>
                      <m:e>
                        <m:sSub>
                          <m:sSubPr>
                            <m:ctrlPr>
                              <a:rPr lang="en-US" altLang="zh-CN" sz="2000" b="1" i="1" dirty="0" smtClean="0">
                                <a:solidFill>
                                  <a:srgbClr val="FF0000"/>
                                </a:solidFill>
                                <a:latin typeface="Cambria Math" panose="02040503050406030204" pitchFamily="18" charset="0"/>
                              </a:rPr>
                            </m:ctrlPr>
                          </m:sSubPr>
                          <m:e>
                            <m:r>
                              <a:rPr lang="en-US" altLang="zh-CN" sz="2000" b="1" i="1" dirty="0" smtClean="0">
                                <a:solidFill>
                                  <a:srgbClr val="FF0000"/>
                                </a:solidFill>
                                <a:latin typeface="Cambria Math" panose="02040503050406030204" pitchFamily="18" charset="0"/>
                              </a:rPr>
                              <m:t>𝑮</m:t>
                            </m:r>
                          </m:e>
                          <m:sub>
                            <m:r>
                              <a:rPr lang="en-US" altLang="zh-CN" sz="2000" b="1" i="1" dirty="0" smtClean="0">
                                <a:solidFill>
                                  <a:srgbClr val="FF0000"/>
                                </a:solidFill>
                                <a:latin typeface="Cambria Math" panose="02040503050406030204" pitchFamily="18" charset="0"/>
                              </a:rPr>
                              <m:t>𝒌</m:t>
                            </m:r>
                          </m:sub>
                        </m:sSub>
                      </m:e>
                    </m:acc>
                    <m:r>
                      <a:rPr lang="en-US" altLang="zh-CN" sz="2800" b="1" i="1" smtClean="0">
                        <a:solidFill>
                          <a:srgbClr val="FF0000"/>
                        </a:solidFill>
                        <a:latin typeface="Cambria Math" panose="02040503050406030204" pitchFamily="18" charset="0"/>
                      </a:rPr>
                      <m:t>=</m:t>
                    </m:r>
                    <m:d>
                      <m:dPr>
                        <m:begChr m:val="["/>
                        <m:endChr m:val="]"/>
                        <m:ctrlPr>
                          <a:rPr lang="en-US" altLang="zh-CN" sz="2800" b="1" i="1" smtClean="0">
                            <a:solidFill>
                              <a:srgbClr val="FF0000"/>
                            </a:solidFill>
                            <a:latin typeface="Cambria Math" panose="02040503050406030204" pitchFamily="18" charset="0"/>
                          </a:rPr>
                        </m:ctrlPr>
                      </m:dPr>
                      <m:e>
                        <m:nary>
                          <m:naryPr>
                            <m:ctrlPr>
                              <a:rPr lang="en-US" altLang="zh-CN" sz="2800" b="1" i="1" smtClean="0">
                                <a:solidFill>
                                  <a:srgbClr val="FF0000"/>
                                </a:solidFill>
                                <a:latin typeface="Cambria Math" panose="02040503050406030204" pitchFamily="18" charset="0"/>
                              </a:rPr>
                            </m:ctrlPr>
                          </m:naryPr>
                          <m:sub>
                            <m:r>
                              <m:rPr>
                                <m:brk m:alnAt="23"/>
                              </m:rPr>
                              <a:rPr lang="en-US" altLang="zh-CN" sz="2800" b="1" i="1" smtClean="0">
                                <a:solidFill>
                                  <a:srgbClr val="FF0000"/>
                                </a:solidFill>
                                <a:latin typeface="Cambria Math" panose="02040503050406030204" pitchFamily="18" charset="0"/>
                              </a:rPr>
                              <m:t>𝟎</m:t>
                            </m:r>
                          </m:sub>
                          <m:sup>
                            <m:r>
                              <a:rPr lang="en-US" altLang="zh-CN" sz="2800" b="1" i="1" smtClean="0">
                                <a:solidFill>
                                  <a:srgbClr val="FF0000"/>
                                </a:solidFill>
                                <a:latin typeface="Cambria Math" panose="02040503050406030204" pitchFamily="18" charset="0"/>
                              </a:rPr>
                              <m:t>𝟏</m:t>
                            </m:r>
                          </m:sup>
                          <m:e>
                            <m:sSup>
                              <m:sSupPr>
                                <m:ctrlPr>
                                  <a:rPr lang="en-US" altLang="zh-CN" sz="2800" b="1" i="1" smtClean="0">
                                    <a:solidFill>
                                      <a:srgbClr val="FF0000"/>
                                    </a:solidFill>
                                    <a:latin typeface="Cambria Math" panose="02040503050406030204" pitchFamily="18" charset="0"/>
                                  </a:rPr>
                                </m:ctrlPr>
                              </m:sSupPr>
                              <m:e>
                                <m:r>
                                  <a:rPr lang="en-US" altLang="zh-CN" sz="2800" b="1" i="0" smtClean="0">
                                    <a:solidFill>
                                      <a:srgbClr val="FF0000"/>
                                    </a:solidFill>
                                    <a:latin typeface="Cambria Math" panose="02040503050406030204" pitchFamily="18" charset="0"/>
                                  </a:rPr>
                                  <m:t>𝛁</m:t>
                                </m:r>
                              </m:e>
                              <m:sup>
                                <m:r>
                                  <a:rPr lang="en-US" altLang="zh-CN" sz="2800" b="1" i="0" smtClean="0">
                                    <a:solidFill>
                                      <a:srgbClr val="FF0000"/>
                                    </a:solidFill>
                                    <a:latin typeface="Cambria Math" panose="02040503050406030204" pitchFamily="18" charset="0"/>
                                  </a:rPr>
                                  <m:t>𝟐</m:t>
                                </m:r>
                              </m:sup>
                            </m:sSup>
                            <m:r>
                              <a:rPr lang="en-US" altLang="zh-CN" sz="2800" b="1" i="1" smtClean="0">
                                <a:solidFill>
                                  <a:srgbClr val="FF0000"/>
                                </a:solidFill>
                                <a:latin typeface="Cambria Math" panose="02040503050406030204" pitchFamily="18" charset="0"/>
                              </a:rPr>
                              <m:t>𝒇</m:t>
                            </m:r>
                            <m:d>
                              <m:dPr>
                                <m:ctrlPr>
                                  <a:rPr lang="en-US" altLang="zh-CN" sz="2800" b="1" i="1" smtClean="0">
                                    <a:solidFill>
                                      <a:srgbClr val="FF0000"/>
                                    </a:solidFill>
                                    <a:latin typeface="Cambria Math" panose="02040503050406030204" pitchFamily="18" charset="0"/>
                                  </a:rPr>
                                </m:ctrlPr>
                              </m:dPr>
                              <m:e>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𝒙</m:t>
                                    </m:r>
                                  </m:e>
                                  <m:sub>
                                    <m:r>
                                      <a:rPr lang="en-US" altLang="zh-CN" sz="2800" b="1" i="1" smtClean="0">
                                        <a:solidFill>
                                          <a:srgbClr val="FF0000"/>
                                        </a:solidFill>
                                        <a:latin typeface="Cambria Math" panose="02040503050406030204" pitchFamily="18" charset="0"/>
                                      </a:rPr>
                                      <m:t>𝒌</m:t>
                                    </m:r>
                                  </m:sub>
                                </m:sSub>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𝝉</m:t>
                                </m:r>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𝜶</m:t>
                                    </m:r>
                                  </m:e>
                                  <m:sub>
                                    <m:r>
                                      <a:rPr lang="en-US" altLang="zh-CN" sz="2800" b="1" i="1" smtClean="0">
                                        <a:solidFill>
                                          <a:srgbClr val="FF0000"/>
                                        </a:solidFill>
                                        <a:latin typeface="Cambria Math" panose="02040503050406030204" pitchFamily="18" charset="0"/>
                                      </a:rPr>
                                      <m:t>𝒌</m:t>
                                    </m:r>
                                  </m:sub>
                                </m:sSub>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𝒑</m:t>
                                    </m:r>
                                  </m:e>
                                  <m:sub>
                                    <m:r>
                                      <a:rPr lang="en-US" altLang="zh-CN" sz="2800" b="1" i="1" smtClean="0">
                                        <a:solidFill>
                                          <a:srgbClr val="FF0000"/>
                                        </a:solidFill>
                                        <a:latin typeface="Cambria Math" panose="02040503050406030204" pitchFamily="18" charset="0"/>
                                      </a:rPr>
                                      <m:t>𝒌</m:t>
                                    </m:r>
                                  </m:sub>
                                </m:sSub>
                              </m:e>
                            </m:d>
                            <m:r>
                              <a:rPr lang="en-US" altLang="zh-CN" sz="2800" b="1" i="1" smtClean="0">
                                <a:solidFill>
                                  <a:srgbClr val="FF0000"/>
                                </a:solidFill>
                                <a:latin typeface="Cambria Math" panose="02040503050406030204" pitchFamily="18" charset="0"/>
                              </a:rPr>
                              <m:t>𝒅</m:t>
                            </m:r>
                            <m:r>
                              <a:rPr lang="en-US" altLang="zh-CN" sz="2800" b="1" i="1" smtClean="0">
                                <a:solidFill>
                                  <a:srgbClr val="FF0000"/>
                                </a:solidFill>
                                <a:latin typeface="Cambria Math" panose="02040503050406030204" pitchFamily="18" charset="0"/>
                              </a:rPr>
                              <m:t>𝝉</m:t>
                            </m:r>
                          </m:e>
                        </m:nary>
                      </m:e>
                    </m:d>
                    <m:r>
                      <a:rPr lang="en-US" altLang="zh-CN" sz="2800" b="1" i="1" smtClean="0">
                        <a:solidFill>
                          <a:srgbClr val="FF0000"/>
                        </a:solidFill>
                        <a:latin typeface="Cambria Math" panose="02040503050406030204" pitchFamily="18" charset="0"/>
                      </a:rPr>
                      <m:t>,</m:t>
                    </m:r>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𝒚</m:t>
                        </m:r>
                      </m:e>
                      <m:sub>
                        <m:r>
                          <a:rPr lang="en-US" altLang="zh-CN" sz="2800" b="1" i="1" smtClean="0">
                            <a:solidFill>
                              <a:srgbClr val="FF0000"/>
                            </a:solidFill>
                            <a:latin typeface="Cambria Math" panose="02040503050406030204" pitchFamily="18" charset="0"/>
                          </a:rPr>
                          <m:t>𝒌</m:t>
                        </m:r>
                      </m:sub>
                    </m:sSub>
                    <m:r>
                      <a:rPr lang="en-US" altLang="zh-CN" sz="2800" b="1" i="1" smtClean="0">
                        <a:solidFill>
                          <a:srgbClr val="FF0000"/>
                        </a:solidFill>
                        <a:latin typeface="Cambria Math" panose="02040503050406030204" pitchFamily="18" charset="0"/>
                      </a:rPr>
                      <m:t>=</m:t>
                    </m:r>
                  </m:oMath>
                </a14:m>
                <a:r>
                  <a:rPr lang="en-US" altLang="zh-CN" sz="2000" dirty="0">
                    <a:solidFill>
                      <a:srgbClr val="FF0000"/>
                    </a:solidFill>
                  </a:rPr>
                  <a:t> </a:t>
                </a:r>
                <a14:m>
                  <m:oMath xmlns:m="http://schemas.openxmlformats.org/officeDocument/2006/math">
                    <m:acc>
                      <m:accPr>
                        <m:chr m:val="̅"/>
                        <m:ctrlPr>
                          <a:rPr lang="en-US" altLang="zh-CN" sz="2000" i="1" dirty="0">
                            <a:solidFill>
                              <a:srgbClr val="FF0000"/>
                            </a:solidFill>
                            <a:latin typeface="Cambria Math" panose="02040503050406030204" pitchFamily="18" charset="0"/>
                          </a:rPr>
                        </m:ctrlPr>
                      </m:accPr>
                      <m:e>
                        <m:sSub>
                          <m:sSubPr>
                            <m:ctrlPr>
                              <a:rPr lang="en-US" altLang="zh-CN" sz="2000" i="1" dirty="0">
                                <a:solidFill>
                                  <a:srgbClr val="FF0000"/>
                                </a:solidFill>
                                <a:latin typeface="Cambria Math" panose="02040503050406030204" pitchFamily="18" charset="0"/>
                              </a:rPr>
                            </m:ctrlPr>
                          </m:sSubPr>
                          <m:e>
                            <m:r>
                              <a:rPr lang="en-US" altLang="zh-CN" sz="2000" i="1" dirty="0">
                                <a:solidFill>
                                  <a:srgbClr val="FF0000"/>
                                </a:solidFill>
                                <a:latin typeface="Cambria Math" panose="02040503050406030204" pitchFamily="18" charset="0"/>
                              </a:rPr>
                              <m:t>𝑮</m:t>
                            </m:r>
                          </m:e>
                          <m:sub>
                            <m:r>
                              <a:rPr lang="en-US" altLang="zh-CN" sz="2000" i="1" dirty="0">
                                <a:solidFill>
                                  <a:srgbClr val="FF0000"/>
                                </a:solidFill>
                                <a:latin typeface="Cambria Math" panose="02040503050406030204" pitchFamily="18" charset="0"/>
                              </a:rPr>
                              <m:t>𝒌</m:t>
                            </m:r>
                          </m:sub>
                        </m:sSub>
                      </m:e>
                    </m:acc>
                  </m:oMath>
                </a14:m>
                <a:r>
                  <a:rPr lang="en-US" altLang="zh-CN" sz="2000" dirty="0">
                    <a:solidFill>
                      <a:srgbClr val="FF0000"/>
                    </a:solidFill>
                  </a:rPr>
                  <a:t> </a:t>
                </a:r>
                <a14:m>
                  <m:oMath xmlns:m="http://schemas.openxmlformats.org/officeDocument/2006/math">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𝜶</m:t>
                        </m:r>
                      </m:e>
                      <m:sub>
                        <m:r>
                          <a:rPr lang="en-US" altLang="zh-CN" sz="2000" i="1">
                            <a:solidFill>
                              <a:srgbClr val="FF0000"/>
                            </a:solidFill>
                            <a:latin typeface="Cambria Math" panose="02040503050406030204" pitchFamily="18" charset="0"/>
                          </a:rPr>
                          <m:t>𝒌</m:t>
                        </m:r>
                      </m:sub>
                    </m:sSub>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𝒑</m:t>
                        </m:r>
                      </m:e>
                      <m:sub>
                        <m:r>
                          <a:rPr lang="en-US" altLang="zh-CN" sz="2000" i="1">
                            <a:solidFill>
                              <a:srgbClr val="FF0000"/>
                            </a:solidFill>
                            <a:latin typeface="Cambria Math" panose="02040503050406030204" pitchFamily="18" charset="0"/>
                          </a:rPr>
                          <m:t>𝒌</m:t>
                        </m:r>
                      </m:sub>
                    </m:sSub>
                  </m:oMath>
                </a14:m>
                <a:r>
                  <a:rPr lang="en-US" altLang="zh-CN" sz="2000" dirty="0">
                    <a:solidFill>
                      <a:srgbClr val="FF0000"/>
                    </a:solidFill>
                  </a:rPr>
                  <a:t>= </a:t>
                </a:r>
                <a14:m>
                  <m:oMath xmlns:m="http://schemas.openxmlformats.org/officeDocument/2006/math">
                    <m:acc>
                      <m:accPr>
                        <m:chr m:val="̅"/>
                        <m:ctrlPr>
                          <a:rPr lang="en-US" altLang="zh-CN" sz="2000" i="1" dirty="0">
                            <a:solidFill>
                              <a:srgbClr val="FF0000"/>
                            </a:solidFill>
                            <a:latin typeface="Cambria Math" panose="02040503050406030204" pitchFamily="18" charset="0"/>
                          </a:rPr>
                        </m:ctrlPr>
                      </m:accPr>
                      <m:e>
                        <m:sSub>
                          <m:sSubPr>
                            <m:ctrlPr>
                              <a:rPr lang="en-US" altLang="zh-CN" sz="2000" i="1" dirty="0">
                                <a:solidFill>
                                  <a:srgbClr val="FF0000"/>
                                </a:solidFill>
                                <a:latin typeface="Cambria Math" panose="02040503050406030204" pitchFamily="18" charset="0"/>
                              </a:rPr>
                            </m:ctrlPr>
                          </m:sSubPr>
                          <m:e>
                            <m:r>
                              <a:rPr lang="en-US" altLang="zh-CN" sz="2000" i="1" dirty="0">
                                <a:solidFill>
                                  <a:srgbClr val="FF0000"/>
                                </a:solidFill>
                                <a:latin typeface="Cambria Math" panose="02040503050406030204" pitchFamily="18" charset="0"/>
                              </a:rPr>
                              <m:t>𝑮</m:t>
                            </m:r>
                          </m:e>
                          <m:sub>
                            <m:r>
                              <a:rPr lang="en-US" altLang="zh-CN" sz="2000" i="1" dirty="0">
                                <a:solidFill>
                                  <a:srgbClr val="FF0000"/>
                                </a:solidFill>
                                <a:latin typeface="Cambria Math" panose="02040503050406030204" pitchFamily="18" charset="0"/>
                              </a:rPr>
                              <m:t>𝒌</m:t>
                            </m:r>
                          </m:sub>
                        </m:sSub>
                      </m:e>
                    </m:acc>
                    <m:sSub>
                      <m:sSubPr>
                        <m:ctrlPr>
                          <a:rPr lang="en-US" altLang="zh-CN" sz="2000" b="1" i="1" dirty="0" smtClean="0">
                            <a:solidFill>
                              <a:srgbClr val="FF0000"/>
                            </a:solidFill>
                            <a:latin typeface="Cambria Math" panose="02040503050406030204" pitchFamily="18" charset="0"/>
                          </a:rPr>
                        </m:ctrlPr>
                      </m:sSubPr>
                      <m:e>
                        <m:r>
                          <a:rPr lang="en-US" altLang="zh-CN" sz="2000" b="1" i="1" dirty="0" smtClean="0">
                            <a:solidFill>
                              <a:srgbClr val="FF0000"/>
                            </a:solidFill>
                            <a:latin typeface="Cambria Math" panose="02040503050406030204" pitchFamily="18" charset="0"/>
                          </a:rPr>
                          <m:t>𝒔</m:t>
                        </m:r>
                      </m:e>
                      <m:sub>
                        <m:r>
                          <a:rPr lang="en-US" altLang="zh-CN" sz="2000" b="1" i="1" dirty="0" smtClean="0">
                            <a:solidFill>
                              <a:srgbClr val="FF0000"/>
                            </a:solidFill>
                            <a:latin typeface="Cambria Math" panose="02040503050406030204" pitchFamily="18" charset="0"/>
                          </a:rPr>
                          <m:t>𝒌</m:t>
                        </m:r>
                      </m:sub>
                    </m:sSub>
                  </m:oMath>
                </a14:m>
                <a:r>
                  <a:rPr lang="en-US" altLang="zh-CN" sz="2000" dirty="0">
                    <a:solidFill>
                      <a:srgbClr val="FF0000"/>
                    </a:solidFill>
                  </a:rPr>
                  <a:t> </a:t>
                </a:r>
              </a:p>
              <a:p>
                <a:pPr lvl="1"/>
                <a14:m>
                  <m:oMath xmlns:m="http://schemas.openxmlformats.org/officeDocument/2006/math">
                    <m:r>
                      <a:rPr lang="en-US" altLang="zh-CN" sz="2400" i="1">
                        <a:solidFill>
                          <a:srgbClr val="0000FF"/>
                        </a:solidFill>
                        <a:latin typeface="Cambria Math" panose="02040503050406030204" pitchFamily="18" charset="0"/>
                      </a:rPr>
                      <m:t>𝒎𝒊</m:t>
                    </m:r>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𝒏</m:t>
                        </m:r>
                      </m:e>
                      <m:sub>
                        <m:r>
                          <a:rPr lang="en-US" altLang="zh-CN" sz="2400" b="1" i="1" smtClean="0">
                            <a:solidFill>
                              <a:srgbClr val="0000FF"/>
                            </a:solidFill>
                            <a:latin typeface="Cambria Math" panose="02040503050406030204" pitchFamily="18" charset="0"/>
                          </a:rPr>
                          <m:t>𝑯</m:t>
                        </m:r>
                      </m:sub>
                    </m:sSub>
                    <m:r>
                      <m:rPr>
                        <m:lit/>
                      </m:rPr>
                      <a:rPr lang="en-US" altLang="zh-CN" sz="2400" i="1">
                        <a:solidFill>
                          <a:srgbClr val="0000FF"/>
                        </a:solidFill>
                        <a:latin typeface="Cambria Math" panose="02040503050406030204" pitchFamily="18" charset="0"/>
                      </a:rPr>
                      <m:t>||</m:t>
                    </m:r>
                    <m:r>
                      <a:rPr lang="en-US" altLang="zh-CN" sz="2400" b="1" i="1" smtClean="0">
                        <a:solidFill>
                          <a:srgbClr val="0000FF"/>
                        </a:solidFill>
                        <a:latin typeface="Cambria Math" panose="02040503050406030204" pitchFamily="18" charset="0"/>
                      </a:rPr>
                      <m:t>𝑯</m:t>
                    </m:r>
                    <m:r>
                      <a:rPr lang="en-US" altLang="zh-CN" sz="2400" i="1">
                        <a:solidFill>
                          <a:srgbClr val="0000FF"/>
                        </a:solidFill>
                        <a:latin typeface="Cambria Math" panose="02040503050406030204" pitchFamily="18" charset="0"/>
                      </a:rPr>
                      <m:t>−</m:t>
                    </m:r>
                    <m:sSub>
                      <m:sSubPr>
                        <m:ctrlPr>
                          <a:rPr lang="en-US" altLang="zh-CN" sz="2400" i="1">
                            <a:solidFill>
                              <a:srgbClr val="0000FF"/>
                            </a:solidFill>
                            <a:latin typeface="Cambria Math" panose="02040503050406030204" pitchFamily="18" charset="0"/>
                          </a:rPr>
                        </m:ctrlPr>
                      </m:sSubPr>
                      <m:e>
                        <m:r>
                          <a:rPr lang="en-US" altLang="zh-CN" sz="2400" b="1" i="1" smtClean="0">
                            <a:solidFill>
                              <a:srgbClr val="0000FF"/>
                            </a:solidFill>
                            <a:latin typeface="Cambria Math" panose="02040503050406030204" pitchFamily="18" charset="0"/>
                          </a:rPr>
                          <m:t>𝑯</m:t>
                        </m:r>
                      </m:e>
                      <m:sub>
                        <m:r>
                          <a:rPr lang="en-US" altLang="zh-CN" sz="2400" i="1">
                            <a:solidFill>
                              <a:srgbClr val="0000FF"/>
                            </a:solidFill>
                            <a:latin typeface="Cambria Math" panose="02040503050406030204" pitchFamily="18" charset="0"/>
                          </a:rPr>
                          <m:t>𝒌</m:t>
                        </m:r>
                      </m:sub>
                    </m:sSub>
                    <m:r>
                      <m:rPr>
                        <m:lit/>
                      </m:rP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𝒔</m:t>
                    </m:r>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𝒕</m:t>
                    </m:r>
                    <m:r>
                      <a:rPr lang="en-US" altLang="zh-CN" sz="2400" i="1">
                        <a:solidFill>
                          <a:srgbClr val="0000FF"/>
                        </a:solidFill>
                        <a:latin typeface="Cambria Math" panose="02040503050406030204" pitchFamily="18" charset="0"/>
                      </a:rPr>
                      <m:t>. </m:t>
                    </m:r>
                    <m:r>
                      <a:rPr lang="en-US" altLang="zh-CN" sz="2400" b="1" i="1" smtClean="0">
                        <a:solidFill>
                          <a:srgbClr val="0000FF"/>
                        </a:solidFill>
                        <a:latin typeface="Cambria Math" panose="02040503050406030204" pitchFamily="18" charset="0"/>
                      </a:rPr>
                      <m:t>𝑯</m:t>
                    </m:r>
                    <m:r>
                      <a:rPr lang="en-US" altLang="zh-CN" sz="2400" i="1">
                        <a:solidFill>
                          <a:srgbClr val="0000FF"/>
                        </a:solidFill>
                        <a:latin typeface="Cambria Math" panose="02040503050406030204" pitchFamily="18" charset="0"/>
                      </a:rPr>
                      <m:t>=</m:t>
                    </m:r>
                    <m:sSup>
                      <m:sSupPr>
                        <m:ctrlPr>
                          <a:rPr lang="en-US" altLang="zh-CN" sz="2400" i="1">
                            <a:solidFill>
                              <a:srgbClr val="0000FF"/>
                            </a:solidFill>
                            <a:latin typeface="Cambria Math" panose="02040503050406030204" pitchFamily="18" charset="0"/>
                          </a:rPr>
                        </m:ctrlPr>
                      </m:sSupPr>
                      <m:e>
                        <m:r>
                          <a:rPr lang="en-US" altLang="zh-CN" sz="2400" b="1" i="1" smtClean="0">
                            <a:solidFill>
                              <a:srgbClr val="0000FF"/>
                            </a:solidFill>
                            <a:latin typeface="Cambria Math" panose="02040503050406030204" pitchFamily="18" charset="0"/>
                          </a:rPr>
                          <m:t>𝑯</m:t>
                        </m:r>
                      </m:e>
                      <m:sup>
                        <m:r>
                          <a:rPr lang="en-US" altLang="zh-CN" sz="2400" i="1">
                            <a:solidFill>
                              <a:srgbClr val="0000FF"/>
                            </a:solidFill>
                            <a:latin typeface="Cambria Math" panose="02040503050406030204" pitchFamily="18" charset="0"/>
                          </a:rPr>
                          <m:t>𝑻</m:t>
                        </m:r>
                      </m:sup>
                    </m:sSup>
                    <m:r>
                      <a:rPr lang="en-US" altLang="zh-CN" sz="2400" i="1">
                        <a:solidFill>
                          <a:srgbClr val="0000FF"/>
                        </a:solidFill>
                        <a:latin typeface="Cambria Math" panose="02040503050406030204" pitchFamily="18" charset="0"/>
                      </a:rPr>
                      <m:t>,</m:t>
                    </m:r>
                    <m:r>
                      <a:rPr lang="en-US" altLang="zh-CN" sz="2400" b="1" i="1" smtClean="0">
                        <a:solidFill>
                          <a:srgbClr val="0000FF"/>
                        </a:solidFill>
                        <a:latin typeface="Cambria Math" panose="02040503050406030204" pitchFamily="18" charset="0"/>
                      </a:rPr>
                      <m:t>𝑯</m:t>
                    </m:r>
                    <m:sSub>
                      <m:sSubPr>
                        <m:ctrlPr>
                          <a:rPr lang="en-US" altLang="zh-CN" sz="2400" i="1">
                            <a:solidFill>
                              <a:srgbClr val="0000FF"/>
                            </a:solidFill>
                            <a:latin typeface="Cambria Math" panose="02040503050406030204" pitchFamily="18" charset="0"/>
                          </a:rPr>
                        </m:ctrlPr>
                      </m:sSubPr>
                      <m:e>
                        <m:r>
                          <a:rPr lang="en-US" altLang="zh-CN" sz="2400" b="1" i="1" smtClean="0">
                            <a:solidFill>
                              <a:srgbClr val="0000FF"/>
                            </a:solidFill>
                            <a:latin typeface="Cambria Math" panose="02040503050406030204" pitchFamily="18" charset="0"/>
                          </a:rPr>
                          <m:t>𝒚</m:t>
                        </m:r>
                      </m:e>
                      <m:sub>
                        <m:r>
                          <a:rPr lang="en-US" altLang="zh-CN" sz="2400" i="1">
                            <a:solidFill>
                              <a:srgbClr val="0000FF"/>
                            </a:solidFill>
                            <a:latin typeface="Cambria Math" panose="02040503050406030204" pitchFamily="18" charset="0"/>
                          </a:rPr>
                          <m:t>𝒌</m:t>
                        </m:r>
                      </m:sub>
                    </m:sSub>
                    <m:r>
                      <a:rPr lang="en-US" altLang="zh-CN" sz="2400" i="1">
                        <a:solidFill>
                          <a:srgbClr val="0000FF"/>
                        </a:solidFill>
                        <a:latin typeface="Cambria Math" panose="02040503050406030204" pitchFamily="18" charset="0"/>
                      </a:rPr>
                      <m:t>=</m:t>
                    </m:r>
                    <m:sSub>
                      <m:sSubPr>
                        <m:ctrlPr>
                          <a:rPr lang="en-US" altLang="zh-CN" sz="2400" i="1">
                            <a:solidFill>
                              <a:srgbClr val="0000FF"/>
                            </a:solidFill>
                            <a:latin typeface="Cambria Math" panose="02040503050406030204" pitchFamily="18" charset="0"/>
                          </a:rPr>
                        </m:ctrlPr>
                      </m:sSubPr>
                      <m:e>
                        <m:r>
                          <a:rPr lang="en-US" altLang="zh-CN" sz="2400" b="1" i="1" smtClean="0">
                            <a:solidFill>
                              <a:srgbClr val="0000FF"/>
                            </a:solidFill>
                            <a:latin typeface="Cambria Math" panose="02040503050406030204" pitchFamily="18" charset="0"/>
                          </a:rPr>
                          <m:t>𝒔</m:t>
                        </m:r>
                      </m:e>
                      <m:sub>
                        <m:r>
                          <a:rPr lang="en-US" altLang="zh-CN" sz="2400" i="1">
                            <a:solidFill>
                              <a:srgbClr val="0000FF"/>
                            </a:solidFill>
                            <a:latin typeface="Cambria Math" panose="02040503050406030204" pitchFamily="18" charset="0"/>
                          </a:rPr>
                          <m:t>𝒌</m:t>
                        </m:r>
                      </m:sub>
                    </m:sSub>
                    <m:r>
                      <a:rPr lang="en-US" altLang="zh-CN" sz="2400" i="1">
                        <a:solidFill>
                          <a:srgbClr val="0000FF"/>
                        </a:solidFill>
                        <a:latin typeface="Cambria Math" panose="02040503050406030204" pitchFamily="18" charset="0"/>
                      </a:rPr>
                      <m:t>, </m:t>
                    </m:r>
                  </m:oMath>
                </a14:m>
                <a:r>
                  <a:rPr lang="zh-CN" altLang="en-US" sz="2400" dirty="0">
                    <a:solidFill>
                      <a:srgbClr val="0000FF"/>
                    </a:solidFill>
                  </a:rPr>
                  <a:t>范数为加权</a:t>
                </a:r>
                <a:r>
                  <a:rPr lang="en-US" altLang="zh-CN" sz="2400" dirty="0" err="1">
                    <a:solidFill>
                      <a:srgbClr val="0000FF"/>
                    </a:solidFill>
                  </a:rPr>
                  <a:t>Frobenius</a:t>
                </a:r>
                <a:r>
                  <a:rPr lang="zh-CN" altLang="en-US" sz="2400" dirty="0">
                    <a:solidFill>
                      <a:srgbClr val="0000FF"/>
                    </a:solidFill>
                  </a:rPr>
                  <a:t>范数，权矩阵</a:t>
                </a:r>
                <a14:m>
                  <m:oMath xmlns:m="http://schemas.openxmlformats.org/officeDocument/2006/math">
                    <m:r>
                      <a:rPr lang="en-US" altLang="zh-CN" sz="2400" b="1" i="1" smtClean="0">
                        <a:solidFill>
                          <a:srgbClr val="0000FF"/>
                        </a:solidFill>
                        <a:latin typeface="Cambria Math" panose="02040503050406030204" pitchFamily="18" charset="0"/>
                      </a:rPr>
                      <m:t>𝑾</m:t>
                    </m:r>
                  </m:oMath>
                </a14:m>
                <a:r>
                  <a:rPr lang="zh-CN" altLang="en-US" sz="2400" dirty="0">
                    <a:solidFill>
                      <a:srgbClr val="0000FF"/>
                    </a:solidFill>
                  </a:rPr>
                  <a:t>要求满足</a:t>
                </a:r>
                <a:r>
                  <a:rPr lang="en-US" altLang="zh-CN" sz="2400" dirty="0">
                    <a:solidFill>
                      <a:srgbClr val="0000FF"/>
                    </a:solidFill>
                  </a:rPr>
                  <a:t>: </a:t>
                </a:r>
                <a14:m>
                  <m:oMath xmlns:m="http://schemas.openxmlformats.org/officeDocument/2006/math">
                    <m:r>
                      <a:rPr lang="en-US" altLang="zh-CN" sz="2400" b="1" i="1" smtClean="0">
                        <a:solidFill>
                          <a:srgbClr val="0000FF"/>
                        </a:solidFill>
                        <a:latin typeface="Cambria Math" panose="02040503050406030204" pitchFamily="18" charset="0"/>
                      </a:rPr>
                      <m:t>𝑾</m:t>
                    </m:r>
                    <m:sSub>
                      <m:sSubPr>
                        <m:ctrlPr>
                          <a:rPr lang="en-US" altLang="zh-CN" sz="2400" b="1" i="1" smtClean="0">
                            <a:solidFill>
                              <a:srgbClr val="0000FF"/>
                            </a:solidFill>
                            <a:latin typeface="Cambria Math" panose="02040503050406030204" pitchFamily="18" charset="0"/>
                          </a:rPr>
                        </m:ctrlPr>
                      </m:sSubPr>
                      <m:e>
                        <m:r>
                          <a:rPr lang="en-US" altLang="zh-CN" sz="2400" b="1" i="1" smtClean="0">
                            <a:solidFill>
                              <a:srgbClr val="0000FF"/>
                            </a:solidFill>
                            <a:latin typeface="Cambria Math" panose="02040503050406030204" pitchFamily="18" charset="0"/>
                          </a:rPr>
                          <m:t>𝒔</m:t>
                        </m:r>
                      </m:e>
                      <m:sub>
                        <m:r>
                          <a:rPr lang="en-US" altLang="zh-CN" sz="2400" b="1" i="1" smtClean="0">
                            <a:solidFill>
                              <a:srgbClr val="0000FF"/>
                            </a:solidFill>
                            <a:latin typeface="Cambria Math" panose="02040503050406030204" pitchFamily="18" charset="0"/>
                          </a:rPr>
                          <m:t>𝒌</m:t>
                        </m:r>
                      </m:sub>
                    </m:sSub>
                    <m:r>
                      <a:rPr lang="en-US" altLang="zh-CN" sz="2400" b="1" i="1" smtClean="0">
                        <a:solidFill>
                          <a:srgbClr val="0000FF"/>
                        </a:solidFill>
                        <a:latin typeface="Cambria Math" panose="02040503050406030204" pitchFamily="18" charset="0"/>
                      </a:rPr>
                      <m:t>=</m:t>
                    </m:r>
                    <m:sSub>
                      <m:sSubPr>
                        <m:ctrlPr>
                          <a:rPr lang="en-US" altLang="zh-CN" sz="2400" b="1" i="1" smtClean="0">
                            <a:solidFill>
                              <a:srgbClr val="0000FF"/>
                            </a:solidFill>
                            <a:latin typeface="Cambria Math" panose="02040503050406030204" pitchFamily="18" charset="0"/>
                          </a:rPr>
                        </m:ctrlPr>
                      </m:sSubPr>
                      <m:e>
                        <m:r>
                          <a:rPr lang="en-US" altLang="zh-CN" sz="2400" b="1" i="1" smtClean="0">
                            <a:solidFill>
                              <a:srgbClr val="0000FF"/>
                            </a:solidFill>
                            <a:latin typeface="Cambria Math" panose="02040503050406030204" pitchFamily="18" charset="0"/>
                          </a:rPr>
                          <m:t>𝒚</m:t>
                        </m:r>
                      </m:e>
                      <m:sub>
                        <m:r>
                          <a:rPr lang="en-US" altLang="zh-CN" sz="2400" b="1" i="1" smtClean="0">
                            <a:solidFill>
                              <a:srgbClr val="0000FF"/>
                            </a:solidFill>
                            <a:latin typeface="Cambria Math" panose="02040503050406030204" pitchFamily="18" charset="0"/>
                          </a:rPr>
                          <m:t>𝒌</m:t>
                        </m:r>
                      </m:sub>
                    </m:sSub>
                  </m:oMath>
                </a14:m>
                <a:r>
                  <a:rPr lang="en-US" altLang="zh-CN" sz="2400" dirty="0">
                    <a:solidFill>
                      <a:srgbClr val="0000FF"/>
                    </a:solidFill>
                  </a:rPr>
                  <a:t>,</a:t>
                </a:r>
                <a:r>
                  <a:rPr lang="zh-CN" altLang="en-US" sz="2400" dirty="0">
                    <a:solidFill>
                      <a:srgbClr val="0000FF"/>
                    </a:solidFill>
                  </a:rPr>
                  <a:t>则问题唯一解即为</a:t>
                </a:r>
                <a:r>
                  <a:rPr lang="en-US" altLang="zh-CN" sz="2400" dirty="0">
                    <a:solidFill>
                      <a:srgbClr val="0000FF"/>
                    </a:solidFill>
                  </a:rPr>
                  <a:t>:BFGS</a:t>
                </a:r>
              </a:p>
              <a:p>
                <a:pPr lvl="1"/>
                <a:endParaRPr lang="en-US" altLang="zh-CN" sz="2400" dirty="0">
                  <a:solidFill>
                    <a:srgbClr val="0000FF"/>
                  </a:solidFill>
                </a:endParaRPr>
              </a:p>
              <a:p>
                <a:pPr lvl="2"/>
                <a:endParaRPr lang="en-US" altLang="zh-CN" sz="2000" dirty="0">
                  <a:solidFill>
                    <a:srgbClr val="0000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1410" r="-1389" b="-19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743747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1600" dirty="0"/>
                  <a:t>DFP</a:t>
                </a:r>
                <a:r>
                  <a:rPr lang="zh-CN" altLang="en-US" sz="1600" dirty="0"/>
                  <a:t>方法具有数值不稳定性，有时产生数值上奇异的</a:t>
                </a:r>
                <a:r>
                  <a:rPr lang="en-US" altLang="zh-CN" sz="1600" dirty="0"/>
                  <a:t>Hessian</a:t>
                </a:r>
                <a:r>
                  <a:rPr lang="zh-CN" altLang="en-US" sz="1600" dirty="0"/>
                  <a:t>近似，下面的</a:t>
                </a:r>
                <a:r>
                  <a:rPr lang="en-US" altLang="zh-CN" sz="1600" dirty="0"/>
                  <a:t>BFGS</a:t>
                </a:r>
                <a:r>
                  <a:rPr lang="zh-CN" altLang="en-US" sz="1600" dirty="0"/>
                  <a:t>校正了</a:t>
                </a:r>
                <a:r>
                  <a:rPr lang="en-US" altLang="zh-CN" sz="1600" dirty="0"/>
                  <a:t>DFP</a:t>
                </a:r>
                <a:r>
                  <a:rPr lang="zh-CN" altLang="en-US" sz="1600" dirty="0"/>
                  <a:t>校正的缺陷，</a:t>
                </a:r>
                <a:r>
                  <a:rPr lang="en-US" altLang="zh-CN" sz="1600" dirty="0">
                    <a:solidFill>
                      <a:srgbClr val="CC00CC"/>
                    </a:solidFill>
                  </a:rPr>
                  <a:t>BFGS</a:t>
                </a:r>
                <a:r>
                  <a:rPr lang="zh-CN" altLang="en-US" sz="1600" dirty="0">
                    <a:solidFill>
                      <a:srgbClr val="CC00CC"/>
                    </a:solidFill>
                  </a:rPr>
                  <a:t>是迄今为止最好的校正公式之一，具有</a:t>
                </a:r>
                <a:r>
                  <a:rPr lang="en-US" altLang="zh-CN" sz="1600" dirty="0">
                    <a:solidFill>
                      <a:srgbClr val="CC00CC"/>
                    </a:solidFill>
                  </a:rPr>
                  <a:t>DFP</a:t>
                </a:r>
                <a:r>
                  <a:rPr lang="zh-CN" altLang="en-US" sz="1600" dirty="0">
                    <a:solidFill>
                      <a:srgbClr val="CC00CC"/>
                    </a:solidFill>
                  </a:rPr>
                  <a:t>所有的性质</a:t>
                </a:r>
                <a:endParaRPr lang="en-US" altLang="zh-CN" sz="1600" dirty="0">
                  <a:solidFill>
                    <a:srgbClr val="CC00CC"/>
                  </a:solidFill>
                </a:endParaRPr>
              </a:p>
              <a:p>
                <a:r>
                  <a:rPr lang="zh-CN" altLang="en-US" sz="1600" dirty="0">
                    <a:solidFill>
                      <a:srgbClr val="FF0000"/>
                    </a:solidFill>
                  </a:rPr>
                  <a:t>我们知道</a:t>
                </a:r>
                <a14:m>
                  <m:oMath xmlns:m="http://schemas.openxmlformats.org/officeDocument/2006/math">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a:rPr>
                          <m:t>𝑯</m:t>
                        </m:r>
                      </m:e>
                      <m:sub>
                        <m:r>
                          <a:rPr lang="en-US" altLang="zh-CN" sz="1600" i="1">
                            <a:solidFill>
                              <a:srgbClr val="FF0000"/>
                            </a:solidFill>
                            <a:latin typeface="Cambria Math"/>
                          </a:rPr>
                          <m:t>𝒌</m:t>
                        </m:r>
                        <m:r>
                          <a:rPr lang="en-US" altLang="zh-CN" sz="1600" i="1">
                            <a:solidFill>
                              <a:srgbClr val="FF0000"/>
                            </a:solidFill>
                            <a:latin typeface="Cambria Math"/>
                          </a:rPr>
                          <m:t>+</m:t>
                        </m:r>
                        <m:r>
                          <a:rPr lang="en-US" altLang="zh-CN" sz="1600" i="1">
                            <a:solidFill>
                              <a:srgbClr val="FF0000"/>
                            </a:solidFill>
                            <a:latin typeface="Cambria Math"/>
                          </a:rPr>
                          <m:t>𝟏</m:t>
                        </m:r>
                      </m:sub>
                    </m:sSub>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a:rPr>
                          <m:t>𝒚</m:t>
                        </m:r>
                      </m:e>
                      <m:sub>
                        <m:r>
                          <a:rPr lang="en-US" altLang="zh-CN" sz="1600" i="1">
                            <a:solidFill>
                              <a:srgbClr val="FF0000"/>
                            </a:solidFill>
                            <a:latin typeface="Cambria Math"/>
                          </a:rPr>
                          <m:t>𝒌</m:t>
                        </m:r>
                      </m:sub>
                    </m:sSub>
                    <m:r>
                      <a:rPr lang="en-US" altLang="zh-CN" sz="1600" i="1">
                        <a:solidFill>
                          <a:srgbClr val="FF0000"/>
                        </a:solidFill>
                        <a:latin typeface="Cambria Math"/>
                      </a:rPr>
                      <m:t>=</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a:rPr>
                          <m:t>𝒔</m:t>
                        </m:r>
                      </m:e>
                      <m:sub>
                        <m:r>
                          <a:rPr lang="en-US" altLang="zh-CN" sz="1600" i="1">
                            <a:solidFill>
                              <a:srgbClr val="FF0000"/>
                            </a:solidFill>
                            <a:latin typeface="Cambria Math"/>
                          </a:rPr>
                          <m:t>𝒌</m:t>
                        </m:r>
                      </m:sub>
                    </m:sSub>
                  </m:oMath>
                </a14:m>
                <a:r>
                  <a:rPr lang="en-US" altLang="zh-CN" sz="1600" dirty="0"/>
                  <a:t> ,</a:t>
                </a:r>
                <a14:m>
                  <m:oMath xmlns:m="http://schemas.openxmlformats.org/officeDocument/2006/math">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a:rPr>
                          <m:t>𝑩</m:t>
                        </m:r>
                      </m:e>
                      <m:sub>
                        <m:r>
                          <a:rPr lang="en-US" altLang="zh-CN" sz="1600" i="1">
                            <a:solidFill>
                              <a:srgbClr val="FF0000"/>
                            </a:solidFill>
                            <a:latin typeface="Cambria Math"/>
                          </a:rPr>
                          <m:t>𝒌</m:t>
                        </m:r>
                        <m:r>
                          <a:rPr lang="en-US" altLang="zh-CN" sz="1600" i="1">
                            <a:solidFill>
                              <a:srgbClr val="FF0000"/>
                            </a:solidFill>
                            <a:latin typeface="Cambria Math"/>
                          </a:rPr>
                          <m:t>+</m:t>
                        </m:r>
                        <m:r>
                          <a:rPr lang="en-US" altLang="zh-CN" sz="1600" i="1">
                            <a:solidFill>
                              <a:srgbClr val="FF0000"/>
                            </a:solidFill>
                            <a:latin typeface="Cambria Math"/>
                          </a:rPr>
                          <m:t>𝟏</m:t>
                        </m:r>
                      </m:sub>
                    </m:sSub>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a:rPr>
                          <m:t>𝒔</m:t>
                        </m:r>
                      </m:e>
                      <m:sub>
                        <m:r>
                          <a:rPr lang="en-US" altLang="zh-CN" sz="1600" i="1">
                            <a:solidFill>
                              <a:srgbClr val="FF0000"/>
                            </a:solidFill>
                            <a:latin typeface="Cambria Math"/>
                          </a:rPr>
                          <m:t>𝒌</m:t>
                        </m:r>
                      </m:sub>
                    </m:sSub>
                    <m:r>
                      <a:rPr lang="en-US" altLang="zh-CN" sz="1600" i="1">
                        <a:solidFill>
                          <a:srgbClr val="FF0000"/>
                        </a:solidFill>
                        <a:latin typeface="Cambria Math"/>
                      </a:rPr>
                      <m:t>=</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a:rPr>
                          <m:t>𝒚</m:t>
                        </m:r>
                      </m:e>
                      <m:sub>
                        <m:r>
                          <a:rPr lang="en-US" altLang="zh-CN" sz="1600" i="1">
                            <a:solidFill>
                              <a:srgbClr val="FF0000"/>
                            </a:solidFill>
                            <a:latin typeface="Cambria Math"/>
                          </a:rPr>
                          <m:t>𝒌</m:t>
                        </m:r>
                      </m:sub>
                    </m:sSub>
                  </m:oMath>
                </a14:m>
                <a:r>
                  <a:rPr lang="zh-CN" altLang="en-US" sz="1600" dirty="0"/>
                  <a:t>都是</a:t>
                </a:r>
                <a:r>
                  <a:rPr lang="zh-CN" altLang="en-US" sz="1400" dirty="0"/>
                  <a:t>拟牛顿方程</a:t>
                </a:r>
                <a:r>
                  <a:rPr lang="en-US" altLang="zh-CN" sz="1400" dirty="0"/>
                  <a:t>(</a:t>
                </a:r>
                <a14:m>
                  <m:oMath xmlns:m="http://schemas.openxmlformats.org/officeDocument/2006/math">
                    <m:sSub>
                      <m:sSubPr>
                        <m:ctrlPr>
                          <a:rPr lang="en-US" altLang="zh-CN" sz="1400" b="1" i="1" smtClean="0">
                            <a:latin typeface="Cambria Math" panose="02040503050406030204" pitchFamily="18" charset="0"/>
                          </a:rPr>
                        </m:ctrlPr>
                      </m:sSubPr>
                      <m:e>
                        <m:r>
                          <a:rPr lang="en-US" altLang="zh-CN" sz="1400" b="1" i="1" smtClean="0">
                            <a:latin typeface="Cambria Math"/>
                          </a:rPr>
                          <m:t>𝒚</m:t>
                        </m:r>
                      </m:e>
                      <m:sub>
                        <m:r>
                          <a:rPr lang="en-US" altLang="zh-CN" sz="1400" b="1" i="1" smtClean="0">
                            <a:latin typeface="Cambria Math"/>
                          </a:rPr>
                          <m:t>𝒌</m:t>
                        </m:r>
                      </m:sub>
                    </m:sSub>
                    <m:r>
                      <a:rPr lang="en-US" altLang="zh-CN" sz="1400" b="1" i="1" smtClean="0">
                        <a:latin typeface="Cambria Math"/>
                      </a:rPr>
                      <m:t>=</m:t>
                    </m:r>
                    <m:sSub>
                      <m:sSubPr>
                        <m:ctrlPr>
                          <a:rPr lang="en-US" altLang="zh-CN" sz="1400" b="1" i="1" smtClean="0">
                            <a:latin typeface="Cambria Math" panose="02040503050406030204" pitchFamily="18" charset="0"/>
                          </a:rPr>
                        </m:ctrlPr>
                      </m:sSubPr>
                      <m:e>
                        <m:r>
                          <a:rPr lang="en-US" altLang="zh-CN" sz="1400" b="1" i="1" smtClean="0">
                            <a:latin typeface="Cambria Math"/>
                          </a:rPr>
                          <m:t>𝒈</m:t>
                        </m:r>
                      </m:e>
                      <m:sub>
                        <m:r>
                          <a:rPr lang="en-US" altLang="zh-CN" sz="1400" b="1" i="1" smtClean="0">
                            <a:latin typeface="Cambria Math"/>
                          </a:rPr>
                          <m:t>𝒌</m:t>
                        </m:r>
                        <m:r>
                          <a:rPr lang="en-US" altLang="zh-CN" sz="1400" b="1" i="1" smtClean="0">
                            <a:latin typeface="Cambria Math"/>
                          </a:rPr>
                          <m:t>+</m:t>
                        </m:r>
                        <m:r>
                          <a:rPr lang="en-US" altLang="zh-CN" sz="1400" b="1" i="1" smtClean="0">
                            <a:latin typeface="Cambria Math"/>
                          </a:rPr>
                          <m:t>𝟏</m:t>
                        </m:r>
                      </m:sub>
                    </m:sSub>
                    <m:r>
                      <a:rPr lang="en-US" altLang="zh-CN" sz="1400" b="1" i="1" smtClean="0">
                        <a:latin typeface="Cambria Math"/>
                      </a:rPr>
                      <m:t>−</m:t>
                    </m:r>
                    <m:sSub>
                      <m:sSubPr>
                        <m:ctrlPr>
                          <a:rPr lang="en-US" altLang="zh-CN" sz="1400" b="1" i="1" smtClean="0">
                            <a:latin typeface="Cambria Math" panose="02040503050406030204" pitchFamily="18" charset="0"/>
                          </a:rPr>
                        </m:ctrlPr>
                      </m:sSubPr>
                      <m:e>
                        <m:r>
                          <a:rPr lang="en-US" altLang="zh-CN" sz="1400" b="1" i="1" smtClean="0">
                            <a:latin typeface="Cambria Math"/>
                          </a:rPr>
                          <m:t>𝒈</m:t>
                        </m:r>
                      </m:e>
                      <m:sub>
                        <m:r>
                          <a:rPr lang="en-US" altLang="zh-CN" sz="1400" b="1" i="1" smtClean="0">
                            <a:latin typeface="Cambria Math"/>
                          </a:rPr>
                          <m:t>𝒌</m:t>
                        </m:r>
                      </m:sub>
                    </m:sSub>
                  </m:oMath>
                </a14:m>
                <a:r>
                  <a:rPr lang="en-US" altLang="zh-CN" sz="1400" dirty="0"/>
                  <a:t>)</a:t>
                </a:r>
                <a:r>
                  <a:rPr lang="zh-CN" altLang="en-US" sz="1400" dirty="0"/>
                  <a:t>，实际上通过交换</a:t>
                </a:r>
                <a14:m>
                  <m:oMath xmlns:m="http://schemas.openxmlformats.org/officeDocument/2006/math">
                    <m:sSub>
                      <m:sSubPr>
                        <m:ctrlPr>
                          <a:rPr lang="en-US" altLang="zh-CN" sz="1400" b="1" i="1" smtClean="0">
                            <a:latin typeface="Cambria Math" panose="02040503050406030204" pitchFamily="18" charset="0"/>
                          </a:rPr>
                        </m:ctrlPr>
                      </m:sSubPr>
                      <m:e>
                        <m:r>
                          <a:rPr lang="en-US" altLang="zh-CN" sz="1400" b="1" i="1" smtClean="0">
                            <a:latin typeface="Cambria Math"/>
                          </a:rPr>
                          <m:t>𝑯</m:t>
                        </m:r>
                      </m:e>
                      <m:sub>
                        <m:r>
                          <a:rPr lang="en-US" altLang="zh-CN" sz="1400" b="1" i="1" smtClean="0">
                            <a:latin typeface="Cambria Math"/>
                          </a:rPr>
                          <m:t>𝒌</m:t>
                        </m:r>
                        <m:r>
                          <a:rPr lang="en-US" altLang="zh-CN" sz="1400" b="1" i="1" smtClean="0">
                            <a:latin typeface="Cambria Math"/>
                          </a:rPr>
                          <m:t>+</m:t>
                        </m:r>
                        <m:r>
                          <a:rPr lang="en-US" altLang="zh-CN" sz="1400" b="1" i="1" smtClean="0">
                            <a:latin typeface="Cambria Math"/>
                          </a:rPr>
                          <m:t>𝟏</m:t>
                        </m:r>
                      </m:sub>
                    </m:sSub>
                    <m:r>
                      <a:rPr lang="en-US" altLang="zh-CN" sz="1400" b="1" i="1" smtClean="0">
                        <a:latin typeface="Cambria Math"/>
                      </a:rPr>
                      <m:t>↔</m:t>
                    </m:r>
                    <m:sSub>
                      <m:sSubPr>
                        <m:ctrlPr>
                          <a:rPr lang="en-US" altLang="zh-CN" sz="1400" b="1" i="1" smtClean="0">
                            <a:latin typeface="Cambria Math" panose="02040503050406030204" pitchFamily="18" charset="0"/>
                          </a:rPr>
                        </m:ctrlPr>
                      </m:sSubPr>
                      <m:e>
                        <m:r>
                          <a:rPr lang="en-US" altLang="zh-CN" sz="1400" b="1" i="1" smtClean="0">
                            <a:latin typeface="Cambria Math"/>
                          </a:rPr>
                          <m:t>𝑩</m:t>
                        </m:r>
                      </m:e>
                      <m:sub>
                        <m:r>
                          <a:rPr lang="en-US" altLang="zh-CN" sz="1400" b="1" i="1" smtClean="0">
                            <a:latin typeface="Cambria Math"/>
                          </a:rPr>
                          <m:t>𝒌</m:t>
                        </m:r>
                        <m:r>
                          <a:rPr lang="en-US" altLang="zh-CN" sz="1400" b="1" i="1" smtClean="0">
                            <a:latin typeface="Cambria Math"/>
                          </a:rPr>
                          <m:t>+</m:t>
                        </m:r>
                        <m:r>
                          <a:rPr lang="en-US" altLang="zh-CN" sz="1400" b="1" i="1" smtClean="0">
                            <a:latin typeface="Cambria Math"/>
                          </a:rPr>
                          <m:t>𝟏</m:t>
                        </m:r>
                      </m:sub>
                    </m:sSub>
                    <m:r>
                      <a:rPr lang="en-US" altLang="zh-CN" sz="1400" b="1" i="1" smtClean="0">
                        <a:latin typeface="Cambria Math"/>
                      </a:rPr>
                      <m:t>,</m:t>
                    </m:r>
                    <m:sSub>
                      <m:sSubPr>
                        <m:ctrlPr>
                          <a:rPr lang="en-US" altLang="zh-CN" sz="1400" b="1" i="1" smtClean="0">
                            <a:latin typeface="Cambria Math" panose="02040503050406030204" pitchFamily="18" charset="0"/>
                          </a:rPr>
                        </m:ctrlPr>
                      </m:sSubPr>
                      <m:e>
                        <m:r>
                          <a:rPr lang="en-US" altLang="zh-CN" sz="1400" b="1" i="1" smtClean="0">
                            <a:latin typeface="Cambria Math"/>
                          </a:rPr>
                          <m:t>𝒚</m:t>
                        </m:r>
                      </m:e>
                      <m:sub>
                        <m:r>
                          <a:rPr lang="en-US" altLang="zh-CN" sz="1400" b="1" i="1" smtClean="0">
                            <a:latin typeface="Cambria Math"/>
                          </a:rPr>
                          <m:t>𝒌</m:t>
                        </m:r>
                      </m:sub>
                    </m:sSub>
                    <m:r>
                      <a:rPr lang="en-US" altLang="zh-CN" sz="1400" b="1" i="1" smtClean="0">
                        <a:latin typeface="Cambria Math"/>
                      </a:rPr>
                      <m:t>↔</m:t>
                    </m:r>
                    <m:sSub>
                      <m:sSubPr>
                        <m:ctrlPr>
                          <a:rPr lang="en-US" altLang="zh-CN" sz="1400" b="1" i="1" smtClean="0">
                            <a:latin typeface="Cambria Math" panose="02040503050406030204" pitchFamily="18" charset="0"/>
                          </a:rPr>
                        </m:ctrlPr>
                      </m:sSubPr>
                      <m:e>
                        <m:r>
                          <a:rPr lang="en-US" altLang="zh-CN" sz="1400" b="1" i="1" smtClean="0">
                            <a:latin typeface="Cambria Math"/>
                          </a:rPr>
                          <m:t>𝒔</m:t>
                        </m:r>
                      </m:e>
                      <m:sub>
                        <m:r>
                          <a:rPr lang="en-US" altLang="zh-CN" sz="1400" b="1" i="1" smtClean="0">
                            <a:latin typeface="Cambria Math"/>
                          </a:rPr>
                          <m:t>𝒌</m:t>
                        </m:r>
                      </m:sub>
                    </m:sSub>
                  </m:oMath>
                </a14:m>
                <a:r>
                  <a:rPr lang="zh-CN" altLang="en-US" sz="1600" dirty="0"/>
                  <a:t>可以得到另一个</a:t>
                </a:r>
                <a:r>
                  <a:rPr lang="en-US" altLang="zh-CN" sz="1600" dirty="0"/>
                  <a:t>,</a:t>
                </a:r>
                <a:r>
                  <a:rPr lang="zh-CN" altLang="en-US" sz="1600" dirty="0"/>
                  <a:t>因此他们之间存在对偶性</a:t>
                </a:r>
                <a:endParaRPr lang="en-US" altLang="zh-CN" sz="1600" dirty="0"/>
              </a:p>
              <a:p>
                <a:r>
                  <a:rPr lang="zh-CN" altLang="en-US" sz="1400" dirty="0"/>
                  <a:t>从</a:t>
                </a:r>
                <a14:m>
                  <m:oMath xmlns:m="http://schemas.openxmlformats.org/officeDocument/2006/math">
                    <m:sSub>
                      <m:sSubPr>
                        <m:ctrlPr>
                          <a:rPr lang="en-US" altLang="zh-CN" sz="1400" i="1">
                            <a:solidFill>
                              <a:srgbClr val="FF0000"/>
                            </a:solidFill>
                            <a:latin typeface="Cambria Math" panose="02040503050406030204" pitchFamily="18" charset="0"/>
                          </a:rPr>
                        </m:ctrlPr>
                      </m:sSubPr>
                      <m:e>
                        <m:r>
                          <a:rPr lang="en-US" altLang="zh-CN" sz="1400" i="1">
                            <a:solidFill>
                              <a:srgbClr val="FF0000"/>
                            </a:solidFill>
                            <a:latin typeface="Cambria Math"/>
                          </a:rPr>
                          <m:t>𝑯</m:t>
                        </m:r>
                      </m:e>
                      <m:sub>
                        <m:r>
                          <a:rPr lang="en-US" altLang="zh-CN" sz="1400" i="1">
                            <a:solidFill>
                              <a:srgbClr val="FF0000"/>
                            </a:solidFill>
                            <a:latin typeface="Cambria Math"/>
                          </a:rPr>
                          <m:t>𝒌</m:t>
                        </m:r>
                        <m:r>
                          <a:rPr lang="en-US" altLang="zh-CN" sz="1400" i="1">
                            <a:solidFill>
                              <a:srgbClr val="FF0000"/>
                            </a:solidFill>
                            <a:latin typeface="Cambria Math"/>
                          </a:rPr>
                          <m:t>+</m:t>
                        </m:r>
                        <m:r>
                          <a:rPr lang="en-US" altLang="zh-CN" sz="1400" i="1">
                            <a:solidFill>
                              <a:srgbClr val="FF0000"/>
                            </a:solidFill>
                            <a:latin typeface="Cambria Math"/>
                          </a:rPr>
                          <m:t>𝟏</m:t>
                        </m:r>
                      </m:sub>
                    </m:sSub>
                    <m:sSub>
                      <m:sSubPr>
                        <m:ctrlPr>
                          <a:rPr lang="en-US" altLang="zh-CN" sz="1400" i="1">
                            <a:solidFill>
                              <a:srgbClr val="FF0000"/>
                            </a:solidFill>
                            <a:latin typeface="Cambria Math" panose="02040503050406030204" pitchFamily="18" charset="0"/>
                          </a:rPr>
                        </m:ctrlPr>
                      </m:sSubPr>
                      <m:e>
                        <m:r>
                          <a:rPr lang="en-US" altLang="zh-CN" sz="1400" i="1">
                            <a:solidFill>
                              <a:srgbClr val="FF0000"/>
                            </a:solidFill>
                            <a:latin typeface="Cambria Math"/>
                          </a:rPr>
                          <m:t>𝒚</m:t>
                        </m:r>
                      </m:e>
                      <m:sub>
                        <m:r>
                          <a:rPr lang="en-US" altLang="zh-CN" sz="1400" i="1">
                            <a:solidFill>
                              <a:srgbClr val="FF0000"/>
                            </a:solidFill>
                            <a:latin typeface="Cambria Math"/>
                          </a:rPr>
                          <m:t>𝒌</m:t>
                        </m:r>
                      </m:sub>
                    </m:sSub>
                    <m:r>
                      <a:rPr lang="en-US" altLang="zh-CN" sz="1400" i="1">
                        <a:solidFill>
                          <a:srgbClr val="FF0000"/>
                        </a:solidFill>
                        <a:latin typeface="Cambria Math"/>
                      </a:rPr>
                      <m:t>=</m:t>
                    </m:r>
                    <m:sSub>
                      <m:sSubPr>
                        <m:ctrlPr>
                          <a:rPr lang="en-US" altLang="zh-CN" sz="1400" i="1">
                            <a:solidFill>
                              <a:srgbClr val="FF0000"/>
                            </a:solidFill>
                            <a:latin typeface="Cambria Math" panose="02040503050406030204" pitchFamily="18" charset="0"/>
                          </a:rPr>
                        </m:ctrlPr>
                      </m:sSubPr>
                      <m:e>
                        <m:r>
                          <a:rPr lang="en-US" altLang="zh-CN" sz="1400" i="1">
                            <a:solidFill>
                              <a:srgbClr val="FF0000"/>
                            </a:solidFill>
                            <a:latin typeface="Cambria Math"/>
                          </a:rPr>
                          <m:t>𝒔</m:t>
                        </m:r>
                      </m:e>
                      <m:sub>
                        <m:r>
                          <a:rPr lang="en-US" altLang="zh-CN" sz="1400" i="1">
                            <a:solidFill>
                              <a:srgbClr val="FF0000"/>
                            </a:solidFill>
                            <a:latin typeface="Cambria Math"/>
                          </a:rPr>
                          <m:t>𝒌</m:t>
                        </m:r>
                      </m:sub>
                    </m:sSub>
                  </m:oMath>
                </a14:m>
                <a:r>
                  <a:rPr lang="zh-CN" altLang="en-US" sz="1600" dirty="0"/>
                  <a:t>可得关于</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𝑯</m:t>
                        </m:r>
                      </m:e>
                      <m:sub>
                        <m:r>
                          <a:rPr lang="en-US" altLang="zh-CN" sz="1600" b="1" i="1" smtClean="0">
                            <a:latin typeface="Cambria Math"/>
                          </a:rPr>
                          <m:t>𝒌</m:t>
                        </m:r>
                      </m:sub>
                    </m:sSub>
                    <m:r>
                      <a:rPr lang="en-US" altLang="zh-CN" sz="1600" b="1" i="1" smtClean="0">
                        <a:latin typeface="Cambria Math"/>
                      </a:rPr>
                      <m:t> </m:t>
                    </m:r>
                  </m:oMath>
                </a14:m>
                <a:r>
                  <a:rPr lang="zh-CN" altLang="en-US" sz="1600" dirty="0"/>
                  <a:t>的</a:t>
                </a:r>
                <a:r>
                  <a:rPr lang="en-US" altLang="zh-CN" sz="1600" dirty="0"/>
                  <a:t>DFP</a:t>
                </a:r>
                <a:r>
                  <a:rPr lang="zh-CN" altLang="en-US" sz="1600" dirty="0"/>
                  <a:t>校正公式</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𝑯</m:t>
                        </m:r>
                      </m:e>
                      <m:sub>
                        <m:r>
                          <a:rPr lang="en-US" altLang="zh-CN" sz="1600" b="1" i="1" smtClean="0">
                            <a:latin typeface="Cambria Math"/>
                          </a:rPr>
                          <m:t>𝒌</m:t>
                        </m:r>
                        <m:r>
                          <a:rPr lang="en-US" altLang="zh-CN" sz="1600" b="1" i="1" smtClean="0">
                            <a:latin typeface="Cambria Math"/>
                          </a:rPr>
                          <m:t>+</m:t>
                        </m:r>
                        <m:r>
                          <a:rPr lang="en-US" altLang="zh-CN" sz="1600" b="1" i="1" smtClean="0">
                            <a:latin typeface="Cambria Math"/>
                          </a:rPr>
                          <m:t>𝟏</m:t>
                        </m:r>
                      </m:sub>
                    </m:sSub>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𝐻</m:t>
                        </m:r>
                      </m:e>
                      <m:sub>
                        <m:r>
                          <a:rPr lang="en-US" altLang="zh-CN" sz="1600" b="1" i="1" smtClean="0">
                            <a:latin typeface="Cambria Math"/>
                          </a:rPr>
                          <m:t>𝒌</m:t>
                        </m:r>
                      </m:sub>
                    </m:sSub>
                    <m:r>
                      <a:rPr lang="en-US" altLang="zh-CN" sz="1600" i="1">
                        <a:latin typeface="Cambria Math"/>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a:rPr>
                              <m:t>𝒔</m:t>
                            </m:r>
                          </m:e>
                          <m:sub>
                            <m:r>
                              <a:rPr lang="en-US" altLang="zh-CN" sz="1600" b="1" i="1" smtClean="0">
                                <a:latin typeface="Cambria Math"/>
                              </a:rPr>
                              <m:t>𝒌</m:t>
                            </m:r>
                          </m:sub>
                        </m:sSub>
                        <m:sSubSup>
                          <m:sSubSupPr>
                            <m:ctrlPr>
                              <a:rPr lang="en-US" altLang="zh-CN" sz="1600" i="1">
                                <a:latin typeface="Cambria Math" panose="02040503050406030204" pitchFamily="18" charset="0"/>
                              </a:rPr>
                            </m:ctrlPr>
                          </m:sSubSupPr>
                          <m:e>
                            <m:r>
                              <a:rPr lang="en-US" altLang="zh-CN" sz="1600" i="1">
                                <a:latin typeface="Cambria Math"/>
                              </a:rPr>
                              <m:t>𝒔</m:t>
                            </m:r>
                          </m:e>
                          <m:sub>
                            <m:r>
                              <a:rPr lang="en-US" altLang="zh-CN" sz="1600" b="1" i="1" smtClean="0">
                                <a:latin typeface="Cambria Math"/>
                              </a:rPr>
                              <m:t>𝒌</m:t>
                            </m:r>
                          </m:sub>
                          <m:sup>
                            <m:r>
                              <a:rPr lang="en-US" altLang="zh-CN" sz="1600" i="1">
                                <a:latin typeface="Cambria Math"/>
                              </a:rPr>
                              <m:t>𝑻</m:t>
                            </m:r>
                          </m:sup>
                        </m:sSubSup>
                      </m:num>
                      <m:den>
                        <m:sSubSup>
                          <m:sSubSupPr>
                            <m:ctrlPr>
                              <a:rPr lang="en-US" altLang="zh-CN" sz="1600" i="1">
                                <a:latin typeface="Cambria Math" panose="02040503050406030204" pitchFamily="18" charset="0"/>
                              </a:rPr>
                            </m:ctrlPr>
                          </m:sSubSupPr>
                          <m:e>
                            <m:r>
                              <a:rPr lang="en-US" altLang="zh-CN" sz="1600" i="1">
                                <a:latin typeface="Cambria Math"/>
                              </a:rPr>
                              <m:t>𝒔</m:t>
                            </m:r>
                          </m:e>
                          <m:sub>
                            <m:r>
                              <a:rPr lang="en-US" altLang="zh-CN" sz="1600" b="1" i="1" smtClean="0">
                                <a:latin typeface="Cambria Math"/>
                              </a:rPr>
                              <m:t>𝒌</m:t>
                            </m:r>
                          </m:sub>
                          <m:sup>
                            <m:r>
                              <a:rPr lang="en-US" altLang="zh-CN" sz="1600" i="1">
                                <a:latin typeface="Cambria Math"/>
                              </a:rPr>
                              <m:t>𝑻</m:t>
                            </m:r>
                          </m:sup>
                        </m:sSubSup>
                        <m:sSub>
                          <m:sSubPr>
                            <m:ctrlPr>
                              <a:rPr lang="en-US" altLang="zh-CN" sz="1600" i="1">
                                <a:latin typeface="Cambria Math" panose="02040503050406030204" pitchFamily="18" charset="0"/>
                              </a:rPr>
                            </m:ctrlPr>
                          </m:sSubPr>
                          <m:e>
                            <m:r>
                              <a:rPr lang="en-US" altLang="zh-CN" sz="1600" i="1">
                                <a:latin typeface="Cambria Math"/>
                              </a:rPr>
                              <m:t>𝒚</m:t>
                            </m:r>
                          </m:e>
                          <m:sub>
                            <m:r>
                              <a:rPr lang="en-US" altLang="zh-CN" sz="1600" b="1" i="1" smtClean="0">
                                <a:latin typeface="Cambria Math"/>
                              </a:rPr>
                              <m:t>𝒌</m:t>
                            </m:r>
                          </m:sub>
                        </m:sSub>
                      </m:den>
                    </m:f>
                    <m:r>
                      <a:rPr lang="en-US" altLang="zh-CN" sz="1600" i="1">
                        <a:latin typeface="Cambria Math"/>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a:rPr>
                              <m:t>𝑯</m:t>
                            </m:r>
                          </m:e>
                          <m:sub>
                            <m:r>
                              <a:rPr lang="en-US" altLang="zh-CN" sz="1600" b="1" i="1" smtClean="0">
                                <a:latin typeface="Cambria Math"/>
                              </a:rPr>
                              <m:t>𝒌</m:t>
                            </m:r>
                          </m:sub>
                        </m:sSub>
                        <m:sSub>
                          <m:sSubPr>
                            <m:ctrlPr>
                              <a:rPr lang="en-US" altLang="zh-CN" sz="1600" b="1" i="1" smtClean="0">
                                <a:latin typeface="Cambria Math" panose="02040503050406030204" pitchFamily="18" charset="0"/>
                              </a:rPr>
                            </m:ctrlPr>
                          </m:sSubPr>
                          <m:e>
                            <m:r>
                              <a:rPr lang="en-US" altLang="zh-CN" sz="1600" b="1" i="1" smtClean="0">
                                <a:latin typeface="Cambria Math"/>
                              </a:rPr>
                              <m:t>𝒚</m:t>
                            </m:r>
                          </m:e>
                          <m:sub>
                            <m:r>
                              <a:rPr lang="en-US" altLang="zh-CN" sz="1600" b="1" i="1" smtClean="0">
                                <a:latin typeface="Cambria Math"/>
                              </a:rPr>
                              <m:t>𝒌</m:t>
                            </m:r>
                          </m:sub>
                        </m:sSub>
                        <m:sSubSup>
                          <m:sSubSupPr>
                            <m:ctrlPr>
                              <a:rPr lang="en-US" altLang="zh-CN" sz="1600" b="1" i="1" smtClean="0">
                                <a:latin typeface="Cambria Math" panose="02040503050406030204" pitchFamily="18" charset="0"/>
                              </a:rPr>
                            </m:ctrlPr>
                          </m:sSubSupPr>
                          <m:e>
                            <m:r>
                              <a:rPr lang="en-US" altLang="zh-CN" sz="1600" b="1" i="1" smtClean="0">
                                <a:latin typeface="Cambria Math"/>
                              </a:rPr>
                              <m:t>𝒚</m:t>
                            </m:r>
                          </m:e>
                          <m:sub>
                            <m:r>
                              <a:rPr lang="en-US" altLang="zh-CN" sz="1600" b="1" i="1" smtClean="0">
                                <a:latin typeface="Cambria Math"/>
                              </a:rPr>
                              <m:t>𝒌</m:t>
                            </m:r>
                          </m:sub>
                          <m:sup>
                            <m:r>
                              <a:rPr lang="en-US" altLang="zh-CN" sz="1600" b="1" i="1" smtClean="0">
                                <a:latin typeface="Cambria Math"/>
                              </a:rPr>
                              <m:t>𝑻</m:t>
                            </m:r>
                          </m:sup>
                        </m:sSubSup>
                        <m:sSub>
                          <m:sSubPr>
                            <m:ctrlPr>
                              <a:rPr lang="en-US" altLang="zh-CN" sz="1600" i="1">
                                <a:latin typeface="Cambria Math" panose="02040503050406030204" pitchFamily="18" charset="0"/>
                              </a:rPr>
                            </m:ctrlPr>
                          </m:sSubPr>
                          <m:e>
                            <m:r>
                              <a:rPr lang="en-US" altLang="zh-CN" sz="1600" i="1">
                                <a:latin typeface="Cambria Math"/>
                              </a:rPr>
                              <m:t>𝑯</m:t>
                            </m:r>
                          </m:e>
                          <m:sub>
                            <m:r>
                              <a:rPr lang="en-US" altLang="zh-CN" sz="1600" b="1" i="1" smtClean="0">
                                <a:latin typeface="Cambria Math"/>
                              </a:rPr>
                              <m:t>𝒌</m:t>
                            </m:r>
                          </m:sub>
                        </m:sSub>
                      </m:num>
                      <m:den>
                        <m:sSubSup>
                          <m:sSubSupPr>
                            <m:ctrlPr>
                              <a:rPr lang="en-US" altLang="zh-CN" sz="1600" i="1">
                                <a:latin typeface="Cambria Math" panose="02040503050406030204" pitchFamily="18" charset="0"/>
                              </a:rPr>
                            </m:ctrlPr>
                          </m:sSubSupPr>
                          <m:e>
                            <m:r>
                              <a:rPr lang="en-US" altLang="zh-CN" sz="1600" b="1" i="1" smtClean="0">
                                <a:latin typeface="Cambria Math"/>
                              </a:rPr>
                              <m:t>𝒚</m:t>
                            </m:r>
                          </m:e>
                          <m:sub>
                            <m:r>
                              <a:rPr lang="en-US" altLang="zh-CN" sz="1600" b="1" i="1" smtClean="0">
                                <a:latin typeface="Cambria Math"/>
                              </a:rPr>
                              <m:t>𝒌</m:t>
                            </m:r>
                          </m:sub>
                          <m:sup>
                            <m:r>
                              <a:rPr lang="en-US" altLang="zh-CN" sz="1600" i="1">
                                <a:latin typeface="Cambria Math"/>
                              </a:rPr>
                              <m:t>𝑻</m:t>
                            </m:r>
                          </m:sup>
                        </m:sSubSup>
                        <m:sSub>
                          <m:sSubPr>
                            <m:ctrlPr>
                              <a:rPr lang="en-US" altLang="zh-CN" sz="1600" i="1">
                                <a:latin typeface="Cambria Math" panose="02040503050406030204" pitchFamily="18" charset="0"/>
                              </a:rPr>
                            </m:ctrlPr>
                          </m:sSubPr>
                          <m:e>
                            <m:r>
                              <a:rPr lang="en-US" altLang="zh-CN" sz="1600" i="1">
                                <a:latin typeface="Cambria Math"/>
                              </a:rPr>
                              <m:t>𝑯</m:t>
                            </m:r>
                          </m:e>
                          <m:sub>
                            <m:r>
                              <a:rPr lang="en-US" altLang="zh-CN" sz="1600" b="1" i="1" smtClean="0">
                                <a:latin typeface="Cambria Math"/>
                              </a:rPr>
                              <m:t>𝒌</m:t>
                            </m:r>
                          </m:sub>
                        </m:sSub>
                        <m:sSub>
                          <m:sSubPr>
                            <m:ctrlPr>
                              <a:rPr lang="en-US" altLang="zh-CN" sz="1600" i="1">
                                <a:latin typeface="Cambria Math" panose="02040503050406030204" pitchFamily="18" charset="0"/>
                              </a:rPr>
                            </m:ctrlPr>
                          </m:sSubPr>
                          <m:e>
                            <m:r>
                              <a:rPr lang="en-US" altLang="zh-CN" sz="1600" b="1" i="1" smtClean="0">
                                <a:latin typeface="Cambria Math"/>
                              </a:rPr>
                              <m:t>𝒚</m:t>
                            </m:r>
                          </m:e>
                          <m:sub>
                            <m:r>
                              <a:rPr lang="en-US" altLang="zh-CN" sz="1600" b="1" i="1" smtClean="0">
                                <a:latin typeface="Cambria Math"/>
                              </a:rPr>
                              <m:t>𝒌</m:t>
                            </m:r>
                          </m:sub>
                        </m:sSub>
                      </m:den>
                    </m:f>
                  </m:oMath>
                </a14:m>
                <a:r>
                  <a:rPr lang="en-US" altLang="zh-CN" sz="1600" dirty="0"/>
                  <a:t>, </a:t>
                </a:r>
              </a:p>
              <a:p>
                <a:r>
                  <a:rPr lang="zh-CN" altLang="en-US" sz="1400" dirty="0"/>
                  <a:t>从</a:t>
                </a:r>
                <a14:m>
                  <m:oMath xmlns:m="http://schemas.openxmlformats.org/officeDocument/2006/math">
                    <m:sSub>
                      <m:sSubPr>
                        <m:ctrlPr>
                          <a:rPr lang="en-US" altLang="zh-CN" sz="1400" i="1">
                            <a:solidFill>
                              <a:srgbClr val="FF0000"/>
                            </a:solidFill>
                            <a:latin typeface="Cambria Math" panose="02040503050406030204" pitchFamily="18" charset="0"/>
                          </a:rPr>
                        </m:ctrlPr>
                      </m:sSubPr>
                      <m:e>
                        <m:r>
                          <a:rPr lang="en-US" altLang="zh-CN" sz="1400" i="1">
                            <a:solidFill>
                              <a:srgbClr val="FF0000"/>
                            </a:solidFill>
                            <a:latin typeface="Cambria Math"/>
                          </a:rPr>
                          <m:t>𝑩</m:t>
                        </m:r>
                      </m:e>
                      <m:sub>
                        <m:r>
                          <a:rPr lang="en-US" altLang="zh-CN" sz="1400" i="1">
                            <a:solidFill>
                              <a:srgbClr val="FF0000"/>
                            </a:solidFill>
                            <a:latin typeface="Cambria Math"/>
                          </a:rPr>
                          <m:t>𝒌</m:t>
                        </m:r>
                        <m:r>
                          <a:rPr lang="en-US" altLang="zh-CN" sz="1400" i="1">
                            <a:solidFill>
                              <a:srgbClr val="FF0000"/>
                            </a:solidFill>
                            <a:latin typeface="Cambria Math"/>
                          </a:rPr>
                          <m:t>+</m:t>
                        </m:r>
                        <m:r>
                          <a:rPr lang="en-US" altLang="zh-CN" sz="1400" i="1">
                            <a:solidFill>
                              <a:srgbClr val="FF0000"/>
                            </a:solidFill>
                            <a:latin typeface="Cambria Math"/>
                          </a:rPr>
                          <m:t>𝟏</m:t>
                        </m:r>
                      </m:sub>
                    </m:sSub>
                    <m:sSub>
                      <m:sSubPr>
                        <m:ctrlPr>
                          <a:rPr lang="en-US" altLang="zh-CN" sz="1400" i="1">
                            <a:solidFill>
                              <a:srgbClr val="FF0000"/>
                            </a:solidFill>
                            <a:latin typeface="Cambria Math" panose="02040503050406030204" pitchFamily="18" charset="0"/>
                          </a:rPr>
                        </m:ctrlPr>
                      </m:sSubPr>
                      <m:e>
                        <m:r>
                          <a:rPr lang="en-US" altLang="zh-CN" sz="1400" i="1">
                            <a:solidFill>
                              <a:srgbClr val="FF0000"/>
                            </a:solidFill>
                            <a:latin typeface="Cambria Math"/>
                          </a:rPr>
                          <m:t>𝒔</m:t>
                        </m:r>
                      </m:e>
                      <m:sub>
                        <m:r>
                          <a:rPr lang="en-US" altLang="zh-CN" sz="1400" i="1">
                            <a:solidFill>
                              <a:srgbClr val="FF0000"/>
                            </a:solidFill>
                            <a:latin typeface="Cambria Math"/>
                          </a:rPr>
                          <m:t>𝒌</m:t>
                        </m:r>
                      </m:sub>
                    </m:sSub>
                    <m:r>
                      <a:rPr lang="en-US" altLang="zh-CN" sz="1400" i="1">
                        <a:solidFill>
                          <a:srgbClr val="FF0000"/>
                        </a:solidFill>
                        <a:latin typeface="Cambria Math"/>
                      </a:rPr>
                      <m:t>=</m:t>
                    </m:r>
                    <m:sSub>
                      <m:sSubPr>
                        <m:ctrlPr>
                          <a:rPr lang="en-US" altLang="zh-CN" sz="1400" i="1">
                            <a:solidFill>
                              <a:srgbClr val="FF0000"/>
                            </a:solidFill>
                            <a:latin typeface="Cambria Math" panose="02040503050406030204" pitchFamily="18" charset="0"/>
                          </a:rPr>
                        </m:ctrlPr>
                      </m:sSubPr>
                      <m:e>
                        <m:r>
                          <a:rPr lang="en-US" altLang="zh-CN" sz="1400" i="1">
                            <a:solidFill>
                              <a:srgbClr val="FF0000"/>
                            </a:solidFill>
                            <a:latin typeface="Cambria Math"/>
                          </a:rPr>
                          <m:t>𝒚</m:t>
                        </m:r>
                      </m:e>
                      <m:sub>
                        <m:r>
                          <a:rPr lang="en-US" altLang="zh-CN" sz="1400" i="1">
                            <a:solidFill>
                              <a:srgbClr val="FF0000"/>
                            </a:solidFill>
                            <a:latin typeface="Cambria Math"/>
                          </a:rPr>
                          <m:t>𝒌</m:t>
                        </m:r>
                      </m:sub>
                    </m:sSub>
                  </m:oMath>
                </a14:m>
                <a:r>
                  <a:rPr lang="zh-CN" altLang="en-US" sz="1600" dirty="0"/>
                  <a:t>可得关于</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𝑩</m:t>
                        </m:r>
                      </m:e>
                      <m:sub>
                        <m:r>
                          <a:rPr lang="en-US" altLang="zh-CN" sz="1600" b="1" i="1" smtClean="0">
                            <a:latin typeface="Cambria Math"/>
                          </a:rPr>
                          <m:t>𝒌</m:t>
                        </m:r>
                      </m:sub>
                    </m:sSub>
                  </m:oMath>
                </a14:m>
                <a:r>
                  <a:rPr lang="zh-CN" altLang="en-US" sz="1600" dirty="0"/>
                  <a:t>的</a:t>
                </a:r>
                <a:r>
                  <a:rPr lang="en-US" altLang="zh-CN" sz="1600" dirty="0"/>
                  <a:t>DFP</a:t>
                </a:r>
                <a:r>
                  <a:rPr lang="zh-CN" altLang="en-US" sz="1600" dirty="0"/>
                  <a:t>校正公式</a:t>
                </a:r>
                <a14:m>
                  <m:oMath xmlns:m="http://schemas.openxmlformats.org/officeDocument/2006/math">
                    <m:sSub>
                      <m:sSubPr>
                        <m:ctrlPr>
                          <a:rPr lang="en-US" altLang="zh-CN" sz="1600" i="1">
                            <a:latin typeface="Cambria Math" panose="02040503050406030204" pitchFamily="18" charset="0"/>
                          </a:rPr>
                        </m:ctrlPr>
                      </m:sSubPr>
                      <m:e>
                        <m:r>
                          <a:rPr lang="en-US" altLang="zh-CN" sz="1600" b="1" i="1" smtClean="0">
                            <a:latin typeface="Cambria Math"/>
                          </a:rPr>
                          <m:t>𝑩</m:t>
                        </m:r>
                      </m:e>
                      <m:sub>
                        <m:r>
                          <a:rPr lang="en-US" altLang="zh-CN" sz="1600" i="1">
                            <a:latin typeface="Cambria Math"/>
                          </a:rPr>
                          <m:t>𝒌</m:t>
                        </m:r>
                        <m:r>
                          <a:rPr lang="en-US" altLang="zh-CN" sz="1600" i="1">
                            <a:latin typeface="Cambria Math"/>
                          </a:rPr>
                          <m:t>+</m:t>
                        </m:r>
                        <m:r>
                          <a:rPr lang="en-US" altLang="zh-CN" sz="1600" i="1">
                            <a:latin typeface="Cambria Math"/>
                          </a:rPr>
                          <m:t>𝟏</m:t>
                        </m:r>
                      </m:sub>
                    </m:sSub>
                    <m:r>
                      <a:rPr lang="en-US" altLang="zh-CN" sz="1600" i="1">
                        <a:latin typeface="Cambria Math"/>
                      </a:rPr>
                      <m:t>=</m:t>
                    </m:r>
                    <m:sSub>
                      <m:sSubPr>
                        <m:ctrlPr>
                          <a:rPr lang="en-US" altLang="zh-CN" sz="1600" i="1">
                            <a:latin typeface="Cambria Math" panose="02040503050406030204" pitchFamily="18" charset="0"/>
                          </a:rPr>
                        </m:ctrlPr>
                      </m:sSubPr>
                      <m:e>
                        <m:r>
                          <a:rPr lang="en-US" altLang="zh-CN" sz="1600" b="1" i="1" smtClean="0">
                            <a:latin typeface="Cambria Math"/>
                          </a:rPr>
                          <m:t>𝑩</m:t>
                        </m:r>
                      </m:e>
                      <m:sub>
                        <m:r>
                          <a:rPr lang="en-US" altLang="zh-CN" sz="1600" i="1">
                            <a:latin typeface="Cambria Math"/>
                          </a:rPr>
                          <m:t>𝒌</m:t>
                        </m:r>
                      </m:sub>
                    </m:sSub>
                    <m:r>
                      <a:rPr lang="en-US" altLang="zh-CN" sz="1600" i="1">
                        <a:latin typeface="Cambria Math"/>
                      </a:rPr>
                      <m:t>+</m:t>
                    </m:r>
                    <m:f>
                      <m:fPr>
                        <m:ctrlPr>
                          <a:rPr lang="en-US" altLang="zh-CN" sz="1600" i="1">
                            <a:latin typeface="Cambria Math" panose="02040503050406030204" pitchFamily="18" charset="0"/>
                          </a:rPr>
                        </m:ctrlPr>
                      </m:fPr>
                      <m:num>
                        <m:sSub>
                          <m:sSubPr>
                            <m:ctrlPr>
                              <a:rPr lang="en-US" altLang="zh-CN" sz="1600" b="1" i="1" smtClean="0">
                                <a:latin typeface="Cambria Math" panose="02040503050406030204" pitchFamily="18" charset="0"/>
                              </a:rPr>
                            </m:ctrlPr>
                          </m:sSubPr>
                          <m:e>
                            <m:r>
                              <a:rPr lang="en-US" altLang="zh-CN" sz="1600" b="1" i="1" smtClean="0">
                                <a:latin typeface="Cambria Math"/>
                              </a:rPr>
                              <m:t>𝒚</m:t>
                            </m:r>
                          </m:e>
                          <m:sub>
                            <m:r>
                              <a:rPr lang="en-US" altLang="zh-CN" sz="1600" b="1" i="1" smtClean="0">
                                <a:latin typeface="Cambria Math"/>
                              </a:rPr>
                              <m:t>𝒌</m:t>
                            </m:r>
                          </m:sub>
                        </m:sSub>
                        <m:sSubSup>
                          <m:sSubSupPr>
                            <m:ctrlPr>
                              <a:rPr lang="en-US" altLang="zh-CN" sz="1600" i="1" smtClean="0">
                                <a:latin typeface="Cambria Math" panose="02040503050406030204" pitchFamily="18" charset="0"/>
                              </a:rPr>
                            </m:ctrlPr>
                          </m:sSubSupPr>
                          <m:e>
                            <m:r>
                              <a:rPr lang="en-US" altLang="zh-CN" sz="1600" b="1" i="1" smtClean="0">
                                <a:latin typeface="Cambria Math"/>
                              </a:rPr>
                              <m:t>𝒚</m:t>
                            </m:r>
                          </m:e>
                          <m:sub>
                            <m:r>
                              <a:rPr lang="en-US" altLang="zh-CN" sz="1600" i="1">
                                <a:latin typeface="Cambria Math"/>
                              </a:rPr>
                              <m:t>𝒌</m:t>
                            </m:r>
                          </m:sub>
                          <m:sup>
                            <m:r>
                              <a:rPr lang="en-US" altLang="zh-CN" sz="1600" i="1">
                                <a:latin typeface="Cambria Math"/>
                              </a:rPr>
                              <m:t>𝑻</m:t>
                            </m:r>
                          </m:sup>
                        </m:sSubSup>
                      </m:num>
                      <m:den>
                        <m:sSubSup>
                          <m:sSubSupPr>
                            <m:ctrlPr>
                              <a:rPr lang="en-US" altLang="zh-CN" sz="1600" i="1">
                                <a:latin typeface="Cambria Math" panose="02040503050406030204" pitchFamily="18" charset="0"/>
                              </a:rPr>
                            </m:ctrlPr>
                          </m:sSubSupPr>
                          <m:e>
                            <m:r>
                              <a:rPr lang="en-US" altLang="zh-CN" sz="1600" b="1" i="1" smtClean="0">
                                <a:latin typeface="Cambria Math"/>
                              </a:rPr>
                              <m:t>𝒚</m:t>
                            </m:r>
                          </m:e>
                          <m:sub>
                            <m:r>
                              <a:rPr lang="en-US" altLang="zh-CN" sz="1600" i="1">
                                <a:latin typeface="Cambria Math"/>
                              </a:rPr>
                              <m:t>𝒌</m:t>
                            </m:r>
                          </m:sub>
                          <m:sup>
                            <m:r>
                              <a:rPr lang="en-US" altLang="zh-CN" sz="1600" i="1">
                                <a:latin typeface="Cambria Math"/>
                              </a:rPr>
                              <m:t>𝑻</m:t>
                            </m:r>
                          </m:sup>
                        </m:sSubSup>
                        <m:sSub>
                          <m:sSubPr>
                            <m:ctrlPr>
                              <a:rPr lang="en-US" altLang="zh-CN" sz="1600" i="1">
                                <a:latin typeface="Cambria Math" panose="02040503050406030204" pitchFamily="18" charset="0"/>
                              </a:rPr>
                            </m:ctrlPr>
                          </m:sSubPr>
                          <m:e>
                            <m:r>
                              <a:rPr lang="en-US" altLang="zh-CN" sz="1600" b="1" i="1" smtClean="0">
                                <a:latin typeface="Cambria Math"/>
                              </a:rPr>
                              <m:t>𝒔</m:t>
                            </m:r>
                          </m:e>
                          <m:sub>
                            <m:r>
                              <a:rPr lang="en-US" altLang="zh-CN" sz="1600" i="1">
                                <a:latin typeface="Cambria Math"/>
                              </a:rPr>
                              <m:t>𝒌</m:t>
                            </m:r>
                          </m:sub>
                        </m:sSub>
                      </m:den>
                    </m:f>
                    <m:r>
                      <a:rPr lang="en-US" altLang="zh-CN" sz="1600" i="1">
                        <a:latin typeface="Cambria Math"/>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b="1" i="1" smtClean="0">
                                <a:latin typeface="Cambria Math"/>
                              </a:rPr>
                              <m:t>𝑩</m:t>
                            </m:r>
                          </m:e>
                          <m:sub>
                            <m:r>
                              <a:rPr lang="en-US" altLang="zh-CN" sz="1600" i="1">
                                <a:latin typeface="Cambria Math"/>
                              </a:rPr>
                              <m:t>𝒌</m:t>
                            </m:r>
                          </m:sub>
                        </m:sSub>
                        <m:sSub>
                          <m:sSubPr>
                            <m:ctrlPr>
                              <a:rPr lang="en-US" altLang="zh-CN" sz="1600" i="1">
                                <a:latin typeface="Cambria Math" panose="02040503050406030204" pitchFamily="18" charset="0"/>
                              </a:rPr>
                            </m:ctrlPr>
                          </m:sSubPr>
                          <m:e>
                            <m:r>
                              <a:rPr lang="en-US" altLang="zh-CN" sz="1600" i="1">
                                <a:latin typeface="Cambria Math"/>
                              </a:rPr>
                              <m:t>𝒔</m:t>
                            </m:r>
                          </m:e>
                          <m:sub>
                            <m:r>
                              <a:rPr lang="en-US" altLang="zh-CN" sz="1600" i="1">
                                <a:latin typeface="Cambria Math"/>
                              </a:rPr>
                              <m:t>𝒌</m:t>
                            </m:r>
                          </m:sub>
                        </m:sSub>
                        <m:sSubSup>
                          <m:sSubSupPr>
                            <m:ctrlPr>
                              <a:rPr lang="en-US" altLang="zh-CN" sz="1600" i="1">
                                <a:latin typeface="Cambria Math" panose="02040503050406030204" pitchFamily="18" charset="0"/>
                              </a:rPr>
                            </m:ctrlPr>
                          </m:sSubSupPr>
                          <m:e>
                            <m:r>
                              <a:rPr lang="en-US" altLang="zh-CN" sz="1600" i="1">
                                <a:latin typeface="Cambria Math"/>
                              </a:rPr>
                              <m:t>𝒔</m:t>
                            </m:r>
                          </m:e>
                          <m:sub>
                            <m:r>
                              <a:rPr lang="en-US" altLang="zh-CN" sz="1600" i="1">
                                <a:latin typeface="Cambria Math"/>
                              </a:rPr>
                              <m:t>𝒌</m:t>
                            </m:r>
                          </m:sub>
                          <m:sup>
                            <m:r>
                              <a:rPr lang="en-US" altLang="zh-CN" sz="1600" i="1">
                                <a:latin typeface="Cambria Math"/>
                              </a:rPr>
                              <m:t>𝑻</m:t>
                            </m:r>
                          </m:sup>
                        </m:sSubSup>
                        <m:sSub>
                          <m:sSubPr>
                            <m:ctrlPr>
                              <a:rPr lang="en-US" altLang="zh-CN" sz="1600" i="1">
                                <a:latin typeface="Cambria Math" panose="02040503050406030204" pitchFamily="18" charset="0"/>
                              </a:rPr>
                            </m:ctrlPr>
                          </m:sSubPr>
                          <m:e>
                            <m:r>
                              <a:rPr lang="en-US" altLang="zh-CN" sz="1600" b="1" i="1" smtClean="0">
                                <a:latin typeface="Cambria Math"/>
                              </a:rPr>
                              <m:t>𝑩</m:t>
                            </m:r>
                          </m:e>
                          <m:sub>
                            <m:r>
                              <a:rPr lang="en-US" altLang="zh-CN" sz="1600" i="1">
                                <a:latin typeface="Cambria Math"/>
                              </a:rPr>
                              <m:t>𝒌</m:t>
                            </m:r>
                          </m:sub>
                        </m:sSub>
                      </m:num>
                      <m:den>
                        <m:sSubSup>
                          <m:sSubSupPr>
                            <m:ctrlPr>
                              <a:rPr lang="en-US" altLang="zh-CN" sz="1600" i="1">
                                <a:latin typeface="Cambria Math" panose="02040503050406030204" pitchFamily="18" charset="0"/>
                              </a:rPr>
                            </m:ctrlPr>
                          </m:sSubSupPr>
                          <m:e>
                            <m:r>
                              <a:rPr lang="en-US" altLang="zh-CN" sz="1600" i="1">
                                <a:latin typeface="Cambria Math"/>
                              </a:rPr>
                              <m:t>𝒔</m:t>
                            </m:r>
                          </m:e>
                          <m:sub>
                            <m:r>
                              <a:rPr lang="en-US" altLang="zh-CN" sz="1600" i="1">
                                <a:latin typeface="Cambria Math"/>
                              </a:rPr>
                              <m:t>𝒌</m:t>
                            </m:r>
                          </m:sub>
                          <m:sup>
                            <m:r>
                              <a:rPr lang="en-US" altLang="zh-CN" sz="1600" i="1">
                                <a:latin typeface="Cambria Math"/>
                              </a:rPr>
                              <m:t>𝑻</m:t>
                            </m:r>
                          </m:sup>
                        </m:sSubSup>
                        <m:sSub>
                          <m:sSubPr>
                            <m:ctrlPr>
                              <a:rPr lang="en-US" altLang="zh-CN" sz="1600" i="1">
                                <a:latin typeface="Cambria Math" panose="02040503050406030204" pitchFamily="18" charset="0"/>
                              </a:rPr>
                            </m:ctrlPr>
                          </m:sSubPr>
                          <m:e>
                            <m:r>
                              <a:rPr lang="en-US" altLang="zh-CN" sz="1600" b="1" i="1" smtClean="0">
                                <a:latin typeface="Cambria Math"/>
                              </a:rPr>
                              <m:t>𝑩</m:t>
                            </m:r>
                          </m:e>
                          <m:sub>
                            <m:r>
                              <a:rPr lang="en-US" altLang="zh-CN" sz="1600" i="1">
                                <a:latin typeface="Cambria Math"/>
                              </a:rPr>
                              <m:t>𝒌</m:t>
                            </m:r>
                          </m:sub>
                        </m:sSub>
                        <m:sSub>
                          <m:sSubPr>
                            <m:ctrlPr>
                              <a:rPr lang="en-US" altLang="zh-CN" sz="1600" i="1">
                                <a:latin typeface="Cambria Math" panose="02040503050406030204" pitchFamily="18" charset="0"/>
                              </a:rPr>
                            </m:ctrlPr>
                          </m:sSubPr>
                          <m:e>
                            <m:r>
                              <a:rPr lang="en-US" altLang="zh-CN" sz="1600" i="1">
                                <a:latin typeface="Cambria Math"/>
                              </a:rPr>
                              <m:t>𝒔</m:t>
                            </m:r>
                          </m:e>
                          <m:sub>
                            <m:r>
                              <a:rPr lang="en-US" altLang="zh-CN" sz="1600" i="1">
                                <a:latin typeface="Cambria Math"/>
                              </a:rPr>
                              <m:t>𝒌</m:t>
                            </m:r>
                          </m:sub>
                        </m:sSub>
                      </m:den>
                    </m:f>
                  </m:oMath>
                </a14:m>
                <a:r>
                  <a:rPr lang="en-US" altLang="zh-CN" sz="1600" dirty="0"/>
                  <a:t> </a:t>
                </a:r>
                <a:r>
                  <a:rPr lang="en-US" altLang="zh-CN" sz="1600" dirty="0">
                    <a:solidFill>
                      <a:srgbClr val="CC00CC"/>
                    </a:solidFill>
                  </a:rPr>
                  <a:t>(6-1a)</a:t>
                </a:r>
                <a:r>
                  <a:rPr lang="en-US" altLang="zh-CN" sz="1600" dirty="0"/>
                  <a:t>, </a:t>
                </a:r>
              </a:p>
              <a:p>
                <a:r>
                  <a:rPr lang="zh-CN" altLang="en-US" sz="1600" dirty="0"/>
                  <a:t>由于</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𝑩</m:t>
                        </m:r>
                      </m:e>
                      <m:sub>
                        <m:r>
                          <a:rPr lang="en-US" altLang="zh-CN" sz="1600" b="1" i="1" smtClean="0">
                            <a:latin typeface="Cambria Math"/>
                          </a:rPr>
                          <m:t>𝒌</m:t>
                        </m:r>
                      </m:sub>
                    </m:sSub>
                    <m:sSub>
                      <m:sSubPr>
                        <m:ctrlPr>
                          <a:rPr lang="en-US" altLang="zh-CN" sz="1600" b="1" i="1" smtClean="0">
                            <a:latin typeface="Cambria Math" panose="02040503050406030204" pitchFamily="18" charset="0"/>
                          </a:rPr>
                        </m:ctrlPr>
                      </m:sSubPr>
                      <m:e>
                        <m:r>
                          <a:rPr lang="en-US" altLang="zh-CN" sz="1600" b="1" i="1" smtClean="0">
                            <a:latin typeface="Cambria Math"/>
                          </a:rPr>
                          <m:t>𝒔</m:t>
                        </m:r>
                      </m:e>
                      <m:sub>
                        <m:r>
                          <a:rPr lang="en-US" altLang="zh-CN" sz="1600" b="1" i="1" smtClean="0">
                            <a:latin typeface="Cambria Math"/>
                          </a:rPr>
                          <m:t>𝒌</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𝝀</m:t>
                        </m:r>
                      </m:e>
                      <m:sub>
                        <m:r>
                          <a:rPr lang="en-US" altLang="zh-CN" sz="1600" b="1" i="1" smtClean="0">
                            <a:latin typeface="Cambria Math"/>
                          </a:rPr>
                          <m:t>𝒌</m:t>
                        </m:r>
                      </m:sub>
                    </m:sSub>
                    <m:sSub>
                      <m:sSubPr>
                        <m:ctrlPr>
                          <a:rPr lang="en-US" altLang="zh-CN" sz="1600" b="1" i="1" smtClean="0">
                            <a:latin typeface="Cambria Math" panose="02040503050406030204" pitchFamily="18" charset="0"/>
                          </a:rPr>
                        </m:ctrlPr>
                      </m:sSubPr>
                      <m:e>
                        <m:r>
                          <a:rPr lang="en-US" altLang="zh-CN" sz="1600" b="1" i="1" smtClean="0">
                            <a:latin typeface="Cambria Math"/>
                          </a:rPr>
                          <m:t>𝒈</m:t>
                        </m:r>
                      </m:e>
                      <m:sub>
                        <m:r>
                          <a:rPr lang="en-US" altLang="zh-CN" sz="1600" b="1" i="1" smtClean="0">
                            <a:latin typeface="Cambria Math"/>
                          </a:rPr>
                          <m:t>𝒌</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𝑩</m:t>
                        </m:r>
                      </m:e>
                      <m:sub>
                        <m:r>
                          <a:rPr lang="en-US" altLang="zh-CN" sz="1600" b="1" i="1" smtClean="0">
                            <a:latin typeface="Cambria Math"/>
                          </a:rPr>
                          <m:t>𝒌</m:t>
                        </m:r>
                      </m:sub>
                    </m:sSub>
                    <m:sSub>
                      <m:sSubPr>
                        <m:ctrlPr>
                          <a:rPr lang="en-US" altLang="zh-CN" sz="1600" b="1" i="1" smtClean="0">
                            <a:latin typeface="Cambria Math" panose="02040503050406030204" pitchFamily="18" charset="0"/>
                          </a:rPr>
                        </m:ctrlPr>
                      </m:sSubPr>
                      <m:e>
                        <m:r>
                          <a:rPr lang="en-US" altLang="zh-CN" sz="1600" b="1" i="1" smtClean="0">
                            <a:latin typeface="Cambria Math"/>
                          </a:rPr>
                          <m:t>𝒅</m:t>
                        </m:r>
                      </m:e>
                      <m:sub>
                        <m:r>
                          <a:rPr lang="en-US" altLang="zh-CN" sz="1600" b="1" i="1" smtClean="0">
                            <a:latin typeface="Cambria Math"/>
                          </a:rPr>
                          <m:t>𝒌</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𝒈</m:t>
                        </m:r>
                      </m:e>
                      <m:sub>
                        <m:r>
                          <a:rPr lang="en-US" altLang="zh-CN" sz="1600" b="1" i="1" smtClean="0">
                            <a:latin typeface="Cambria Math"/>
                          </a:rPr>
                          <m:t>𝒌</m:t>
                        </m:r>
                      </m:sub>
                    </m:sSub>
                  </m:oMath>
                </a14:m>
                <a:r>
                  <a:rPr lang="en-US" altLang="zh-CN" sz="1600" dirty="0"/>
                  <a:t>,</a:t>
                </a:r>
                <a:r>
                  <a:rPr lang="zh-CN" altLang="en-US" sz="1600" dirty="0"/>
                  <a:t>因此上式也可写为</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a:rPr>
                          <m:t>𝑩</m:t>
                        </m:r>
                      </m:e>
                      <m:sub>
                        <m:r>
                          <a:rPr lang="en-US" altLang="zh-CN" sz="1600" i="1">
                            <a:latin typeface="Cambria Math"/>
                          </a:rPr>
                          <m:t>𝒌</m:t>
                        </m:r>
                        <m:r>
                          <a:rPr lang="en-US" altLang="zh-CN" sz="1600" i="1">
                            <a:latin typeface="Cambria Math"/>
                          </a:rPr>
                          <m:t>+</m:t>
                        </m:r>
                        <m:r>
                          <a:rPr lang="en-US" altLang="zh-CN" sz="1600" i="1">
                            <a:latin typeface="Cambria Math"/>
                          </a:rPr>
                          <m:t>𝟏</m:t>
                        </m:r>
                      </m:sub>
                    </m:sSub>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𝑩</m:t>
                        </m:r>
                      </m:e>
                      <m:sub>
                        <m:r>
                          <a:rPr lang="en-US" altLang="zh-CN" sz="1600" i="1">
                            <a:latin typeface="Cambria Math"/>
                          </a:rPr>
                          <m:t>𝒌</m:t>
                        </m:r>
                      </m:sub>
                    </m:sSub>
                    <m:r>
                      <a:rPr lang="en-US" altLang="zh-CN" sz="1600" b="1" i="1" smtClean="0">
                        <a:latin typeface="Cambria Math"/>
                      </a:rPr>
                      <m:t>+</m:t>
                    </m:r>
                    <m:f>
                      <m:fPr>
                        <m:ctrlPr>
                          <a:rPr lang="en-US" altLang="zh-CN" sz="1600" i="1">
                            <a:latin typeface="Cambria Math" panose="02040503050406030204" pitchFamily="18" charset="0"/>
                          </a:rPr>
                        </m:ctrlPr>
                      </m:fPr>
                      <m:num>
                        <m:sSub>
                          <m:sSubPr>
                            <m:ctrlPr>
                              <a:rPr lang="en-US" altLang="zh-CN" sz="1600" b="1" i="1" smtClean="0">
                                <a:latin typeface="Cambria Math" panose="02040503050406030204" pitchFamily="18" charset="0"/>
                              </a:rPr>
                            </m:ctrlPr>
                          </m:sSubPr>
                          <m:e>
                            <m:r>
                              <a:rPr lang="en-US" altLang="zh-CN" sz="1600" b="1" i="1" smtClean="0">
                                <a:latin typeface="Cambria Math"/>
                              </a:rPr>
                              <m:t>𝒈</m:t>
                            </m:r>
                          </m:e>
                          <m:sub>
                            <m:r>
                              <a:rPr lang="en-US" altLang="zh-CN" sz="1600" b="1" i="1" smtClean="0">
                                <a:latin typeface="Cambria Math"/>
                              </a:rPr>
                              <m:t>𝒌</m:t>
                            </m:r>
                          </m:sub>
                        </m:sSub>
                        <m:r>
                          <a:rPr lang="en-US" altLang="zh-CN" sz="1600" b="1" i="1" smtClean="0">
                            <a:latin typeface="Cambria Math"/>
                          </a:rPr>
                          <m:t>𝒈</m:t>
                        </m:r>
                        <m:sSubSup>
                          <m:sSubSupPr>
                            <m:ctrlPr>
                              <a:rPr lang="en-US" altLang="zh-CN" sz="1600" i="1">
                                <a:latin typeface="Cambria Math" panose="02040503050406030204" pitchFamily="18" charset="0"/>
                              </a:rPr>
                            </m:ctrlPr>
                          </m:sSubSupPr>
                          <m:e>
                            <m:r>
                              <a:rPr lang="en-US" altLang="zh-CN" sz="1600" b="1" i="1" smtClean="0">
                                <a:latin typeface="Cambria Math"/>
                              </a:rPr>
                              <m:t> </m:t>
                            </m:r>
                          </m:e>
                          <m:sub>
                            <m:r>
                              <a:rPr lang="en-US" altLang="zh-CN" sz="1600" i="1">
                                <a:latin typeface="Cambria Math"/>
                              </a:rPr>
                              <m:t>𝒌</m:t>
                            </m:r>
                          </m:sub>
                          <m:sup>
                            <m:r>
                              <a:rPr lang="en-US" altLang="zh-CN" sz="1600" i="1">
                                <a:latin typeface="Cambria Math"/>
                              </a:rPr>
                              <m:t>𝑻</m:t>
                            </m:r>
                          </m:sup>
                        </m:sSubSup>
                      </m:num>
                      <m:den>
                        <m:sSubSup>
                          <m:sSubSupPr>
                            <m:ctrlPr>
                              <a:rPr lang="en-US" altLang="zh-CN" sz="1600" i="1">
                                <a:latin typeface="Cambria Math" panose="02040503050406030204" pitchFamily="18" charset="0"/>
                              </a:rPr>
                            </m:ctrlPr>
                          </m:sSubSupPr>
                          <m:e>
                            <m:r>
                              <a:rPr lang="en-US" altLang="zh-CN" sz="1600" b="1" i="1" smtClean="0">
                                <a:latin typeface="Cambria Math"/>
                              </a:rPr>
                              <m:t>𝒈</m:t>
                            </m:r>
                          </m:e>
                          <m:sub>
                            <m:r>
                              <a:rPr lang="en-US" altLang="zh-CN" sz="1600" i="1">
                                <a:latin typeface="Cambria Math"/>
                              </a:rPr>
                              <m:t>𝒌</m:t>
                            </m:r>
                          </m:sub>
                          <m:sup>
                            <m:r>
                              <a:rPr lang="en-US" altLang="zh-CN" sz="1600" i="1">
                                <a:latin typeface="Cambria Math"/>
                              </a:rPr>
                              <m:t>𝑻</m:t>
                            </m:r>
                          </m:sup>
                        </m:sSubSup>
                        <m:sSub>
                          <m:sSubPr>
                            <m:ctrlPr>
                              <a:rPr lang="en-US" altLang="zh-CN" sz="1600" i="1">
                                <a:latin typeface="Cambria Math" panose="02040503050406030204" pitchFamily="18" charset="0"/>
                              </a:rPr>
                            </m:ctrlPr>
                          </m:sSubPr>
                          <m:e>
                            <m:r>
                              <a:rPr lang="en-US" altLang="zh-CN" sz="1600" b="1" i="1" smtClean="0">
                                <a:latin typeface="Cambria Math"/>
                              </a:rPr>
                              <m:t>𝒅</m:t>
                            </m:r>
                          </m:e>
                          <m:sub>
                            <m:r>
                              <a:rPr lang="en-US" altLang="zh-CN" sz="1600" i="1">
                                <a:latin typeface="Cambria Math"/>
                              </a:rPr>
                              <m:t>𝒌</m:t>
                            </m:r>
                          </m:sub>
                        </m:sSub>
                      </m:den>
                    </m:f>
                    <m:r>
                      <a:rPr lang="en-US" altLang="zh-CN" sz="1600" i="1">
                        <a:latin typeface="Cambria Math"/>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a:rPr>
                              <m:t>𝒚</m:t>
                            </m:r>
                          </m:e>
                          <m:sub>
                            <m:r>
                              <a:rPr lang="en-US" altLang="zh-CN" sz="1600" i="1">
                                <a:latin typeface="Cambria Math"/>
                              </a:rPr>
                              <m:t>𝒌</m:t>
                            </m:r>
                          </m:sub>
                        </m:sSub>
                        <m:sSubSup>
                          <m:sSubSupPr>
                            <m:ctrlPr>
                              <a:rPr lang="en-US" altLang="zh-CN" sz="1600" i="1">
                                <a:latin typeface="Cambria Math" panose="02040503050406030204" pitchFamily="18" charset="0"/>
                              </a:rPr>
                            </m:ctrlPr>
                          </m:sSubSupPr>
                          <m:e>
                            <m:r>
                              <a:rPr lang="en-US" altLang="zh-CN" sz="1600" i="1">
                                <a:latin typeface="Cambria Math"/>
                              </a:rPr>
                              <m:t>𝒚</m:t>
                            </m:r>
                          </m:e>
                          <m:sub>
                            <m:r>
                              <a:rPr lang="en-US" altLang="zh-CN" sz="1600" i="1">
                                <a:latin typeface="Cambria Math"/>
                              </a:rPr>
                              <m:t>𝒌</m:t>
                            </m:r>
                          </m:sub>
                          <m:sup>
                            <m:r>
                              <a:rPr lang="en-US" altLang="zh-CN" sz="1600" i="1">
                                <a:latin typeface="Cambria Math"/>
                              </a:rPr>
                              <m:t>𝑻</m:t>
                            </m:r>
                          </m:sup>
                        </m:sSubSup>
                      </m:num>
                      <m:den>
                        <m:sSubSup>
                          <m:sSubSupPr>
                            <m:ctrlPr>
                              <a:rPr lang="en-US" altLang="zh-CN" sz="1600" i="1">
                                <a:latin typeface="Cambria Math" panose="02040503050406030204" pitchFamily="18" charset="0"/>
                              </a:rPr>
                            </m:ctrlPr>
                          </m:sSubSupPr>
                          <m:e>
                            <m:r>
                              <a:rPr lang="en-US" altLang="zh-CN" sz="1600" b="1" i="1" smtClean="0">
                                <a:latin typeface="Cambria Math"/>
                              </a:rPr>
                              <m:t>𝝀</m:t>
                            </m:r>
                            <m:r>
                              <a:rPr lang="en-US" altLang="zh-CN" sz="1600" i="1">
                                <a:latin typeface="Cambria Math"/>
                              </a:rPr>
                              <m:t>𝒚</m:t>
                            </m:r>
                          </m:e>
                          <m:sub>
                            <m:r>
                              <a:rPr lang="en-US" altLang="zh-CN" sz="1600" i="1">
                                <a:latin typeface="Cambria Math"/>
                              </a:rPr>
                              <m:t>𝒌</m:t>
                            </m:r>
                          </m:sub>
                          <m:sup>
                            <m:r>
                              <a:rPr lang="en-US" altLang="zh-CN" sz="1600" i="1">
                                <a:latin typeface="Cambria Math"/>
                              </a:rPr>
                              <m:t>𝑻</m:t>
                            </m:r>
                          </m:sup>
                        </m:sSubSup>
                        <m:sSub>
                          <m:sSubPr>
                            <m:ctrlPr>
                              <a:rPr lang="en-US" altLang="zh-CN" sz="1600" i="1">
                                <a:latin typeface="Cambria Math" panose="02040503050406030204" pitchFamily="18" charset="0"/>
                              </a:rPr>
                            </m:ctrlPr>
                          </m:sSubPr>
                          <m:e>
                            <m:r>
                              <a:rPr lang="en-US" altLang="zh-CN" sz="1600" b="1" i="1" smtClean="0">
                                <a:latin typeface="Cambria Math"/>
                              </a:rPr>
                              <m:t>𝒅</m:t>
                            </m:r>
                          </m:e>
                          <m:sub>
                            <m:r>
                              <a:rPr lang="en-US" altLang="zh-CN" sz="1600" i="1">
                                <a:latin typeface="Cambria Math"/>
                              </a:rPr>
                              <m:t>𝒌</m:t>
                            </m:r>
                          </m:sub>
                        </m:sSub>
                      </m:den>
                    </m:f>
                    <m:r>
                      <a:rPr lang="en-US" altLang="zh-CN" sz="1600" b="1" i="1" smtClean="0">
                        <a:latin typeface="Cambria Math"/>
                      </a:rPr>
                      <m:t> </m:t>
                    </m:r>
                  </m:oMath>
                </a14:m>
                <a:r>
                  <a:rPr lang="en-US" altLang="zh-CN" sz="1600" dirty="0">
                    <a:solidFill>
                      <a:srgbClr val="CC00CC"/>
                    </a:solidFill>
                  </a:rPr>
                  <a:t>(6-1b)</a:t>
                </a:r>
              </a:p>
              <a:p>
                <a:r>
                  <a:rPr lang="zh-CN" altLang="en-US" sz="1600" dirty="0">
                    <a:solidFill>
                      <a:srgbClr val="CC00CC"/>
                    </a:solidFill>
                  </a:rPr>
                  <a:t>式</a:t>
                </a:r>
                <a:r>
                  <a:rPr lang="en-US" altLang="zh-CN" sz="1600" dirty="0">
                    <a:solidFill>
                      <a:srgbClr val="CC00CC"/>
                    </a:solidFill>
                  </a:rPr>
                  <a:t>(6-1a),(6-1b)</a:t>
                </a:r>
                <a:r>
                  <a:rPr lang="zh-CN" altLang="en-US" sz="1600" dirty="0">
                    <a:solidFill>
                      <a:srgbClr val="CC00CC"/>
                    </a:solidFill>
                  </a:rPr>
                  <a:t>称为互补</a:t>
                </a:r>
                <a:r>
                  <a:rPr lang="en-US" altLang="zh-CN" sz="1600" dirty="0">
                    <a:solidFill>
                      <a:srgbClr val="CC00CC"/>
                    </a:solidFill>
                  </a:rPr>
                  <a:t>DFP</a:t>
                </a:r>
                <a:r>
                  <a:rPr lang="zh-CN" altLang="en-US" sz="1600" dirty="0">
                    <a:solidFill>
                      <a:srgbClr val="CC00CC"/>
                    </a:solidFill>
                  </a:rPr>
                  <a:t>公式，对此两次应用逆的秩</a:t>
                </a:r>
                <a:r>
                  <a:rPr lang="en-US" altLang="zh-CN" sz="1600" dirty="0">
                    <a:solidFill>
                      <a:srgbClr val="CC00CC"/>
                    </a:solidFill>
                  </a:rPr>
                  <a:t>1</a:t>
                </a:r>
                <a:r>
                  <a:rPr lang="zh-CN" altLang="en-US" sz="1600" dirty="0">
                    <a:solidFill>
                      <a:srgbClr val="CC00CC"/>
                    </a:solidFill>
                  </a:rPr>
                  <a:t>校正，就可得到关于</a:t>
                </a:r>
                <a14:m>
                  <m:oMath xmlns:m="http://schemas.openxmlformats.org/officeDocument/2006/math">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𝑯</m:t>
                        </m:r>
                      </m:e>
                      <m:sub>
                        <m:r>
                          <a:rPr lang="en-US" altLang="zh-CN" sz="1600" b="1" i="1" smtClean="0">
                            <a:solidFill>
                              <a:srgbClr val="CC00CC"/>
                            </a:solidFill>
                            <a:latin typeface="Cambria Math"/>
                          </a:rPr>
                          <m:t>𝒌</m:t>
                        </m:r>
                      </m:sub>
                    </m:sSub>
                  </m:oMath>
                </a14:m>
                <a:r>
                  <a:rPr lang="zh-CN" altLang="en-US" sz="1600" dirty="0">
                    <a:solidFill>
                      <a:srgbClr val="CC00CC"/>
                    </a:solidFill>
                  </a:rPr>
                  <a:t>的</a:t>
                </a:r>
                <a:r>
                  <a:rPr lang="en-US" altLang="zh-CN" sz="1600" dirty="0">
                    <a:solidFill>
                      <a:srgbClr val="CC00CC"/>
                    </a:solidFill>
                  </a:rPr>
                  <a:t>BFGS</a:t>
                </a:r>
                <a:r>
                  <a:rPr lang="zh-CN" altLang="en-US" sz="1600" dirty="0">
                    <a:solidFill>
                      <a:srgbClr val="CC00CC"/>
                    </a:solidFill>
                  </a:rPr>
                  <a:t>校正</a:t>
                </a:r>
                <a:endParaRPr lang="en-US" altLang="zh-CN" sz="1600" dirty="0">
                  <a:solidFill>
                    <a:srgbClr val="CC00CC"/>
                  </a:solidFill>
                </a:endParaRPr>
              </a:p>
              <a:p>
                <a:endParaRPr lang="zh-CN" alt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65" t="-434"/>
                </a:stretch>
              </a:blipFill>
            </p:spPr>
            <p:txBody>
              <a:bodyPr/>
              <a:lstStyle/>
              <a:p>
                <a:r>
                  <a:rPr lang="zh-CN" altLang="en-US">
                    <a:noFill/>
                  </a:rPr>
                  <a:t> </a:t>
                </a:r>
              </a:p>
            </p:txBody>
          </p:sp>
        </mc:Fallback>
      </mc:AlternateContent>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560" y="4185244"/>
            <a:ext cx="4103762" cy="1588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328" y="5764434"/>
            <a:ext cx="3024336" cy="1084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7269" y="4232810"/>
            <a:ext cx="4048219" cy="2625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1626" y="2023694"/>
            <a:ext cx="2174373" cy="136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26"/>
                                        </p:tgtEl>
                                        <p:attrNameLst>
                                          <p:attrName>style.visibility</p:attrName>
                                        </p:attrNameLst>
                                      </p:cBhvr>
                                      <p:to>
                                        <p:strVal val="visible"/>
                                      </p:to>
                                    </p:set>
                                    <p:anim calcmode="lin" valueType="num">
                                      <p:cBhvr additive="base">
                                        <p:cTn id="43" dur="500" fill="hold"/>
                                        <p:tgtEl>
                                          <p:spTgt spid="1026"/>
                                        </p:tgtEl>
                                        <p:attrNameLst>
                                          <p:attrName>ppt_x</p:attrName>
                                        </p:attrNameLst>
                                      </p:cBhvr>
                                      <p:tavLst>
                                        <p:tav tm="0">
                                          <p:val>
                                            <p:strVal val="#ppt_x"/>
                                          </p:val>
                                        </p:tav>
                                        <p:tav tm="100000">
                                          <p:val>
                                            <p:strVal val="#ppt_x"/>
                                          </p:val>
                                        </p:tav>
                                      </p:tavLst>
                                    </p:anim>
                                    <p:anim calcmode="lin" valueType="num">
                                      <p:cBhvr additive="base">
                                        <p:cTn id="4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27"/>
                                        </p:tgtEl>
                                        <p:attrNameLst>
                                          <p:attrName>style.visibility</p:attrName>
                                        </p:attrNameLst>
                                      </p:cBhvr>
                                      <p:to>
                                        <p:strVal val="visible"/>
                                      </p:to>
                                    </p:set>
                                    <p:anim calcmode="lin" valueType="num">
                                      <p:cBhvr additive="base">
                                        <p:cTn id="49" dur="500" fill="hold"/>
                                        <p:tgtEl>
                                          <p:spTgt spid="1027"/>
                                        </p:tgtEl>
                                        <p:attrNameLst>
                                          <p:attrName>ppt_x</p:attrName>
                                        </p:attrNameLst>
                                      </p:cBhvr>
                                      <p:tavLst>
                                        <p:tav tm="0">
                                          <p:val>
                                            <p:strVal val="#ppt_x"/>
                                          </p:val>
                                        </p:tav>
                                        <p:tav tm="100000">
                                          <p:val>
                                            <p:strVal val="#ppt_x"/>
                                          </p:val>
                                        </p:tav>
                                      </p:tavLst>
                                    </p:anim>
                                    <p:anim calcmode="lin" valueType="num">
                                      <p:cBhvr additive="base">
                                        <p:cTn id="50"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28"/>
                                        </p:tgtEl>
                                        <p:attrNameLst>
                                          <p:attrName>style.visibility</p:attrName>
                                        </p:attrNameLst>
                                      </p:cBhvr>
                                      <p:to>
                                        <p:strVal val="visible"/>
                                      </p:to>
                                    </p:set>
                                    <p:anim calcmode="lin" valueType="num">
                                      <p:cBhvr additive="base">
                                        <p:cTn id="55" dur="500" fill="hold"/>
                                        <p:tgtEl>
                                          <p:spTgt spid="1028"/>
                                        </p:tgtEl>
                                        <p:attrNameLst>
                                          <p:attrName>ppt_x</p:attrName>
                                        </p:attrNameLst>
                                      </p:cBhvr>
                                      <p:tavLst>
                                        <p:tav tm="0">
                                          <p:val>
                                            <p:strVal val="#ppt_x"/>
                                          </p:val>
                                        </p:tav>
                                        <p:tav tm="100000">
                                          <p:val>
                                            <p:strVal val="#ppt_x"/>
                                          </p:val>
                                        </p:tav>
                                      </p:tavLst>
                                    </p:anim>
                                    <p:anim calcmode="lin" valueType="num">
                                      <p:cBhvr additive="base">
                                        <p:cTn id="56"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029"/>
                                        </p:tgtEl>
                                        <p:attrNameLst>
                                          <p:attrName>style.visibility</p:attrName>
                                        </p:attrNameLst>
                                      </p:cBhvr>
                                      <p:to>
                                        <p:strVal val="visible"/>
                                      </p:to>
                                    </p:set>
                                    <p:anim calcmode="lin" valueType="num">
                                      <p:cBhvr additive="base">
                                        <p:cTn id="61" dur="500" fill="hold"/>
                                        <p:tgtEl>
                                          <p:spTgt spid="1029"/>
                                        </p:tgtEl>
                                        <p:attrNameLst>
                                          <p:attrName>ppt_x</p:attrName>
                                        </p:attrNameLst>
                                      </p:cBhvr>
                                      <p:tavLst>
                                        <p:tav tm="0">
                                          <p:val>
                                            <p:strVal val="#ppt_x"/>
                                          </p:val>
                                        </p:tav>
                                        <p:tav tm="100000">
                                          <p:val>
                                            <p:strVal val="#ppt_x"/>
                                          </p:val>
                                        </p:tav>
                                      </p:tavLst>
                                    </p:anim>
                                    <p:anim calcmode="lin" valueType="num">
                                      <p:cBhvr additive="base">
                                        <p:cTn id="62"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r>
              <a:rPr lang="en-US" altLang="zh-CN" sz="2800" dirty="0">
                <a:latin typeface="隶书" panose="02010509060101010101" pitchFamily="1" charset="-122"/>
              </a:rPr>
              <a:t>-</a:t>
            </a:r>
            <a:r>
              <a:rPr lang="en-US" altLang="zh-CN" sz="2800" dirty="0" err="1"/>
              <a:t>Broyden</a:t>
            </a:r>
            <a:r>
              <a:rPr lang="zh-CN" altLang="en-US" sz="2800" dirty="0"/>
              <a:t>校正族</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800" dirty="0"/>
                  <a:t>注意</a:t>
                </a:r>
                <a:r>
                  <a:rPr lang="en-US" altLang="zh-CN" sz="1800" dirty="0"/>
                  <a:t>DFP</a:t>
                </a:r>
                <a:r>
                  <a:rPr lang="zh-CN" altLang="en-US" sz="1800" dirty="0"/>
                  <a:t>和</a:t>
                </a:r>
                <a:r>
                  <a:rPr lang="en-US" altLang="zh-CN" sz="1800" dirty="0"/>
                  <a:t>BFGS</a:t>
                </a:r>
                <a:r>
                  <a:rPr lang="zh-CN" altLang="en-US" sz="1800" dirty="0"/>
                  <a:t>校正都是对称秩</a:t>
                </a:r>
                <a:r>
                  <a:rPr lang="en-US" altLang="zh-CN" sz="1800" dirty="0"/>
                  <a:t>2</a:t>
                </a:r>
                <a:r>
                  <a:rPr lang="zh-CN" altLang="en-US" sz="1800" dirty="0"/>
                  <a:t>校正，都由</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𝑯</m:t>
                        </m:r>
                      </m:e>
                      <m:sub>
                        <m:r>
                          <a:rPr lang="en-US" altLang="zh-CN" sz="1800" b="1" i="1" smtClean="0">
                            <a:latin typeface="Cambria Math"/>
                          </a:rPr>
                          <m:t>𝒌</m:t>
                        </m:r>
                      </m:sub>
                    </m:sSub>
                    <m:sSub>
                      <m:sSubPr>
                        <m:ctrlPr>
                          <a:rPr lang="en-US" altLang="zh-CN" sz="1800" b="1" i="1" smtClean="0">
                            <a:latin typeface="Cambria Math" panose="02040503050406030204" pitchFamily="18" charset="0"/>
                          </a:rPr>
                        </m:ctrlPr>
                      </m:sSubPr>
                      <m:e>
                        <m:r>
                          <a:rPr lang="en-US" altLang="zh-CN" sz="1800" b="1" i="1" smtClean="0">
                            <a:latin typeface="Cambria Math"/>
                          </a:rPr>
                          <m:t>𝒚</m:t>
                        </m:r>
                      </m:e>
                      <m:sub>
                        <m:r>
                          <a:rPr lang="en-US" altLang="zh-CN" sz="1800" b="1" i="1" smtClean="0">
                            <a:latin typeface="Cambria Math"/>
                          </a:rPr>
                          <m:t>𝒌</m:t>
                        </m:r>
                      </m:sub>
                    </m:sSub>
                  </m:oMath>
                </a14:m>
                <a:r>
                  <a:rPr lang="zh-CN" altLang="en-US" sz="1800" dirty="0"/>
                  <a:t>和</a:t>
                </a:r>
                <a14:m>
                  <m:oMath xmlns:m="http://schemas.openxmlformats.org/officeDocument/2006/math">
                    <m:sSub>
                      <m:sSubPr>
                        <m:ctrlPr>
                          <a:rPr lang="en-US" altLang="zh-CN" sz="1800" b="1" i="1" dirty="0" smtClean="0">
                            <a:latin typeface="Cambria Math" panose="02040503050406030204" pitchFamily="18" charset="0"/>
                          </a:rPr>
                        </m:ctrlPr>
                      </m:sSubPr>
                      <m:e>
                        <m:r>
                          <a:rPr lang="en-US" altLang="zh-CN" sz="1800" b="1" i="1" dirty="0" smtClean="0">
                            <a:latin typeface="Cambria Math"/>
                          </a:rPr>
                          <m:t>𝒔</m:t>
                        </m:r>
                      </m:e>
                      <m:sub>
                        <m:r>
                          <a:rPr lang="en-US" altLang="zh-CN" sz="1800" b="1" i="1" dirty="0" smtClean="0">
                            <a:latin typeface="Cambria Math"/>
                          </a:rPr>
                          <m:t>𝒌</m:t>
                        </m:r>
                      </m:sub>
                    </m:sSub>
                  </m:oMath>
                </a14:m>
                <a:r>
                  <a:rPr lang="zh-CN" altLang="en-US" sz="1800" dirty="0"/>
                  <a:t>构成，因此</a:t>
                </a:r>
                <a:r>
                  <a:rPr lang="en-US" altLang="zh-CN" sz="1800" dirty="0"/>
                  <a:t>DFP</a:t>
                </a:r>
                <a:r>
                  <a:rPr lang="zh-CN" altLang="en-US" sz="1800" dirty="0"/>
                  <a:t>校正和</a:t>
                </a:r>
                <a:r>
                  <a:rPr lang="en-US" altLang="zh-CN" sz="1800" dirty="0"/>
                  <a:t>BFGS</a:t>
                </a:r>
                <a:r>
                  <a:rPr lang="zh-CN" altLang="en-US" sz="1800" dirty="0"/>
                  <a:t>校正的加权组合也具有同样的类型，考虑如下校正族</a:t>
                </a:r>
                <a:endParaRPr lang="en-US" altLang="zh-CN" sz="1800" b="1" i="1" dirty="0">
                  <a:latin typeface="Cambria Math"/>
                </a:endParaRPr>
              </a:p>
              <a:p>
                <a:pPr marL="0" indent="0" algn="ctr">
                  <a:buNone/>
                </a:pPr>
                <a14:m>
                  <m:oMath xmlns:m="http://schemas.openxmlformats.org/officeDocument/2006/math">
                    <m:sSubSup>
                      <m:sSubSupPr>
                        <m:ctrlPr>
                          <a:rPr lang="en-US" altLang="zh-CN" sz="1800" b="1" i="1" smtClean="0">
                            <a:latin typeface="Cambria Math" panose="02040503050406030204" pitchFamily="18" charset="0"/>
                          </a:rPr>
                        </m:ctrlPr>
                      </m:sSubSupPr>
                      <m:e>
                        <m:r>
                          <a:rPr lang="en-US" altLang="zh-CN" sz="1800" b="1" i="1" smtClean="0">
                            <a:latin typeface="Cambria Math"/>
                          </a:rPr>
                          <m:t>𝑯</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up>
                        <m:r>
                          <a:rPr lang="en-US" altLang="zh-CN" sz="1800" b="1" i="1" smtClean="0">
                            <a:latin typeface="Cambria Math"/>
                          </a:rPr>
                          <m:t>𝝓</m:t>
                        </m:r>
                      </m:sup>
                    </m:sSubSup>
                    <m:r>
                      <a:rPr lang="en-US" altLang="zh-CN" sz="1800" b="1" i="1" smtClean="0">
                        <a:latin typeface="Cambria Math"/>
                      </a:rPr>
                      <m:t>=</m:t>
                    </m:r>
                    <m:d>
                      <m:dPr>
                        <m:ctrlPr>
                          <a:rPr lang="en-US" altLang="zh-CN" sz="1800" b="1" i="1" smtClean="0">
                            <a:latin typeface="Cambria Math" panose="02040503050406030204" pitchFamily="18" charset="0"/>
                          </a:rPr>
                        </m:ctrlPr>
                      </m:dPr>
                      <m:e>
                        <m:r>
                          <a:rPr lang="en-US" altLang="zh-CN" sz="1800" b="1" i="1" smtClean="0">
                            <a:latin typeface="Cambria Math"/>
                          </a:rPr>
                          <m:t>𝟏</m:t>
                        </m:r>
                        <m:r>
                          <a:rPr lang="en-US" altLang="zh-CN" sz="1800" b="1" i="1" smtClean="0">
                            <a:latin typeface="Cambria Math"/>
                          </a:rPr>
                          <m:t>−</m:t>
                        </m:r>
                        <m:r>
                          <a:rPr lang="en-US" altLang="zh-CN" sz="1800" b="1" i="1" smtClean="0">
                            <a:latin typeface="Cambria Math"/>
                          </a:rPr>
                          <m:t>𝝓</m:t>
                        </m:r>
                      </m:e>
                    </m:d>
                    <m:sSubSup>
                      <m:sSubSupPr>
                        <m:ctrlPr>
                          <a:rPr lang="en-US" altLang="zh-CN" sz="1800" b="1" i="1" smtClean="0">
                            <a:latin typeface="Cambria Math" panose="02040503050406030204" pitchFamily="18" charset="0"/>
                          </a:rPr>
                        </m:ctrlPr>
                      </m:sSubSupPr>
                      <m:e>
                        <m:r>
                          <a:rPr lang="en-US" altLang="zh-CN" sz="1800" b="1" i="1" smtClean="0">
                            <a:latin typeface="Cambria Math"/>
                          </a:rPr>
                          <m:t>𝑯</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up>
                        <m:r>
                          <a:rPr lang="en-US" altLang="zh-CN" sz="1800" b="1" i="1" smtClean="0">
                            <a:latin typeface="Cambria Math"/>
                          </a:rPr>
                          <m:t>𝑫𝑭𝑷</m:t>
                        </m:r>
                      </m:sup>
                    </m:sSubSup>
                    <m:r>
                      <a:rPr lang="en-US" altLang="zh-CN" sz="1800" b="1" i="1" smtClean="0">
                        <a:latin typeface="Cambria Math"/>
                      </a:rPr>
                      <m:t>+</m:t>
                    </m:r>
                    <m:r>
                      <a:rPr lang="en-US" altLang="zh-CN" sz="1800" b="1" i="1" smtClean="0">
                        <a:latin typeface="Cambria Math"/>
                      </a:rPr>
                      <m:t>𝝓</m:t>
                    </m:r>
                    <m:sSubSup>
                      <m:sSubSupPr>
                        <m:ctrlPr>
                          <a:rPr lang="en-US" altLang="zh-CN" sz="1800" b="1" i="1" smtClean="0">
                            <a:latin typeface="Cambria Math" panose="02040503050406030204" pitchFamily="18" charset="0"/>
                          </a:rPr>
                        </m:ctrlPr>
                      </m:sSubSupPr>
                      <m:e>
                        <m:r>
                          <a:rPr lang="en-US" altLang="zh-CN" sz="1800" b="1" i="1" smtClean="0">
                            <a:latin typeface="Cambria Math"/>
                          </a:rPr>
                          <m:t>𝑯</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up>
                        <m:r>
                          <a:rPr lang="en-US" altLang="zh-CN" sz="1800" b="1" i="1" smtClean="0">
                            <a:latin typeface="Cambria Math"/>
                          </a:rPr>
                          <m:t>𝑩𝑭𝑮𝑺</m:t>
                        </m:r>
                      </m:sup>
                    </m:sSubSup>
                  </m:oMath>
                </a14:m>
                <a:r>
                  <a:rPr lang="en-US" altLang="zh-CN" sz="1800" dirty="0">
                    <a:solidFill>
                      <a:srgbClr val="CC00CC"/>
                    </a:solidFill>
                  </a:rPr>
                  <a:t>(6-2),</a:t>
                </a:r>
                <a:r>
                  <a:rPr lang="zh-CN" altLang="en-US" sz="1800" dirty="0"/>
                  <a:t>其中</a:t>
                </a:r>
                <a14:m>
                  <m:oMath xmlns:m="http://schemas.openxmlformats.org/officeDocument/2006/math">
                    <m:r>
                      <a:rPr lang="en-US" altLang="zh-CN" sz="1800" b="1" i="1" smtClean="0">
                        <a:latin typeface="Cambria Math"/>
                      </a:rPr>
                      <m:t>𝝓</m:t>
                    </m:r>
                  </m:oMath>
                </a14:m>
                <a:r>
                  <a:rPr lang="zh-CN" altLang="en-US" sz="1800" dirty="0"/>
                  <a:t>为参数，</a:t>
                </a:r>
                <a:endParaRPr lang="en-US" altLang="zh-CN" sz="1800" dirty="0"/>
              </a:p>
              <a:p>
                <a:r>
                  <a:rPr lang="zh-CN" altLang="en-US" sz="1800" dirty="0"/>
                  <a:t>上式</a:t>
                </a:r>
                <a:r>
                  <a:rPr lang="en-US" altLang="zh-CN" sz="1800" dirty="0">
                    <a:solidFill>
                      <a:srgbClr val="CC00CC"/>
                    </a:solidFill>
                  </a:rPr>
                  <a:t>(6-2)</a:t>
                </a:r>
                <a:r>
                  <a:rPr lang="zh-CN" altLang="en-US" sz="1800" dirty="0"/>
                  <a:t>称称为</a:t>
                </a:r>
                <a:r>
                  <a:rPr lang="en-US" altLang="zh-CN" sz="1800" dirty="0" err="1">
                    <a:solidFill>
                      <a:srgbClr val="FF0000"/>
                    </a:solidFill>
                  </a:rPr>
                  <a:t>Broyden</a:t>
                </a:r>
                <a:r>
                  <a:rPr lang="zh-CN" altLang="en-US" sz="1800" dirty="0">
                    <a:solidFill>
                      <a:srgbClr val="FF0000"/>
                    </a:solidFill>
                  </a:rPr>
                  <a:t>校正族</a:t>
                </a:r>
                <a:r>
                  <a:rPr lang="zh-CN" altLang="en-US" sz="1800" dirty="0"/>
                  <a:t>，显然，满足拟牛顿条件，上式也可以写为</a:t>
                </a:r>
                <a:endParaRPr lang="en-US" altLang="zh-CN" sz="1800" dirty="0"/>
              </a:p>
              <a:p>
                <a14:m>
                  <m:oMath xmlns:m="http://schemas.openxmlformats.org/officeDocument/2006/math">
                    <m:m>
                      <m:mPr>
                        <m:plcHide m:val="on"/>
                        <m:mcs>
                          <m:mc>
                            <m:mcPr>
                              <m:count m:val="4"/>
                              <m:mcJc m:val="center"/>
                            </m:mcPr>
                          </m:mc>
                        </m:mcs>
                        <m:ctrlPr>
                          <a:rPr lang="en-US" altLang="zh-CN" sz="1800" b="1" i="1" smtClean="0">
                            <a:latin typeface="Cambria Math" panose="02040503050406030204" pitchFamily="18" charset="0"/>
                          </a:rPr>
                        </m:ctrlPr>
                      </m:mPr>
                      <m:mr>
                        <m:e>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𝑯</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up>
                              <m:r>
                                <a:rPr lang="en-US" altLang="zh-CN" sz="1800" b="1" i="1" smtClean="0">
                                  <a:latin typeface="Cambria Math" panose="02040503050406030204" pitchFamily="18" charset="0"/>
                                </a:rPr>
                                <m:t>𝝓</m:t>
                              </m:r>
                            </m:sup>
                          </m:sSubSup>
                        </m:e>
                        <m:e>
                          <m:r>
                            <a:rPr lang="en-US" altLang="zh-CN" sz="1800" b="1" i="1" smtClean="0">
                              <a:latin typeface="Cambria Math" panose="02040503050406030204" pitchFamily="18" charset="0"/>
                            </a:rPr>
                            <m:t>=</m:t>
                          </m:r>
                        </m:e>
                        <m:e>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𝑯</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up>
                              <m:r>
                                <a:rPr lang="en-US" altLang="zh-CN" sz="1800" b="1" i="1" smtClean="0">
                                  <a:latin typeface="Cambria Math" panose="02040503050406030204" pitchFamily="18" charset="0"/>
                                </a:rPr>
                                <m:t>𝑫𝑭𝑷</m:t>
                              </m:r>
                            </m:sup>
                          </m:sSub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𝝓</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𝒗</m:t>
                              </m:r>
                            </m:e>
                            <m:sub>
                              <m:r>
                                <a:rPr lang="en-US" altLang="zh-CN" sz="1800" b="1" i="1" smtClean="0">
                                  <a:latin typeface="Cambria Math" panose="02040503050406030204" pitchFamily="18" charset="0"/>
                                </a:rPr>
                                <m:t>𝒌</m:t>
                              </m:r>
                            </m:sub>
                          </m:sSub>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𝒗</m:t>
                              </m:r>
                            </m:e>
                            <m:sub>
                              <m:r>
                                <a:rPr lang="en-US" altLang="zh-CN" sz="1800" b="1" i="1" smtClean="0">
                                  <a:latin typeface="Cambria Math" panose="02040503050406030204" pitchFamily="18" charset="0"/>
                                </a:rPr>
                                <m:t>𝒌</m:t>
                              </m:r>
                            </m:sub>
                            <m:sup>
                              <m:r>
                                <a:rPr lang="en-US" altLang="zh-CN" sz="1800" b="1" i="1" smtClean="0">
                                  <a:latin typeface="Cambria Math" panose="02040503050406030204" pitchFamily="18" charset="0"/>
                                </a:rPr>
                                <m:t>𝑻</m:t>
                              </m:r>
                            </m:sup>
                          </m:sSubSup>
                        </m:e>
                        <m:e/>
                      </m:mr>
                      <m:mr>
                        <m:e/>
                        <m:e>
                          <m:r>
                            <a:rPr lang="en-US" altLang="zh-CN" sz="1800" b="1" i="1" smtClean="0">
                              <a:latin typeface="Cambria Math" panose="02040503050406030204" pitchFamily="18" charset="0"/>
                            </a:rPr>
                            <m:t>=</m:t>
                          </m:r>
                        </m:e>
                        <m:e>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𝑯</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up>
                              <m:r>
                                <a:rPr lang="en-US" altLang="zh-CN" sz="1800" b="1" i="1" smtClean="0">
                                  <a:latin typeface="Cambria Math" panose="02040503050406030204" pitchFamily="18" charset="0"/>
                                </a:rPr>
                                <m:t>𝑩𝑭𝑮𝑺</m:t>
                              </m:r>
                            </m:sup>
                          </m:sSubSup>
                          <m:r>
                            <a:rPr lang="en-US" altLang="zh-CN" sz="1800" b="1" i="1" smtClean="0">
                              <a:latin typeface="Cambria Math" panose="02040503050406030204" pitchFamily="18" charset="0"/>
                            </a:rPr>
                            <m:t>+</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𝝓</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e>
                          </m:d>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𝒗</m:t>
                              </m:r>
                            </m:e>
                            <m:sub>
                              <m:r>
                                <a:rPr lang="en-US" altLang="zh-CN" sz="1800" b="1" i="1" smtClean="0">
                                  <a:latin typeface="Cambria Math" panose="02040503050406030204" pitchFamily="18" charset="0"/>
                                </a:rPr>
                                <m:t>𝒌</m:t>
                              </m:r>
                            </m:sub>
                          </m:sSub>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𝒗</m:t>
                              </m:r>
                            </m:e>
                            <m:sub>
                              <m:r>
                                <a:rPr lang="en-US" altLang="zh-CN" sz="1800" b="1" i="1" smtClean="0">
                                  <a:latin typeface="Cambria Math" panose="02040503050406030204" pitchFamily="18" charset="0"/>
                                </a:rPr>
                                <m:t>𝒌</m:t>
                              </m:r>
                            </m:sub>
                            <m:sup>
                              <m:r>
                                <a:rPr lang="en-US" altLang="zh-CN" sz="1800" b="1" i="1" smtClean="0">
                                  <a:latin typeface="Cambria Math" panose="02040503050406030204" pitchFamily="18" charset="0"/>
                                </a:rPr>
                                <m:t>𝑻</m:t>
                              </m:r>
                            </m:sup>
                          </m:sSubSup>
                        </m:e>
                        <m:e/>
                      </m:mr>
                      <m:mr>
                        <m:e/>
                        <m:e>
                          <m:r>
                            <a:rPr lang="en-US" altLang="zh-CN" sz="1800" b="1" i="1" smtClean="0">
                              <a:latin typeface="Cambria Math" panose="02040503050406030204" pitchFamily="18" charset="0"/>
                            </a:rPr>
                            <m:t>=</m:t>
                          </m:r>
                        </m:e>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𝑯</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𝒔</m:t>
                                  </m:r>
                                </m:e>
                                <m:sub>
                                  <m:r>
                                    <a:rPr lang="en-US" altLang="zh-CN" sz="1800" b="1" i="1" smtClean="0">
                                      <a:latin typeface="Cambria Math" panose="02040503050406030204" pitchFamily="18" charset="0"/>
                                    </a:rPr>
                                    <m:t>𝒌</m:t>
                                  </m:r>
                                </m:sub>
                              </m:sSub>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𝒔</m:t>
                                  </m:r>
                                </m:e>
                                <m:sub>
                                  <m:r>
                                    <a:rPr lang="en-US" altLang="zh-CN" sz="1800" b="1" i="1" smtClean="0">
                                      <a:latin typeface="Cambria Math" panose="02040503050406030204" pitchFamily="18" charset="0"/>
                                    </a:rPr>
                                    <m:t>𝒌</m:t>
                                  </m:r>
                                </m:sub>
                                <m:sup>
                                  <m:r>
                                    <a:rPr lang="en-US" altLang="zh-CN" sz="1800" b="1" i="1" smtClean="0">
                                      <a:latin typeface="Cambria Math" panose="02040503050406030204" pitchFamily="18" charset="0"/>
                                    </a:rPr>
                                    <m:t>𝑻</m:t>
                                  </m:r>
                                </m:sup>
                              </m:sSubSup>
                            </m:num>
                            <m:den>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𝒔</m:t>
                                  </m:r>
                                </m:e>
                                <m:sub>
                                  <m:r>
                                    <a:rPr lang="en-US" altLang="zh-CN" sz="1800" b="1" i="1" smtClean="0">
                                      <a:latin typeface="Cambria Math" panose="02040503050406030204" pitchFamily="18" charset="0"/>
                                    </a:rPr>
                                    <m:t>𝒌</m:t>
                                  </m:r>
                                </m:sub>
                                <m:sup>
                                  <m:r>
                                    <a:rPr lang="en-US" altLang="zh-CN" sz="1800" b="1" i="1" smtClean="0">
                                      <a:latin typeface="Cambria Math" panose="02040503050406030204" pitchFamily="18" charset="0"/>
                                    </a:rPr>
                                    <m:t>𝑻</m:t>
                                  </m:r>
                                </m:sup>
                              </m:sSubSup>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𝒌</m:t>
                                  </m:r>
                                </m:sub>
                              </m:sSub>
                            </m:den>
                          </m:f>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𝑯</m:t>
                                  </m:r>
                                </m:e>
                                <m:sub>
                                  <m:r>
                                    <a:rPr lang="en-US" altLang="zh-CN" sz="1800" b="1" i="1" smtClean="0">
                                      <a:latin typeface="Cambria Math" panose="02040503050406030204" pitchFamily="18" charset="0"/>
                                    </a:rPr>
                                    <m:t>𝒌</m:t>
                                  </m:r>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𝒌</m:t>
                                  </m:r>
                                </m:sub>
                              </m:sSub>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𝒌</m:t>
                                  </m:r>
                                </m:sub>
                                <m:sup>
                                  <m:r>
                                    <a:rPr lang="en-US" altLang="zh-CN" sz="1800" b="1" i="1" smtClean="0">
                                      <a:latin typeface="Cambria Math" panose="02040503050406030204" pitchFamily="18" charset="0"/>
                                    </a:rPr>
                                    <m:t>𝑻</m:t>
                                  </m:r>
                                </m:sup>
                              </m:sSubSup>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𝑯</m:t>
                                  </m:r>
                                </m:e>
                                <m:sub>
                                  <m:r>
                                    <a:rPr lang="en-US" altLang="zh-CN" sz="1800" b="1" i="1" smtClean="0">
                                      <a:latin typeface="Cambria Math" panose="02040503050406030204" pitchFamily="18" charset="0"/>
                                    </a:rPr>
                                    <m:t>𝒌</m:t>
                                  </m:r>
                                </m:sub>
                              </m:sSub>
                            </m:num>
                            <m:den>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𝒌</m:t>
                                  </m:r>
                                </m:sub>
                                <m:sup>
                                  <m:r>
                                    <a:rPr lang="en-US" altLang="zh-CN" sz="1800" b="1" i="1" smtClean="0">
                                      <a:latin typeface="Cambria Math" panose="02040503050406030204" pitchFamily="18" charset="0"/>
                                    </a:rPr>
                                    <m:t>𝑻</m:t>
                                  </m:r>
                                </m:sup>
                              </m:sSubSup>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𝑯</m:t>
                                  </m:r>
                                </m:e>
                                <m:sub>
                                  <m:r>
                                    <a:rPr lang="en-US" altLang="zh-CN" sz="1800" b="1" i="1" smtClean="0">
                                      <a:latin typeface="Cambria Math" panose="02040503050406030204" pitchFamily="18" charset="0"/>
                                    </a:rPr>
                                    <m:t>𝒌</m:t>
                                  </m:r>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𝒌</m:t>
                                  </m:r>
                                </m:sub>
                              </m:sSub>
                            </m:den>
                          </m:f>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𝝓</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𝒗</m:t>
                              </m:r>
                            </m:e>
                            <m:sub>
                              <m:r>
                                <a:rPr lang="en-US" altLang="zh-CN" sz="1800" b="1" i="1" smtClean="0">
                                  <a:latin typeface="Cambria Math" panose="02040503050406030204" pitchFamily="18" charset="0"/>
                                </a:rPr>
                                <m:t>𝒌</m:t>
                              </m:r>
                            </m:sub>
                          </m:sSub>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𝒗</m:t>
                              </m:r>
                            </m:e>
                            <m:sub>
                              <m:r>
                                <a:rPr lang="en-US" altLang="zh-CN" sz="1800" b="1" i="1" smtClean="0">
                                  <a:latin typeface="Cambria Math" panose="02040503050406030204" pitchFamily="18" charset="0"/>
                                </a:rPr>
                                <m:t>𝒌</m:t>
                              </m:r>
                            </m:sub>
                            <m:sup>
                              <m:r>
                                <a:rPr lang="en-US" altLang="zh-CN" sz="1800" b="1" i="1" smtClean="0">
                                  <a:latin typeface="Cambria Math" panose="02040503050406030204" pitchFamily="18" charset="0"/>
                                </a:rPr>
                                <m:t>𝑻</m:t>
                              </m:r>
                            </m:sup>
                          </m:sSubSup>
                        </m:e>
                        <m:e/>
                      </m:mr>
                    </m:m>
                  </m:oMath>
                </a14:m>
                <a:r>
                  <a:rPr lang="en-US" altLang="zh-CN" sz="1800" dirty="0"/>
                  <a:t>;</a:t>
                </a:r>
                <a14:m>
                  <m:oMath xmlns:m="http://schemas.openxmlformats.org/officeDocument/2006/math">
                    <m:r>
                      <a:rPr lang="zh-CN" altLang="en-US" sz="1800" b="1" i="1" dirty="0">
                        <a:latin typeface="Cambria Math" panose="02040503050406030204" pitchFamily="18" charset="0"/>
                      </a:rPr>
                      <m:t>这里</m:t>
                    </m:r>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𝒗</m:t>
                        </m:r>
                      </m:e>
                      <m:sub>
                        <m:r>
                          <a:rPr lang="en-US" altLang="zh-CN" sz="1800" b="1" i="1" dirty="0" smtClean="0">
                            <a:latin typeface="Cambria Math" panose="02040503050406030204" pitchFamily="18" charset="0"/>
                          </a:rPr>
                          <m:t>𝒌</m:t>
                        </m:r>
                      </m:sub>
                    </m:sSub>
                    <m:r>
                      <a:rPr lang="en-US" altLang="zh-CN" sz="1800" b="1" i="1" dirty="0" smtClean="0">
                        <a:latin typeface="Cambria Math" panose="02040503050406030204" pitchFamily="18" charset="0"/>
                      </a:rPr>
                      <m:t>=</m:t>
                    </m:r>
                    <m:sSup>
                      <m:sSupPr>
                        <m:ctrlPr>
                          <a:rPr lang="en-US" altLang="zh-CN" sz="1800" b="1" i="1" dirty="0" smtClean="0">
                            <a:latin typeface="Cambria Math" panose="02040503050406030204" pitchFamily="18" charset="0"/>
                          </a:rPr>
                        </m:ctrlPr>
                      </m:sSupPr>
                      <m:e>
                        <m:d>
                          <m:dPr>
                            <m:ctrlPr>
                              <a:rPr lang="en-US" altLang="zh-CN" sz="1800" b="1" i="1" dirty="0" smtClean="0">
                                <a:latin typeface="Cambria Math" panose="02040503050406030204" pitchFamily="18" charset="0"/>
                              </a:rPr>
                            </m:ctrlPr>
                          </m:dPr>
                          <m:e>
                            <m:sSubSup>
                              <m:sSubSupPr>
                                <m:ctrlPr>
                                  <a:rPr lang="en-US" altLang="zh-CN" sz="1800" b="1" i="1" dirty="0" smtClean="0">
                                    <a:latin typeface="Cambria Math" panose="02040503050406030204" pitchFamily="18" charset="0"/>
                                  </a:rPr>
                                </m:ctrlPr>
                              </m:sSubSupPr>
                              <m:e>
                                <m:r>
                                  <a:rPr lang="en-US" altLang="zh-CN" sz="1800" b="1" i="1" dirty="0" smtClean="0">
                                    <a:latin typeface="Cambria Math" panose="02040503050406030204" pitchFamily="18" charset="0"/>
                                  </a:rPr>
                                  <m:t>𝒚</m:t>
                                </m:r>
                              </m:e>
                              <m:sub>
                                <m:r>
                                  <a:rPr lang="en-US" altLang="zh-CN" sz="1800" b="1" i="1" dirty="0" smtClean="0">
                                    <a:latin typeface="Cambria Math" panose="02040503050406030204" pitchFamily="18" charset="0"/>
                                  </a:rPr>
                                  <m:t>𝒌</m:t>
                                </m:r>
                              </m:sub>
                              <m:sup>
                                <m:r>
                                  <a:rPr lang="en-US" altLang="zh-CN" sz="1800" b="1" i="1" dirty="0" smtClean="0">
                                    <a:latin typeface="Cambria Math" panose="02040503050406030204" pitchFamily="18" charset="0"/>
                                  </a:rPr>
                                  <m:t>𝑻</m:t>
                                </m:r>
                              </m:sup>
                            </m:sSubSup>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𝑯</m:t>
                                </m:r>
                              </m:e>
                              <m:sub>
                                <m:r>
                                  <a:rPr lang="en-US" altLang="zh-CN" sz="1800" b="1" i="1" dirty="0" smtClean="0">
                                    <a:latin typeface="Cambria Math" panose="02040503050406030204" pitchFamily="18" charset="0"/>
                                  </a:rPr>
                                  <m:t>𝒌</m:t>
                                </m:r>
                              </m:sub>
                            </m:sSub>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𝒚</m:t>
                                </m:r>
                              </m:e>
                              <m:sub>
                                <m:r>
                                  <a:rPr lang="en-US" altLang="zh-CN" sz="1800" b="1" i="1" dirty="0" smtClean="0">
                                    <a:latin typeface="Cambria Math" panose="02040503050406030204" pitchFamily="18" charset="0"/>
                                  </a:rPr>
                                  <m:t>𝒌</m:t>
                                </m:r>
                              </m:sub>
                            </m:sSub>
                          </m:e>
                        </m:d>
                      </m:e>
                      <m:sup>
                        <m:f>
                          <m:fPr>
                            <m:ctrlPr>
                              <a:rPr lang="en-US" altLang="zh-CN" sz="1800" b="1" i="1" dirty="0" smtClean="0">
                                <a:latin typeface="Cambria Math" panose="02040503050406030204" pitchFamily="18" charset="0"/>
                              </a:rPr>
                            </m:ctrlPr>
                          </m:fPr>
                          <m:num>
                            <m:r>
                              <a:rPr lang="en-US" altLang="zh-CN" sz="1800" b="1" i="1" dirty="0" smtClean="0">
                                <a:latin typeface="Cambria Math" panose="02040503050406030204" pitchFamily="18" charset="0"/>
                              </a:rPr>
                              <m:t>𝟏</m:t>
                            </m:r>
                          </m:num>
                          <m:den>
                            <m:r>
                              <a:rPr lang="en-US" altLang="zh-CN" sz="1800" b="1" i="1" dirty="0" smtClean="0">
                                <a:latin typeface="Cambria Math" panose="02040503050406030204" pitchFamily="18" charset="0"/>
                              </a:rPr>
                              <m:t>𝟐</m:t>
                            </m:r>
                          </m:den>
                        </m:f>
                      </m:sup>
                    </m:sSup>
                    <m:d>
                      <m:dPr>
                        <m:begChr m:val="["/>
                        <m:endChr m:val="]"/>
                        <m:ctrlPr>
                          <a:rPr lang="en-US" altLang="zh-CN" sz="1800" b="1" i="1" dirty="0" smtClean="0">
                            <a:latin typeface="Cambria Math" panose="02040503050406030204" pitchFamily="18" charset="0"/>
                          </a:rPr>
                        </m:ctrlPr>
                      </m:dPr>
                      <m:e>
                        <m:f>
                          <m:fPr>
                            <m:ctrlPr>
                              <a:rPr lang="en-US" altLang="zh-CN" sz="1800" b="1" i="1" dirty="0" smtClean="0">
                                <a:latin typeface="Cambria Math" panose="02040503050406030204" pitchFamily="18" charset="0"/>
                              </a:rPr>
                            </m:ctrlPr>
                          </m:fPr>
                          <m:num>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𝒔</m:t>
                                </m:r>
                              </m:e>
                              <m:sub>
                                <m:r>
                                  <a:rPr lang="en-US" altLang="zh-CN" sz="1800" b="1" i="1" dirty="0" smtClean="0">
                                    <a:latin typeface="Cambria Math" panose="02040503050406030204" pitchFamily="18" charset="0"/>
                                  </a:rPr>
                                  <m:t>𝒌</m:t>
                                </m:r>
                              </m:sub>
                            </m:sSub>
                          </m:num>
                          <m:den>
                            <m:sSubSup>
                              <m:sSubSupPr>
                                <m:ctrlPr>
                                  <a:rPr lang="en-US" altLang="zh-CN" sz="1800" b="1" i="1" dirty="0" smtClean="0">
                                    <a:latin typeface="Cambria Math" panose="02040503050406030204" pitchFamily="18" charset="0"/>
                                  </a:rPr>
                                </m:ctrlPr>
                              </m:sSubSupPr>
                              <m:e>
                                <m:r>
                                  <a:rPr lang="en-US" altLang="zh-CN" sz="1800" b="1" i="1" dirty="0" smtClean="0">
                                    <a:latin typeface="Cambria Math" panose="02040503050406030204" pitchFamily="18" charset="0"/>
                                  </a:rPr>
                                  <m:t>𝒔</m:t>
                                </m:r>
                              </m:e>
                              <m:sub>
                                <m:r>
                                  <a:rPr lang="en-US" altLang="zh-CN" sz="1800" b="1" i="1" dirty="0" smtClean="0">
                                    <a:latin typeface="Cambria Math" panose="02040503050406030204" pitchFamily="18" charset="0"/>
                                  </a:rPr>
                                  <m:t>𝒌</m:t>
                                </m:r>
                              </m:sub>
                              <m:sup>
                                <m:r>
                                  <a:rPr lang="en-US" altLang="zh-CN" sz="1800" b="1" i="1" dirty="0" smtClean="0">
                                    <a:latin typeface="Cambria Math" panose="02040503050406030204" pitchFamily="18" charset="0"/>
                                  </a:rPr>
                                  <m:t>𝑻</m:t>
                                </m:r>
                              </m:sup>
                            </m:sSubSup>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𝒚</m:t>
                                </m:r>
                              </m:e>
                              <m:sub>
                                <m:r>
                                  <a:rPr lang="en-US" altLang="zh-CN" sz="1800" b="1" i="1" dirty="0" smtClean="0">
                                    <a:latin typeface="Cambria Math" panose="02040503050406030204" pitchFamily="18" charset="0"/>
                                  </a:rPr>
                                  <m:t>𝒌</m:t>
                                </m:r>
                              </m:sub>
                            </m:sSub>
                          </m:den>
                        </m:f>
                        <m:r>
                          <a:rPr lang="en-US" altLang="zh-CN" sz="1800" b="1" i="1" dirty="0" smtClean="0">
                            <a:latin typeface="Cambria Math" panose="02040503050406030204" pitchFamily="18" charset="0"/>
                          </a:rPr>
                          <m:t>−</m:t>
                        </m:r>
                        <m:f>
                          <m:fPr>
                            <m:ctrlPr>
                              <a:rPr lang="en-US" altLang="zh-CN" sz="1800" b="1" i="1" dirty="0" smtClean="0">
                                <a:latin typeface="Cambria Math" panose="02040503050406030204" pitchFamily="18" charset="0"/>
                              </a:rPr>
                            </m:ctrlPr>
                          </m:fPr>
                          <m:num>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𝑯</m:t>
                                </m:r>
                              </m:e>
                              <m:sub>
                                <m:r>
                                  <a:rPr lang="en-US" altLang="zh-CN" sz="1800" b="1" i="1" dirty="0" smtClean="0">
                                    <a:latin typeface="Cambria Math" panose="02040503050406030204" pitchFamily="18" charset="0"/>
                                  </a:rPr>
                                  <m:t>𝒌</m:t>
                                </m:r>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𝒚</m:t>
                                    </m:r>
                                  </m:e>
                                  <m:sub>
                                    <m:r>
                                      <a:rPr lang="en-US" altLang="zh-CN" sz="1800" b="1" i="1" dirty="0" smtClean="0">
                                        <a:latin typeface="Cambria Math" panose="02040503050406030204" pitchFamily="18" charset="0"/>
                                      </a:rPr>
                                      <m:t>𝒌</m:t>
                                    </m:r>
                                  </m:sub>
                                </m:sSub>
                              </m:sub>
                            </m:sSub>
                          </m:num>
                          <m:den>
                            <m:sSubSup>
                              <m:sSubSupPr>
                                <m:ctrlPr>
                                  <a:rPr lang="en-US" altLang="zh-CN" sz="1800" b="1" i="1" dirty="0" smtClean="0">
                                    <a:latin typeface="Cambria Math" panose="02040503050406030204" pitchFamily="18" charset="0"/>
                                  </a:rPr>
                                </m:ctrlPr>
                              </m:sSubSupPr>
                              <m:e>
                                <m:r>
                                  <a:rPr lang="en-US" altLang="zh-CN" sz="1800" b="1" i="1" dirty="0" smtClean="0">
                                    <a:latin typeface="Cambria Math" panose="02040503050406030204" pitchFamily="18" charset="0"/>
                                  </a:rPr>
                                  <m:t>𝒚</m:t>
                                </m:r>
                              </m:e>
                              <m:sub>
                                <m:r>
                                  <a:rPr lang="en-US" altLang="zh-CN" sz="1800" b="1" i="1" dirty="0" smtClean="0">
                                    <a:latin typeface="Cambria Math" panose="02040503050406030204" pitchFamily="18" charset="0"/>
                                  </a:rPr>
                                  <m:t>𝒌</m:t>
                                </m:r>
                              </m:sub>
                              <m:sup>
                                <m:r>
                                  <a:rPr lang="en-US" altLang="zh-CN" sz="1800" b="1" i="1" dirty="0" smtClean="0">
                                    <a:latin typeface="Cambria Math" panose="02040503050406030204" pitchFamily="18" charset="0"/>
                                  </a:rPr>
                                  <m:t>𝑻</m:t>
                                </m:r>
                              </m:sup>
                            </m:sSubSup>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𝑯</m:t>
                                </m:r>
                              </m:e>
                              <m:sub>
                                <m:r>
                                  <a:rPr lang="en-US" altLang="zh-CN" sz="1800" b="1" i="1" dirty="0" smtClean="0">
                                    <a:latin typeface="Cambria Math" panose="02040503050406030204" pitchFamily="18" charset="0"/>
                                  </a:rPr>
                                  <m:t>𝒌</m:t>
                                </m:r>
                              </m:sub>
                            </m:sSub>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𝒚</m:t>
                                </m:r>
                              </m:e>
                              <m:sub>
                                <m:r>
                                  <a:rPr lang="en-US" altLang="zh-CN" sz="1800" b="1" i="1" dirty="0" smtClean="0">
                                    <a:latin typeface="Cambria Math" panose="02040503050406030204" pitchFamily="18" charset="0"/>
                                  </a:rPr>
                                  <m:t>𝒌</m:t>
                                </m:r>
                              </m:sub>
                            </m:sSub>
                          </m:den>
                        </m:f>
                      </m:e>
                    </m:d>
                  </m:oMath>
                </a14:m>
                <a:endParaRPr lang="en-US" altLang="zh-CN" sz="1800" dirty="0"/>
              </a:p>
              <a:p>
                <a:r>
                  <a:rPr lang="zh-CN" altLang="en-US" sz="1800" dirty="0"/>
                  <a:t>由参数的不同可得一系列校正方式，</a:t>
                </a:r>
                <a14:m>
                  <m:oMath xmlns:m="http://schemas.openxmlformats.org/officeDocument/2006/math">
                    <m:r>
                      <a:rPr lang="en-US" altLang="zh-CN" sz="1800" b="1" i="1" smtClean="0">
                        <a:latin typeface="Cambria Math"/>
                      </a:rPr>
                      <m:t>𝝓</m:t>
                    </m:r>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oMath>
                </a14:m>
                <a:r>
                  <a:rPr lang="zh-CN" altLang="en-US" sz="1800" dirty="0"/>
                  <a:t>为</a:t>
                </a:r>
                <a:r>
                  <a:rPr lang="en-US" altLang="zh-CN" sz="1800" dirty="0"/>
                  <a:t>DFP</a:t>
                </a:r>
                <a:r>
                  <a:rPr lang="zh-CN" altLang="en-US" sz="1800" dirty="0"/>
                  <a:t>校正</a:t>
                </a:r>
                <a:r>
                  <a:rPr lang="en-US" altLang="zh-CN" sz="1800" dirty="0"/>
                  <a:t>;</a:t>
                </a:r>
                <a14:m>
                  <m:oMath xmlns:m="http://schemas.openxmlformats.org/officeDocument/2006/math">
                    <m:r>
                      <a:rPr lang="en-US" altLang="zh-CN" sz="1800" b="1" i="1" smtClean="0">
                        <a:latin typeface="Cambria Math"/>
                      </a:rPr>
                      <m:t>𝝓</m:t>
                    </m:r>
                    <m:r>
                      <a:rPr lang="en-US" altLang="zh-CN" sz="1800" b="1" i="1" smtClean="0">
                        <a:latin typeface="Cambria Math"/>
                      </a:rPr>
                      <m:t>=</m:t>
                    </m:r>
                    <m:r>
                      <a:rPr lang="en-US" altLang="zh-CN" sz="1800" b="1" i="1" smtClean="0">
                        <a:latin typeface="Cambria Math"/>
                      </a:rPr>
                      <m:t>𝟏</m:t>
                    </m:r>
                  </m:oMath>
                </a14:m>
                <a:r>
                  <a:rPr lang="en-US" altLang="zh-CN" sz="1800" dirty="0"/>
                  <a:t>,</a:t>
                </a:r>
                <a:r>
                  <a:rPr lang="zh-CN" altLang="en-US" sz="1800" dirty="0"/>
                  <a:t>为</a:t>
                </a:r>
                <a:r>
                  <a:rPr lang="en-US" altLang="zh-CN" sz="1800" dirty="0"/>
                  <a:t>BFGS</a:t>
                </a:r>
                <a:r>
                  <a:rPr lang="zh-CN" altLang="en-US" sz="1800" dirty="0"/>
                  <a:t>校正</a:t>
                </a:r>
                <a:r>
                  <a:rPr lang="en-US" altLang="zh-CN" sz="1800" dirty="0"/>
                  <a:t>;</a:t>
                </a:r>
                <a14:m>
                  <m:oMath xmlns:m="http://schemas.openxmlformats.org/officeDocument/2006/math">
                    <m:r>
                      <a:rPr lang="en-US" altLang="zh-CN" sz="1800" b="1" i="1" smtClean="0">
                        <a:latin typeface="Cambria Math"/>
                      </a:rPr>
                      <m:t>𝝓</m:t>
                    </m:r>
                    <m:r>
                      <a:rPr lang="en-US" altLang="zh-CN" sz="1800" b="1" i="1" smtClean="0">
                        <a:latin typeface="Cambria Math"/>
                      </a:rPr>
                      <m:t>=</m:t>
                    </m:r>
                    <m:f>
                      <m:fPr>
                        <m:ctrlPr>
                          <a:rPr lang="en-US" altLang="zh-CN" sz="1800" b="1" i="1" smtClean="0">
                            <a:latin typeface="Cambria Math" panose="02040503050406030204" pitchFamily="18" charset="0"/>
                          </a:rPr>
                        </m:ctrlPr>
                      </m:fPr>
                      <m:num>
                        <m:sSubSup>
                          <m:sSubSupPr>
                            <m:ctrlPr>
                              <a:rPr lang="en-US" altLang="zh-CN" sz="1800" b="1" i="1" smtClean="0">
                                <a:latin typeface="Cambria Math" panose="02040503050406030204" pitchFamily="18" charset="0"/>
                              </a:rPr>
                            </m:ctrlPr>
                          </m:sSubSupPr>
                          <m:e>
                            <m:r>
                              <a:rPr lang="en-US" altLang="zh-CN" sz="1800" b="1" i="1" smtClean="0">
                                <a:latin typeface="Cambria Math"/>
                              </a:rPr>
                              <m:t>𝒔</m:t>
                            </m:r>
                          </m:e>
                          <m:sub>
                            <m:r>
                              <a:rPr lang="en-US" altLang="zh-CN" sz="1800" b="1" i="1" smtClean="0">
                                <a:latin typeface="Cambria Math"/>
                              </a:rPr>
                              <m:t>𝒌</m:t>
                            </m:r>
                          </m:sub>
                          <m:sup>
                            <m:r>
                              <a:rPr lang="en-US" altLang="zh-CN" sz="1800" b="1" i="1" smtClean="0">
                                <a:latin typeface="Cambria Math"/>
                              </a:rPr>
                              <m:t>𝑻</m:t>
                            </m:r>
                          </m:sup>
                        </m:sSubSup>
                        <m:sSub>
                          <m:sSubPr>
                            <m:ctrlPr>
                              <a:rPr lang="en-US" altLang="zh-CN" sz="1800" b="1" i="1" smtClean="0">
                                <a:latin typeface="Cambria Math" panose="02040503050406030204" pitchFamily="18" charset="0"/>
                              </a:rPr>
                            </m:ctrlPr>
                          </m:sSubPr>
                          <m:e>
                            <m:r>
                              <a:rPr lang="en-US" altLang="zh-CN" sz="1800" b="1" i="1" smtClean="0">
                                <a:latin typeface="Cambria Math"/>
                              </a:rPr>
                              <m:t>𝒚</m:t>
                            </m:r>
                          </m:e>
                          <m:sub>
                            <m:r>
                              <a:rPr lang="en-US" altLang="zh-CN" sz="1800" b="1" i="1" smtClean="0">
                                <a:latin typeface="Cambria Math"/>
                              </a:rPr>
                              <m:t>𝒌</m:t>
                            </m:r>
                          </m:sub>
                        </m:sSub>
                      </m:num>
                      <m:den>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𝒔</m:t>
                                    </m:r>
                                  </m:e>
                                  <m:sub>
                                    <m:r>
                                      <a:rPr lang="en-US" altLang="zh-CN" sz="1800" b="1" i="1" smtClean="0">
                                        <a:latin typeface="Cambria Math"/>
                                      </a:rPr>
                                      <m:t>𝒌</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𝑯</m:t>
                                    </m:r>
                                  </m:e>
                                  <m:sub>
                                    <m:r>
                                      <a:rPr lang="en-US" altLang="zh-CN" sz="1800" b="1" i="1" smtClean="0">
                                        <a:latin typeface="Cambria Math"/>
                                      </a:rPr>
                                      <m:t>𝒌</m:t>
                                    </m:r>
                                  </m:sub>
                                </m:sSub>
                                <m:sSub>
                                  <m:sSubPr>
                                    <m:ctrlPr>
                                      <a:rPr lang="en-US" altLang="zh-CN" sz="1800" b="1" i="1" smtClean="0">
                                        <a:latin typeface="Cambria Math" panose="02040503050406030204" pitchFamily="18" charset="0"/>
                                      </a:rPr>
                                    </m:ctrlPr>
                                  </m:sSubPr>
                                  <m:e>
                                    <m:r>
                                      <a:rPr lang="en-US" altLang="zh-CN" sz="1800" b="1" i="1" smtClean="0">
                                        <a:latin typeface="Cambria Math"/>
                                      </a:rPr>
                                      <m:t>𝒚</m:t>
                                    </m:r>
                                  </m:e>
                                  <m:sub>
                                    <m:r>
                                      <a:rPr lang="en-US" altLang="zh-CN" sz="1800" b="1" i="1" smtClean="0">
                                        <a:latin typeface="Cambria Math"/>
                                      </a:rPr>
                                      <m:t>𝒌</m:t>
                                    </m:r>
                                  </m:sub>
                                </m:sSub>
                              </m:e>
                            </m:d>
                          </m:e>
                          <m:sup>
                            <m:r>
                              <a:rPr lang="en-US" altLang="zh-CN" sz="1800" b="1" i="1" smtClean="0">
                                <a:latin typeface="Cambria Math"/>
                              </a:rPr>
                              <m:t>𝑻</m:t>
                            </m:r>
                          </m:sup>
                        </m:sSup>
                        <m:sSub>
                          <m:sSubPr>
                            <m:ctrlPr>
                              <a:rPr lang="en-US" altLang="zh-CN" sz="1800" b="1" i="1" smtClean="0">
                                <a:latin typeface="Cambria Math" panose="02040503050406030204" pitchFamily="18" charset="0"/>
                              </a:rPr>
                            </m:ctrlPr>
                          </m:sSubPr>
                          <m:e>
                            <m:r>
                              <a:rPr lang="en-US" altLang="zh-CN" sz="1800" b="1" i="1" smtClean="0">
                                <a:latin typeface="Cambria Math"/>
                              </a:rPr>
                              <m:t>𝒚</m:t>
                            </m:r>
                          </m:e>
                          <m:sub>
                            <m:r>
                              <a:rPr lang="en-US" altLang="zh-CN" sz="1800" b="1" i="1" smtClean="0">
                                <a:latin typeface="Cambria Math"/>
                              </a:rPr>
                              <m:t>𝒌</m:t>
                            </m:r>
                          </m:sub>
                        </m:sSub>
                      </m:den>
                    </m:f>
                  </m:oMath>
                </a14:m>
                <a:r>
                  <a:rPr lang="en-US" altLang="zh-CN" sz="1800" dirty="0"/>
                  <a:t>,</a:t>
                </a:r>
                <a:r>
                  <a:rPr lang="zh-CN" altLang="en-US" sz="1800" dirty="0"/>
                  <a:t>为</a:t>
                </a:r>
                <a:r>
                  <a:rPr lang="en-US" altLang="zh-CN" sz="1800" dirty="0"/>
                  <a:t>SR1</a:t>
                </a:r>
                <a:r>
                  <a:rPr lang="zh-CN" altLang="en-US" sz="1800" dirty="0"/>
                  <a:t>校正</a:t>
                </a:r>
                <a:r>
                  <a:rPr lang="en-US" altLang="zh-CN" sz="1800" dirty="0"/>
                  <a:t>;</a:t>
                </a:r>
                <a14:m>
                  <m:oMath xmlns:m="http://schemas.openxmlformats.org/officeDocument/2006/math">
                    <m:r>
                      <a:rPr lang="en-US" altLang="zh-CN" sz="1800" b="1" i="1" smtClean="0">
                        <a:latin typeface="Cambria Math"/>
                      </a:rPr>
                      <m:t>𝝓</m:t>
                    </m:r>
                    <m:r>
                      <a:rPr lang="en-US" altLang="zh-CN" sz="1800" b="1" i="1" smtClean="0">
                        <a:latin typeface="Cambria Math"/>
                      </a:rPr>
                      <m:t>=</m:t>
                    </m:r>
                    <m:f>
                      <m:fPr>
                        <m:ctrlPr>
                          <a:rPr lang="en-US" altLang="zh-CN" sz="1800" b="1" i="1" smtClean="0">
                            <a:latin typeface="Cambria Math" panose="02040503050406030204" pitchFamily="18" charset="0"/>
                          </a:rPr>
                        </m:ctrlPr>
                      </m:fPr>
                      <m:num>
                        <m:r>
                          <a:rPr lang="en-US" altLang="zh-CN" sz="1800" b="1" i="1" smtClean="0">
                            <a:latin typeface="Cambria Math"/>
                          </a:rPr>
                          <m:t>𝟏</m:t>
                        </m:r>
                      </m:num>
                      <m:den>
                        <m:r>
                          <a:rPr lang="en-US" altLang="zh-CN" sz="1800" b="1" i="1" smtClean="0">
                            <a:latin typeface="Cambria Math"/>
                          </a:rPr>
                          <m:t>𝟏</m:t>
                        </m:r>
                        <m:r>
                          <a:rPr lang="en-US" altLang="zh-CN" sz="1800" b="1" i="1" smtClean="0">
                            <a:latin typeface="Cambria Math"/>
                          </a:rPr>
                          <m:t>∓</m:t>
                        </m:r>
                        <m:d>
                          <m:dPr>
                            <m:ctrlPr>
                              <a:rPr lang="en-US" altLang="zh-CN" sz="1800" b="1" i="1" smtClean="0">
                                <a:latin typeface="Cambria Math" panose="02040503050406030204" pitchFamily="18" charset="0"/>
                              </a:rPr>
                            </m:ctrlPr>
                          </m:dPr>
                          <m:e>
                            <m:f>
                              <m:fPr>
                                <m:ctrlPr>
                                  <a:rPr lang="en-US" altLang="zh-CN" sz="1800" b="1" i="1" smtClean="0">
                                    <a:latin typeface="Cambria Math" panose="02040503050406030204" pitchFamily="18" charset="0"/>
                                  </a:rPr>
                                </m:ctrlPr>
                              </m:fPr>
                              <m:num>
                                <m:sSubSup>
                                  <m:sSubSupPr>
                                    <m:ctrlPr>
                                      <a:rPr lang="en-US" altLang="zh-CN" sz="1800" b="1" i="1" smtClean="0">
                                        <a:latin typeface="Cambria Math" panose="02040503050406030204" pitchFamily="18" charset="0"/>
                                      </a:rPr>
                                    </m:ctrlPr>
                                  </m:sSubSupPr>
                                  <m:e>
                                    <m:r>
                                      <a:rPr lang="en-US" altLang="zh-CN" sz="1800" b="1" i="1" smtClean="0">
                                        <a:latin typeface="Cambria Math"/>
                                      </a:rPr>
                                      <m:t>𝒚</m:t>
                                    </m:r>
                                  </m:e>
                                  <m:sub>
                                    <m:r>
                                      <a:rPr lang="en-US" altLang="zh-CN" sz="1800" b="1" i="1" smtClean="0">
                                        <a:latin typeface="Cambria Math"/>
                                      </a:rPr>
                                      <m:t>𝒌</m:t>
                                    </m:r>
                                  </m:sub>
                                  <m:sup>
                                    <m:r>
                                      <a:rPr lang="en-US" altLang="zh-CN" sz="1800" b="1" i="1" smtClean="0">
                                        <a:latin typeface="Cambria Math"/>
                                      </a:rPr>
                                      <m:t>𝑻</m:t>
                                    </m:r>
                                  </m:sup>
                                </m:sSubSup>
                                <m:sSub>
                                  <m:sSubPr>
                                    <m:ctrlPr>
                                      <a:rPr lang="en-US" altLang="zh-CN" sz="1800" b="1" i="1" smtClean="0">
                                        <a:latin typeface="Cambria Math" panose="02040503050406030204" pitchFamily="18" charset="0"/>
                                      </a:rPr>
                                    </m:ctrlPr>
                                  </m:sSubPr>
                                  <m:e>
                                    <m:r>
                                      <a:rPr lang="en-US" altLang="zh-CN" sz="1800" b="1" i="1" smtClean="0">
                                        <a:latin typeface="Cambria Math"/>
                                      </a:rPr>
                                      <m:t>𝑯</m:t>
                                    </m:r>
                                  </m:e>
                                  <m:sub>
                                    <m:r>
                                      <a:rPr lang="en-US" altLang="zh-CN" sz="1800" b="1" i="1" smtClean="0">
                                        <a:latin typeface="Cambria Math"/>
                                      </a:rPr>
                                      <m:t>𝒌</m:t>
                                    </m:r>
                                  </m:sub>
                                </m:sSub>
                                <m:sSub>
                                  <m:sSubPr>
                                    <m:ctrlPr>
                                      <a:rPr lang="en-US" altLang="zh-CN" sz="1800" b="1" i="1" smtClean="0">
                                        <a:latin typeface="Cambria Math" panose="02040503050406030204" pitchFamily="18" charset="0"/>
                                      </a:rPr>
                                    </m:ctrlPr>
                                  </m:sSubPr>
                                  <m:e>
                                    <m:r>
                                      <a:rPr lang="en-US" altLang="zh-CN" sz="1800" b="1" i="1" smtClean="0">
                                        <a:latin typeface="Cambria Math"/>
                                      </a:rPr>
                                      <m:t>𝒚</m:t>
                                    </m:r>
                                  </m:e>
                                  <m:sub>
                                    <m:r>
                                      <a:rPr lang="en-US" altLang="zh-CN" sz="1800" b="1" i="1" smtClean="0">
                                        <a:latin typeface="Cambria Math"/>
                                      </a:rPr>
                                      <m:t>𝒌</m:t>
                                    </m:r>
                                  </m:sub>
                                </m:sSub>
                              </m:num>
                              <m:den>
                                <m:sSubSup>
                                  <m:sSubSupPr>
                                    <m:ctrlPr>
                                      <a:rPr lang="en-US" altLang="zh-CN" sz="1800" b="1" i="1" smtClean="0">
                                        <a:latin typeface="Cambria Math" panose="02040503050406030204" pitchFamily="18" charset="0"/>
                                      </a:rPr>
                                    </m:ctrlPr>
                                  </m:sSubSupPr>
                                  <m:e>
                                    <m:r>
                                      <a:rPr lang="en-US" altLang="zh-CN" sz="1800" b="1" i="1" smtClean="0">
                                        <a:latin typeface="Cambria Math"/>
                                      </a:rPr>
                                      <m:t>(</m:t>
                                    </m:r>
                                    <m:r>
                                      <a:rPr lang="en-US" altLang="zh-CN" sz="1800" b="1" i="1" smtClean="0">
                                        <a:latin typeface="Cambria Math"/>
                                      </a:rPr>
                                      <m:t>𝒔</m:t>
                                    </m:r>
                                  </m:e>
                                  <m:sub>
                                    <m:r>
                                      <a:rPr lang="en-US" altLang="zh-CN" sz="1800" b="1" i="1" smtClean="0">
                                        <a:latin typeface="Cambria Math"/>
                                      </a:rPr>
                                      <m:t>𝑲</m:t>
                                    </m:r>
                                  </m:sub>
                                  <m:sup>
                                    <m:r>
                                      <a:rPr lang="en-US" altLang="zh-CN" sz="1800" b="1" i="1" smtClean="0">
                                        <a:latin typeface="Cambria Math"/>
                                      </a:rPr>
                                      <m:t>𝑻</m:t>
                                    </m:r>
                                  </m:sup>
                                </m:sSubSup>
                                <m:sSub>
                                  <m:sSubPr>
                                    <m:ctrlPr>
                                      <a:rPr lang="en-US" altLang="zh-CN" sz="1800" b="1" i="1" smtClean="0">
                                        <a:latin typeface="Cambria Math" panose="02040503050406030204" pitchFamily="18" charset="0"/>
                                      </a:rPr>
                                    </m:ctrlPr>
                                  </m:sSubPr>
                                  <m:e>
                                    <m:r>
                                      <a:rPr lang="en-US" altLang="zh-CN" sz="1800" b="1" i="1" smtClean="0">
                                        <a:latin typeface="Cambria Math"/>
                                      </a:rPr>
                                      <m:t>𝒚</m:t>
                                    </m:r>
                                  </m:e>
                                  <m:sub>
                                    <m:r>
                                      <a:rPr lang="en-US" altLang="zh-CN" sz="1800" b="1" i="1" smtClean="0">
                                        <a:latin typeface="Cambria Math"/>
                                      </a:rPr>
                                      <m:t>𝒌</m:t>
                                    </m:r>
                                  </m:sub>
                                </m:sSub>
                              </m:den>
                            </m:f>
                          </m:e>
                        </m:d>
                      </m:den>
                    </m:f>
                  </m:oMath>
                </a14:m>
                <a:r>
                  <a:rPr lang="en-US" altLang="zh-CN" sz="1800" dirty="0"/>
                  <a:t>,</a:t>
                </a:r>
                <a:r>
                  <a:rPr lang="zh-CN" altLang="en-US" sz="1800" dirty="0"/>
                  <a:t>为</a:t>
                </a:r>
                <a:r>
                  <a:rPr lang="en-US" altLang="zh-CN" sz="1800" dirty="0"/>
                  <a:t>Hoshino</a:t>
                </a:r>
                <a:r>
                  <a:rPr lang="zh-CN" altLang="en-US" sz="1800" dirty="0"/>
                  <a:t>校正</a:t>
                </a:r>
                <a:endParaRPr lang="en-US" altLang="zh-CN" sz="1800" dirty="0"/>
              </a:p>
              <a:p>
                <a:r>
                  <a:rPr lang="en-US" altLang="zh-CN" sz="1800" dirty="0" err="1"/>
                  <a:t>Broyden</a:t>
                </a:r>
                <a:r>
                  <a:rPr lang="zh-CN" altLang="en-US" sz="1800" dirty="0"/>
                  <a:t>族校正具有二次终止性，具有遗传性质和方向共轭性，且若</a:t>
                </a:r>
                <a14:m>
                  <m:oMath xmlns:m="http://schemas.openxmlformats.org/officeDocument/2006/math">
                    <m:r>
                      <a:rPr lang="en-US" altLang="zh-CN" sz="1800" b="1" i="1" smtClean="0">
                        <a:latin typeface="Cambria Math"/>
                      </a:rPr>
                      <m:t>𝝓</m:t>
                    </m:r>
                    <m:r>
                      <a:rPr lang="en-US" altLang="zh-CN" sz="1800" b="1" i="1" smtClean="0">
                        <a:latin typeface="Cambria Math"/>
                      </a:rPr>
                      <m:t>≥</m:t>
                    </m:r>
                    <m:r>
                      <a:rPr lang="en-US" altLang="zh-CN" sz="1800" b="1" i="1" smtClean="0">
                        <a:latin typeface="Cambria Math"/>
                      </a:rPr>
                      <m:t>𝟎</m:t>
                    </m:r>
                  </m:oMath>
                </a14:m>
                <a:r>
                  <a:rPr lang="zh-CN" altLang="en-US" sz="1800" dirty="0"/>
                  <a:t>时，</a:t>
                </a:r>
                <a14:m>
                  <m:oMath xmlns:m="http://schemas.openxmlformats.org/officeDocument/2006/math">
                    <m:sSubSup>
                      <m:sSubSupPr>
                        <m:ctrlPr>
                          <a:rPr lang="en-US" altLang="zh-CN" sz="1800" b="1" i="1" smtClean="0">
                            <a:latin typeface="Cambria Math" panose="02040503050406030204" pitchFamily="18" charset="0"/>
                          </a:rPr>
                        </m:ctrlPr>
                      </m:sSubSupPr>
                      <m:e>
                        <m:r>
                          <a:rPr lang="en-US" altLang="zh-CN" sz="1800" b="1" i="1" smtClean="0">
                            <a:latin typeface="Cambria Math"/>
                          </a:rPr>
                          <m:t>𝒔</m:t>
                        </m:r>
                      </m:e>
                      <m:sub>
                        <m:r>
                          <a:rPr lang="en-US" altLang="zh-CN" sz="1800" b="1" i="1" smtClean="0">
                            <a:latin typeface="Cambria Math"/>
                          </a:rPr>
                          <m:t>𝒌</m:t>
                        </m:r>
                      </m:sub>
                      <m:sup>
                        <m:r>
                          <a:rPr lang="en-US" altLang="zh-CN" sz="1800" b="1" i="1" smtClean="0">
                            <a:latin typeface="Cambria Math"/>
                          </a:rPr>
                          <m:t>𝑻</m:t>
                        </m:r>
                      </m:sup>
                    </m:sSubSup>
                    <m:sSub>
                      <m:sSubPr>
                        <m:ctrlPr>
                          <a:rPr lang="en-US" altLang="zh-CN" sz="1800" b="1" i="1" smtClean="0">
                            <a:latin typeface="Cambria Math" panose="02040503050406030204" pitchFamily="18" charset="0"/>
                          </a:rPr>
                        </m:ctrlPr>
                      </m:sSubPr>
                      <m:e>
                        <m:r>
                          <a:rPr lang="en-US" altLang="zh-CN" sz="1800" b="1" i="1" smtClean="0">
                            <a:latin typeface="Cambria Math"/>
                          </a:rPr>
                          <m:t>𝒚</m:t>
                        </m:r>
                      </m:e>
                      <m:sub>
                        <m:r>
                          <a:rPr lang="en-US" altLang="zh-CN" sz="1800" b="1" i="1" smtClean="0">
                            <a:latin typeface="Cambria Math"/>
                          </a:rPr>
                          <m:t>𝒌</m:t>
                        </m:r>
                      </m:sub>
                    </m:sSub>
                    <m:r>
                      <a:rPr lang="en-US" altLang="zh-CN" sz="1800" b="1" i="1" smtClean="0">
                        <a:latin typeface="Cambria Math"/>
                      </a:rPr>
                      <m:t>&gt;</m:t>
                    </m:r>
                    <m:r>
                      <a:rPr lang="en-US" altLang="zh-CN" sz="1800" b="1" i="1" smtClean="0">
                        <a:latin typeface="Cambria Math"/>
                      </a:rPr>
                      <m:t>𝟎</m:t>
                    </m:r>
                    <m:r>
                      <a:rPr lang="en-US" altLang="zh-CN" sz="1800" b="1" i="1" smtClean="0">
                        <a:latin typeface="Cambria Math"/>
                      </a:rPr>
                      <m:t>⇔</m:t>
                    </m:r>
                    <m:r>
                      <a:rPr lang="en-US" altLang="zh-CN" sz="1800" b="1" i="1" smtClean="0">
                        <a:latin typeface="Cambria Math"/>
                      </a:rPr>
                      <m:t>𝑩𝒓𝒐𝒚𝒅𝒆𝒏</m:t>
                    </m:r>
                  </m:oMath>
                </a14:m>
                <a:r>
                  <a:rPr lang="zh-CN" altLang="en-US" sz="1800" dirty="0"/>
                  <a:t>族校正公式</a:t>
                </a:r>
                <a:r>
                  <a:rPr lang="en-US" altLang="zh-CN" sz="1800" dirty="0">
                    <a:solidFill>
                      <a:srgbClr val="CC00CC"/>
                    </a:solidFill>
                  </a:rPr>
                  <a:t>(6-2)</a:t>
                </a:r>
                <a:r>
                  <a:rPr lang="zh-CN" altLang="en-US" sz="1800" dirty="0"/>
                  <a:t>保持正定。注意只要</a:t>
                </a:r>
                <a14:m>
                  <m:oMath xmlns:m="http://schemas.openxmlformats.org/officeDocument/2006/math">
                    <m:r>
                      <a:rPr lang="en-US" altLang="zh-CN" sz="1800" b="1" i="1" smtClean="0">
                        <a:latin typeface="Cambria Math"/>
                      </a:rPr>
                      <m:t>𝝓</m:t>
                    </m:r>
                    <m:r>
                      <a:rPr lang="en-US" altLang="zh-CN" sz="1800" b="1" i="1" smtClean="0">
                        <a:latin typeface="Cambria Math"/>
                      </a:rPr>
                      <m:t>&gt;</m:t>
                    </m:r>
                    <m:acc>
                      <m:accPr>
                        <m:chr m:val="̅"/>
                        <m:ctrlPr>
                          <a:rPr lang="en-US" altLang="zh-CN" sz="1800" b="1" i="1" smtClean="0">
                            <a:latin typeface="Cambria Math" panose="02040503050406030204" pitchFamily="18" charset="0"/>
                          </a:rPr>
                        </m:ctrlPr>
                      </m:accPr>
                      <m:e>
                        <m:r>
                          <a:rPr lang="en-US" altLang="zh-CN" sz="1800" b="1" i="1" smtClean="0">
                            <a:latin typeface="Cambria Math"/>
                          </a:rPr>
                          <m:t>𝝓</m:t>
                        </m:r>
                      </m:e>
                    </m:acc>
                  </m:oMath>
                </a14:m>
                <a:r>
                  <a:rPr lang="en-US" altLang="zh-CN" sz="1800" dirty="0"/>
                  <a:t>,</a:t>
                </a:r>
                <a:r>
                  <a:rPr lang="zh-CN" altLang="en-US" sz="1800" dirty="0"/>
                  <a:t>则</a:t>
                </a:r>
                <a:r>
                  <a:rPr lang="en-US" altLang="zh-CN" sz="1800" dirty="0"/>
                  <a:t>(7-2)</a:t>
                </a:r>
                <a:r>
                  <a:rPr lang="zh-CN" altLang="en-US" sz="1800" dirty="0"/>
                  <a:t>正定，其中</a:t>
                </a:r>
                <a14:m>
                  <m:oMath xmlns:m="http://schemas.openxmlformats.org/officeDocument/2006/math">
                    <m:acc>
                      <m:accPr>
                        <m:chr m:val="̅"/>
                        <m:ctrlPr>
                          <a:rPr lang="en-US" altLang="zh-CN" sz="1800" b="1" i="1" smtClean="0">
                            <a:latin typeface="Cambria Math" panose="02040503050406030204" pitchFamily="18" charset="0"/>
                          </a:rPr>
                        </m:ctrlPr>
                      </m:accPr>
                      <m:e>
                        <m:r>
                          <a:rPr lang="en-US" altLang="zh-CN" sz="1800" b="1" i="1" smtClean="0">
                            <a:latin typeface="Cambria Math"/>
                          </a:rPr>
                          <m:t>𝝓</m:t>
                        </m:r>
                      </m:e>
                    </m:acc>
                    <m:r>
                      <a:rPr lang="en-US" altLang="zh-CN" sz="1800" b="1" i="1" dirty="0" smtClean="0">
                        <a:latin typeface="Cambria Math"/>
                      </a:rPr>
                      <m:t>=</m:t>
                    </m:r>
                    <m:f>
                      <m:fPr>
                        <m:ctrlPr>
                          <a:rPr lang="en-US" altLang="zh-CN" sz="1800" b="1" i="1" dirty="0" smtClean="0">
                            <a:latin typeface="Cambria Math" panose="02040503050406030204" pitchFamily="18" charset="0"/>
                          </a:rPr>
                        </m:ctrlPr>
                      </m:fPr>
                      <m:num>
                        <m:r>
                          <a:rPr lang="en-US" altLang="zh-CN" sz="1800" b="1" i="1" dirty="0" smtClean="0">
                            <a:latin typeface="Cambria Math"/>
                          </a:rPr>
                          <m:t>𝟏</m:t>
                        </m:r>
                      </m:num>
                      <m:den>
                        <m:r>
                          <a:rPr lang="en-US" altLang="zh-CN" sz="1800" b="1" i="1" dirty="0" smtClean="0">
                            <a:latin typeface="Cambria Math"/>
                          </a:rPr>
                          <m:t>𝟏</m:t>
                        </m:r>
                        <m:r>
                          <a:rPr lang="en-US" altLang="zh-CN" sz="1800" b="1" i="1" dirty="0" smtClean="0">
                            <a:latin typeface="Cambria Math"/>
                          </a:rPr>
                          <m:t>−</m:t>
                        </m:r>
                        <m:r>
                          <a:rPr lang="en-US" altLang="zh-CN" sz="1800" b="1" i="1" dirty="0" smtClean="0">
                            <a:latin typeface="Cambria Math"/>
                          </a:rPr>
                          <m:t>𝝁</m:t>
                        </m:r>
                      </m:den>
                    </m:f>
                    <m:r>
                      <a:rPr lang="en-US" altLang="zh-CN" sz="1800" b="1" i="1" dirty="0" smtClean="0">
                        <a:latin typeface="Cambria Math"/>
                      </a:rPr>
                      <m:t>=</m:t>
                    </m:r>
                    <m:f>
                      <m:fPr>
                        <m:ctrlPr>
                          <a:rPr lang="en-US" altLang="zh-CN" sz="1800" b="1" i="1" dirty="0" smtClean="0">
                            <a:latin typeface="Cambria Math" panose="02040503050406030204" pitchFamily="18" charset="0"/>
                          </a:rPr>
                        </m:ctrlPr>
                      </m:fPr>
                      <m:num>
                        <m:r>
                          <a:rPr lang="en-US" altLang="zh-CN" sz="1800" b="1" i="1" dirty="0" smtClean="0">
                            <a:latin typeface="Cambria Math"/>
                          </a:rPr>
                          <m:t>𝟏</m:t>
                        </m:r>
                      </m:num>
                      <m:den>
                        <m:r>
                          <a:rPr lang="en-US" altLang="zh-CN" sz="1800" b="1" i="1" dirty="0" smtClean="0">
                            <a:latin typeface="Cambria Math"/>
                          </a:rPr>
                          <m:t>𝟏</m:t>
                        </m:r>
                        <m:r>
                          <a:rPr lang="en-US" altLang="zh-CN" sz="1800" b="1" i="1" dirty="0" smtClean="0">
                            <a:latin typeface="Cambria Math"/>
                          </a:rPr>
                          <m:t>−</m:t>
                        </m:r>
                        <m:f>
                          <m:fPr>
                            <m:ctrlPr>
                              <a:rPr lang="en-US" altLang="zh-CN" sz="1800" b="1" i="1" dirty="0" smtClean="0">
                                <a:latin typeface="Cambria Math" panose="02040503050406030204" pitchFamily="18" charset="0"/>
                              </a:rPr>
                            </m:ctrlPr>
                          </m:fPr>
                          <m:num>
                            <m:sSubSup>
                              <m:sSubSupPr>
                                <m:ctrlPr>
                                  <a:rPr lang="en-US" altLang="zh-CN" sz="1800" b="1" i="1" dirty="0" smtClean="0">
                                    <a:latin typeface="Cambria Math" panose="02040503050406030204" pitchFamily="18" charset="0"/>
                                  </a:rPr>
                                </m:ctrlPr>
                              </m:sSubSupPr>
                              <m:e>
                                <m:r>
                                  <a:rPr lang="en-US" altLang="zh-CN" sz="1800" b="1" i="1" dirty="0" smtClean="0">
                                    <a:latin typeface="Cambria Math"/>
                                  </a:rPr>
                                  <m:t>𝒚</m:t>
                                </m:r>
                              </m:e>
                              <m:sub>
                                <m:r>
                                  <a:rPr lang="en-US" altLang="zh-CN" sz="1800" b="1" i="1" dirty="0" smtClean="0">
                                    <a:latin typeface="Cambria Math"/>
                                  </a:rPr>
                                  <m:t>𝒌</m:t>
                                </m:r>
                              </m:sub>
                              <m:sup>
                                <m:r>
                                  <a:rPr lang="en-US" altLang="zh-CN" sz="1800" b="1" i="1" dirty="0" smtClean="0">
                                    <a:latin typeface="Cambria Math"/>
                                  </a:rPr>
                                  <m:t>𝑻</m:t>
                                </m:r>
                              </m:sup>
                            </m:sSubSup>
                            <m:sSub>
                              <m:sSubPr>
                                <m:ctrlPr>
                                  <a:rPr lang="en-US" altLang="zh-CN" sz="1800" b="1" i="1" dirty="0" smtClean="0">
                                    <a:latin typeface="Cambria Math" panose="02040503050406030204" pitchFamily="18" charset="0"/>
                                  </a:rPr>
                                </m:ctrlPr>
                              </m:sSubPr>
                              <m:e>
                                <m:r>
                                  <a:rPr lang="en-US" altLang="zh-CN" sz="1800" b="1" i="1" dirty="0" smtClean="0">
                                    <a:latin typeface="Cambria Math"/>
                                  </a:rPr>
                                  <m:t>𝑯</m:t>
                                </m:r>
                              </m:e>
                              <m:sub>
                                <m:r>
                                  <a:rPr lang="en-US" altLang="zh-CN" sz="1800" b="1" i="1" dirty="0" smtClean="0">
                                    <a:latin typeface="Cambria Math"/>
                                  </a:rPr>
                                  <m:t>𝒌</m:t>
                                </m:r>
                              </m:sub>
                            </m:sSub>
                            <m:sSub>
                              <m:sSubPr>
                                <m:ctrlPr>
                                  <a:rPr lang="en-US" altLang="zh-CN" sz="1800" b="1" i="1" dirty="0" smtClean="0">
                                    <a:latin typeface="Cambria Math" panose="02040503050406030204" pitchFamily="18" charset="0"/>
                                  </a:rPr>
                                </m:ctrlPr>
                              </m:sSubPr>
                              <m:e>
                                <m:r>
                                  <a:rPr lang="en-US" altLang="zh-CN" sz="1800" b="1" i="1" dirty="0" smtClean="0">
                                    <a:latin typeface="Cambria Math"/>
                                  </a:rPr>
                                  <m:t>𝒚</m:t>
                                </m:r>
                              </m:e>
                              <m:sub>
                                <m:r>
                                  <a:rPr lang="en-US" altLang="zh-CN" sz="1800" b="1" i="1" dirty="0" smtClean="0">
                                    <a:latin typeface="Cambria Math"/>
                                  </a:rPr>
                                  <m:t>𝒌</m:t>
                                </m:r>
                              </m:sub>
                            </m:sSub>
                            <m:sSubSup>
                              <m:sSubSupPr>
                                <m:ctrlPr>
                                  <a:rPr lang="en-US" altLang="zh-CN" sz="1800" b="1" i="1" dirty="0" smtClean="0">
                                    <a:latin typeface="Cambria Math" panose="02040503050406030204" pitchFamily="18" charset="0"/>
                                  </a:rPr>
                                </m:ctrlPr>
                              </m:sSubSupPr>
                              <m:e>
                                <m:r>
                                  <a:rPr lang="en-US" altLang="zh-CN" sz="1800" b="1" i="1" dirty="0" smtClean="0">
                                    <a:latin typeface="Cambria Math"/>
                                  </a:rPr>
                                  <m:t>𝒔</m:t>
                                </m:r>
                              </m:e>
                              <m:sub>
                                <m:r>
                                  <a:rPr lang="en-US" altLang="zh-CN" sz="1800" b="1" i="1" dirty="0" smtClean="0">
                                    <a:latin typeface="Cambria Math"/>
                                  </a:rPr>
                                  <m:t>𝒌</m:t>
                                </m:r>
                              </m:sub>
                              <m:sup>
                                <m:r>
                                  <a:rPr lang="en-US" altLang="zh-CN" sz="1800" b="1" i="1" dirty="0" smtClean="0">
                                    <a:latin typeface="Cambria Math"/>
                                  </a:rPr>
                                  <m:t>𝑻</m:t>
                                </m:r>
                              </m:sup>
                            </m:sSubSup>
                            <m:sSub>
                              <m:sSubPr>
                                <m:ctrlPr>
                                  <a:rPr lang="en-US" altLang="zh-CN" sz="1800" b="1" i="1" dirty="0" smtClean="0">
                                    <a:latin typeface="Cambria Math" panose="02040503050406030204" pitchFamily="18" charset="0"/>
                                  </a:rPr>
                                </m:ctrlPr>
                              </m:sSubPr>
                              <m:e>
                                <m:r>
                                  <a:rPr lang="en-US" altLang="zh-CN" sz="1800" b="1" i="1" dirty="0" smtClean="0">
                                    <a:latin typeface="Cambria Math"/>
                                  </a:rPr>
                                  <m:t>𝑩</m:t>
                                </m:r>
                              </m:e>
                              <m:sub>
                                <m:r>
                                  <a:rPr lang="en-US" altLang="zh-CN" sz="1800" b="1" i="1" dirty="0" smtClean="0">
                                    <a:latin typeface="Cambria Math"/>
                                  </a:rPr>
                                  <m:t>𝒌</m:t>
                                </m:r>
                              </m:sub>
                            </m:sSub>
                            <m:sSub>
                              <m:sSubPr>
                                <m:ctrlPr>
                                  <a:rPr lang="en-US" altLang="zh-CN" sz="1800" b="1" i="1" dirty="0" smtClean="0">
                                    <a:latin typeface="Cambria Math" panose="02040503050406030204" pitchFamily="18" charset="0"/>
                                  </a:rPr>
                                </m:ctrlPr>
                              </m:sSubPr>
                              <m:e>
                                <m:r>
                                  <a:rPr lang="en-US" altLang="zh-CN" sz="1800" b="1" i="1" dirty="0" smtClean="0">
                                    <a:latin typeface="Cambria Math"/>
                                  </a:rPr>
                                  <m:t>𝒔</m:t>
                                </m:r>
                              </m:e>
                              <m:sub>
                                <m:r>
                                  <a:rPr lang="en-US" altLang="zh-CN" sz="1800" b="1" i="1" dirty="0" smtClean="0">
                                    <a:latin typeface="Cambria Math"/>
                                  </a:rPr>
                                  <m:t>𝒌</m:t>
                                </m:r>
                              </m:sub>
                            </m:sSub>
                          </m:num>
                          <m:den>
                            <m:sSup>
                              <m:sSupPr>
                                <m:ctrlPr>
                                  <a:rPr lang="en-US" altLang="zh-CN" sz="1800" b="1" i="1" dirty="0" smtClean="0">
                                    <a:latin typeface="Cambria Math" panose="02040503050406030204" pitchFamily="18" charset="0"/>
                                  </a:rPr>
                                </m:ctrlPr>
                              </m:sSupPr>
                              <m:e>
                                <m:d>
                                  <m:dPr>
                                    <m:ctrlPr>
                                      <a:rPr lang="en-US" altLang="zh-CN" sz="1800" b="1" i="1" dirty="0" smtClean="0">
                                        <a:latin typeface="Cambria Math" panose="02040503050406030204" pitchFamily="18" charset="0"/>
                                      </a:rPr>
                                    </m:ctrlPr>
                                  </m:dPr>
                                  <m:e>
                                    <m:sSubSup>
                                      <m:sSubSupPr>
                                        <m:ctrlPr>
                                          <a:rPr lang="en-US" altLang="zh-CN" sz="1800" b="1" i="1" dirty="0" smtClean="0">
                                            <a:latin typeface="Cambria Math" panose="02040503050406030204" pitchFamily="18" charset="0"/>
                                          </a:rPr>
                                        </m:ctrlPr>
                                      </m:sSubSupPr>
                                      <m:e>
                                        <m:r>
                                          <a:rPr lang="en-US" altLang="zh-CN" sz="1800" b="1" i="1" dirty="0" smtClean="0">
                                            <a:latin typeface="Cambria Math"/>
                                          </a:rPr>
                                          <m:t>𝒔</m:t>
                                        </m:r>
                                      </m:e>
                                      <m:sub>
                                        <m:r>
                                          <a:rPr lang="en-US" altLang="zh-CN" sz="1800" b="1" i="1" dirty="0" smtClean="0">
                                            <a:latin typeface="Cambria Math"/>
                                          </a:rPr>
                                          <m:t>𝒌</m:t>
                                        </m:r>
                                      </m:sub>
                                      <m:sup>
                                        <m:r>
                                          <a:rPr lang="en-US" altLang="zh-CN" sz="1800" b="1" i="1" dirty="0" smtClean="0">
                                            <a:latin typeface="Cambria Math"/>
                                          </a:rPr>
                                          <m:t>𝑻</m:t>
                                        </m:r>
                                      </m:sup>
                                    </m:sSubSup>
                                    <m:sSub>
                                      <m:sSubPr>
                                        <m:ctrlPr>
                                          <a:rPr lang="en-US" altLang="zh-CN" sz="1800" b="1" i="1" dirty="0" smtClean="0">
                                            <a:latin typeface="Cambria Math" panose="02040503050406030204" pitchFamily="18" charset="0"/>
                                          </a:rPr>
                                        </m:ctrlPr>
                                      </m:sSubPr>
                                      <m:e>
                                        <m:r>
                                          <a:rPr lang="en-US" altLang="zh-CN" sz="1800" b="1" i="1" dirty="0" smtClean="0">
                                            <a:latin typeface="Cambria Math"/>
                                          </a:rPr>
                                          <m:t>𝒚</m:t>
                                        </m:r>
                                      </m:e>
                                      <m:sub>
                                        <m:r>
                                          <a:rPr lang="en-US" altLang="zh-CN" sz="1800" b="1" i="1" dirty="0" smtClean="0">
                                            <a:latin typeface="Cambria Math"/>
                                          </a:rPr>
                                          <m:t>𝒌</m:t>
                                        </m:r>
                                      </m:sub>
                                    </m:sSub>
                                  </m:e>
                                </m:d>
                              </m:e>
                              <m:sup>
                                <m:r>
                                  <a:rPr lang="en-US" altLang="zh-CN" sz="1800" b="1" i="1" dirty="0" smtClean="0">
                                    <a:latin typeface="Cambria Math"/>
                                  </a:rPr>
                                  <m:t>𝟐</m:t>
                                </m:r>
                              </m:sup>
                            </m:sSup>
                          </m:den>
                        </m:f>
                      </m:den>
                    </m:f>
                  </m:oMath>
                </a14:m>
                <a:r>
                  <a:rPr lang="zh-CN" altLang="en-US" sz="1800" dirty="0"/>
                  <a:t>。且</a:t>
                </a:r>
                <a:r>
                  <a:rPr lang="en-US" altLang="zh-CN" sz="1800" dirty="0" err="1"/>
                  <a:t>Broyden</a:t>
                </a:r>
                <a:r>
                  <a:rPr lang="zh-CN" altLang="en-US" sz="1800" dirty="0"/>
                  <a:t>族中任何校正方法在某种程度上与参数</a:t>
                </a:r>
                <a14:m>
                  <m:oMath xmlns:m="http://schemas.openxmlformats.org/officeDocument/2006/math">
                    <m:r>
                      <a:rPr lang="en-US" altLang="zh-CN" sz="1800" b="1" i="1" smtClean="0">
                        <a:latin typeface="Cambria Math"/>
                      </a:rPr>
                      <m:t>𝝓</m:t>
                    </m:r>
                  </m:oMath>
                </a14:m>
                <a:r>
                  <a:rPr lang="zh-CN" altLang="en-US" sz="1800" dirty="0"/>
                  <a:t>无关，实际上它只改变搜索长度，不改变搜索方向。在精确线性搜索条件下，即使对非二次函数，所有</a:t>
                </a:r>
                <a:r>
                  <a:rPr lang="en-US" altLang="zh-CN" sz="1800" dirty="0" err="1"/>
                  <a:t>Broyden</a:t>
                </a:r>
                <a:r>
                  <a:rPr lang="zh-CN" altLang="en-US" sz="1800" dirty="0"/>
                  <a:t>族的校正公式都产生相同的迭代点列</a:t>
                </a:r>
                <a:endParaRPr lang="en-US" altLang="zh-CN" sz="1800" dirty="0"/>
              </a:p>
              <a:p>
                <a:endParaRPr lang="zh-CN" alt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63" t="-759" r="-331" b="-5206"/>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6</a:t>
            </a:r>
            <a:r>
              <a:rPr lang="zh-CN" altLang="en-US" sz="2400" dirty="0"/>
              <a:t>章</a:t>
            </a:r>
            <a:r>
              <a:rPr lang="zh-CN" altLang="en-US" sz="2400" dirty="0">
                <a:latin typeface="隶书" panose="02010509060101010101" pitchFamily="1" charset="-122"/>
              </a:rPr>
              <a:t>约束最优化理论</a:t>
            </a:r>
            <a:r>
              <a:rPr lang="en-US" altLang="zh-CN" sz="2400" dirty="0">
                <a:latin typeface="隶书" panose="02010509060101010101" pitchFamily="1" charset="-122"/>
              </a:rPr>
              <a:t>(Theory of Constrained Optimization)-</a:t>
            </a:r>
            <a:r>
              <a:rPr lang="zh-CN" altLang="en-US" sz="2400" dirty="0">
                <a:latin typeface="隶书" panose="02010509060101010101" pitchFamily="1" charset="-122"/>
              </a:rPr>
              <a:t>回顾</a:t>
            </a:r>
            <a:r>
              <a:rPr lang="en-US" altLang="zh-CN" sz="2400" dirty="0">
                <a:latin typeface="隶书" panose="02010509060101010101" pitchFamily="1" charset="-122"/>
              </a:rPr>
              <a:t>-</a:t>
            </a:r>
            <a:r>
              <a:rPr lang="en-US" altLang="zh-CN" sz="2400" dirty="0"/>
              <a:t>Huang</a:t>
            </a:r>
            <a:r>
              <a:rPr lang="zh-CN" altLang="en-US" sz="2400" dirty="0"/>
              <a:t>校正族</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400" dirty="0">
                    <a:solidFill>
                      <a:srgbClr val="FF0000"/>
                    </a:solidFill>
                  </a:rPr>
                  <a:t>Broyden</a:t>
                </a:r>
                <a:r>
                  <a:rPr lang="zh-CN" altLang="en-US" sz="2400" dirty="0">
                    <a:solidFill>
                      <a:srgbClr val="FF0000"/>
                    </a:solidFill>
                  </a:rPr>
                  <a:t>校正族中矩阵</a:t>
                </a:r>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m:t>
                        </m:r>
                        <m:r>
                          <a:rPr lang="en-US" altLang="zh-CN" sz="2400" b="1" i="1" smtClean="0">
                            <a:solidFill>
                              <a:srgbClr val="FF0000"/>
                            </a:solidFill>
                            <a:latin typeface="Cambria Math"/>
                          </a:rPr>
                          <m:t>𝑯</m:t>
                        </m:r>
                      </m:e>
                      <m:sub>
                        <m:r>
                          <a:rPr lang="en-US" altLang="zh-CN" sz="2400" b="1" i="1" smtClean="0">
                            <a:solidFill>
                              <a:srgbClr val="FF0000"/>
                            </a:solidFill>
                            <a:latin typeface="Cambria Math"/>
                          </a:rPr>
                          <m:t>𝒌</m:t>
                        </m:r>
                      </m:sub>
                    </m:sSub>
                    <m:r>
                      <a:rPr lang="en-US" altLang="zh-CN" sz="2400" b="1" i="1" smtClean="0">
                        <a:solidFill>
                          <a:srgbClr val="FF0000"/>
                        </a:solidFill>
                        <a:latin typeface="Cambria Math"/>
                      </a:rPr>
                      <m:t>}</m:t>
                    </m:r>
                  </m:oMath>
                </a14:m>
                <a:r>
                  <a:rPr lang="zh-CN" altLang="en-US" sz="2400" dirty="0"/>
                  <a:t>都是对称的，且满足拟牛顿条件</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𝑯</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𝒚</m:t>
                        </m:r>
                      </m:e>
                      <m:sub>
                        <m:r>
                          <a:rPr lang="en-US" altLang="zh-CN" sz="2400" b="1" i="1" smtClean="0">
                            <a:latin typeface="Cambria Math"/>
                          </a:rPr>
                          <m:t>𝒌</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𝒔</m:t>
                        </m:r>
                      </m:e>
                      <m:sub>
                        <m:r>
                          <a:rPr lang="en-US" altLang="zh-CN" sz="2400" b="1" i="1" smtClean="0">
                            <a:latin typeface="Cambria Math"/>
                          </a:rPr>
                          <m:t>𝒌</m:t>
                        </m:r>
                      </m:sub>
                    </m:sSub>
                  </m:oMath>
                </a14:m>
                <a:endParaRPr lang="en-US" altLang="zh-CN" sz="2400" dirty="0"/>
              </a:p>
              <a:p>
                <a:r>
                  <a:rPr lang="en-US" altLang="zh-CN" sz="2400" dirty="0"/>
                  <a:t>Huang</a:t>
                </a:r>
                <a:r>
                  <a:rPr lang="zh-CN" altLang="en-US" sz="2400" dirty="0"/>
                  <a:t>族中取消了对对称的限制，产生的矩阵</a:t>
                </a:r>
                <a14:m>
                  <m:oMath xmlns:m="http://schemas.openxmlformats.org/officeDocument/2006/math">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𝑯</m:t>
                        </m:r>
                      </m:e>
                      <m:sub>
                        <m:r>
                          <a:rPr lang="en-US" altLang="zh-CN" sz="2400" b="1" i="1" smtClean="0">
                            <a:latin typeface="Cambria Math"/>
                          </a:rPr>
                          <m:t>𝒌</m:t>
                        </m:r>
                      </m:sub>
                    </m:sSub>
                    <m:r>
                      <a:rPr lang="en-US" altLang="zh-CN" sz="2400" b="1" i="1" smtClean="0">
                        <a:latin typeface="Cambria Math"/>
                      </a:rPr>
                      <m:t>}</m:t>
                    </m:r>
                  </m:oMath>
                </a14:m>
                <a:r>
                  <a:rPr lang="zh-CN" altLang="en-US" sz="2400" dirty="0"/>
                  <a:t>满足：</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𝑯</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𝒚</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𝝆</m:t>
                    </m:r>
                    <m:sSub>
                      <m:sSubPr>
                        <m:ctrlPr>
                          <a:rPr lang="en-US" altLang="zh-CN" sz="2400" b="1" i="1" smtClean="0">
                            <a:latin typeface="Cambria Math" panose="02040503050406030204" pitchFamily="18" charset="0"/>
                          </a:rPr>
                        </m:ctrlPr>
                      </m:sSubPr>
                      <m:e>
                        <m:r>
                          <a:rPr lang="en-US" altLang="zh-CN" sz="2400" b="1" i="1" smtClean="0">
                            <a:latin typeface="Cambria Math"/>
                          </a:rPr>
                          <m:t>𝒔</m:t>
                        </m:r>
                      </m:e>
                      <m:sub>
                        <m:r>
                          <a:rPr lang="en-US" altLang="zh-CN" sz="2400" b="1" i="1" smtClean="0">
                            <a:latin typeface="Cambria Math"/>
                          </a:rPr>
                          <m:t>𝒌</m:t>
                        </m:r>
                      </m:sub>
                    </m:sSub>
                  </m:oMath>
                </a14:m>
                <a:r>
                  <a:rPr lang="en-US" altLang="zh-CN" sz="2400" dirty="0"/>
                  <a:t>,</a:t>
                </a:r>
                <a14:m>
                  <m:oMath xmlns:m="http://schemas.openxmlformats.org/officeDocument/2006/math">
                    <m:r>
                      <a:rPr lang="en-US" altLang="zh-CN" sz="2400" b="1" i="1" dirty="0" smtClean="0">
                        <a:latin typeface="Cambria Math"/>
                      </a:rPr>
                      <m:t>𝝆</m:t>
                    </m:r>
                  </m:oMath>
                </a14:m>
                <a:r>
                  <a:rPr lang="zh-CN" altLang="en-US" sz="2400" dirty="0"/>
                  <a:t>为参数</a:t>
                </a:r>
                <a:r>
                  <a:rPr lang="en-US" altLang="zh-CN" sz="2400" dirty="0"/>
                  <a:t>.Huang</a:t>
                </a:r>
                <a:r>
                  <a:rPr lang="zh-CN" altLang="en-US" sz="2400" dirty="0"/>
                  <a:t>族算法应用于正定二次函数时，产生共轭方向，具有二次终止性。所有的</a:t>
                </a:r>
                <a:r>
                  <a:rPr lang="en-US" altLang="zh-CN" sz="2400" dirty="0"/>
                  <a:t>Huang</a:t>
                </a:r>
                <a:r>
                  <a:rPr lang="zh-CN" altLang="en-US" sz="2400" dirty="0"/>
                  <a:t>族校正公式产生相同的迭代点序列。对于非二次函数，</a:t>
                </a:r>
                <a:r>
                  <a:rPr lang="en-US" altLang="zh-CN" sz="2400" dirty="0"/>
                  <a:t>Huang</a:t>
                </a:r>
                <a:r>
                  <a:rPr lang="zh-CN" altLang="en-US" sz="2400" dirty="0"/>
                  <a:t>族校正公式所生成的点列仅依赖于参数</a:t>
                </a:r>
                <a14:m>
                  <m:oMath xmlns:m="http://schemas.openxmlformats.org/officeDocument/2006/math">
                    <m:r>
                      <a:rPr lang="en-US" altLang="zh-CN" sz="2400" b="1" i="1" smtClean="0">
                        <a:latin typeface="Cambria Math"/>
                      </a:rPr>
                      <m:t>𝝆</m:t>
                    </m:r>
                  </m:oMath>
                </a14:m>
                <a:r>
                  <a:rPr lang="zh-CN" altLang="en-US" sz="2400" dirty="0"/>
                  <a:t>。</a:t>
                </a:r>
                <a:endParaRPr lang="en-US" altLang="zh-CN" sz="2400" dirty="0"/>
              </a:p>
              <a:p>
                <a:r>
                  <a:rPr lang="zh-CN" altLang="en-US" sz="2400" dirty="0"/>
                  <a:t>推导略，这里直接给出公式</a:t>
                </a:r>
                <a:endParaRPr lang="en-US" altLang="zh-CN" sz="2400" dirty="0"/>
              </a:p>
              <a:p>
                <a:r>
                  <a:rPr lang="en-US" altLang="zh-CN" sz="2400" dirty="0">
                    <a:solidFill>
                      <a:srgbClr val="FF0000"/>
                    </a:solidFill>
                  </a:rPr>
                  <a:t>Broyden</a:t>
                </a:r>
                <a:r>
                  <a:rPr lang="zh-CN" altLang="en-US" sz="2400" dirty="0">
                    <a:solidFill>
                      <a:srgbClr val="FF0000"/>
                    </a:solidFill>
                  </a:rPr>
                  <a:t>校正族公式</a:t>
                </a:r>
                <a:r>
                  <a:rPr lang="en-US" altLang="zh-CN" sz="2400" dirty="0">
                    <a:solidFill>
                      <a:srgbClr val="FF0000"/>
                    </a:solidFill>
                  </a:rPr>
                  <a:t>:</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𝑯</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𝑯</m:t>
                        </m:r>
                      </m:e>
                      <m:sub>
                        <m:r>
                          <a:rPr lang="en-US" altLang="zh-CN" sz="2400" b="1" i="1" smtClean="0">
                            <a:latin typeface="Cambria Math"/>
                          </a:rPr>
                          <m:t>𝒌</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𝑪</m:t>
                        </m:r>
                      </m:e>
                      <m:sub>
                        <m:r>
                          <a:rPr lang="en-US" altLang="zh-CN" sz="2400" b="1" i="1" smtClean="0">
                            <a:latin typeface="Cambria Math"/>
                          </a:rPr>
                          <m:t>𝒌</m:t>
                        </m:r>
                      </m:sub>
                    </m:sSub>
                    <m:sSub>
                      <m:sSubPr>
                        <m:ctrlPr>
                          <a:rPr lang="en-US" altLang="zh-CN" sz="2400" b="1" i="1" smtClean="0">
                            <a:latin typeface="Cambria Math" panose="02040503050406030204" pitchFamily="18" charset="0"/>
                          </a:rPr>
                        </m:ctrlPr>
                      </m:sSubPr>
                      <m:e>
                        <m:r>
                          <a:rPr lang="en-US" altLang="zh-CN" sz="2400" b="1" i="1" smtClean="0">
                            <a:latin typeface="Cambria Math"/>
                          </a:rPr>
                          <m:t>𝑨</m:t>
                        </m:r>
                      </m:e>
                      <m:sub>
                        <m:r>
                          <a:rPr lang="en-US" altLang="zh-CN" sz="2400" b="1" i="1" smtClean="0">
                            <a:latin typeface="Cambria Math"/>
                          </a:rPr>
                          <m:t>𝒌</m:t>
                        </m:r>
                      </m:sub>
                    </m:sSub>
                    <m:sSubSup>
                      <m:sSubSupPr>
                        <m:ctrlPr>
                          <a:rPr lang="en-US" altLang="zh-CN" sz="2400" b="1" i="1" smtClean="0">
                            <a:latin typeface="Cambria Math" panose="02040503050406030204" pitchFamily="18" charset="0"/>
                          </a:rPr>
                        </m:ctrlPr>
                      </m:sSubSupPr>
                      <m:e>
                        <m:r>
                          <a:rPr lang="en-US" altLang="zh-CN" sz="2400" b="1" i="1" smtClean="0">
                            <a:latin typeface="Cambria Math"/>
                          </a:rPr>
                          <m:t>𝑪</m:t>
                        </m:r>
                      </m:e>
                      <m:sub>
                        <m:r>
                          <a:rPr lang="en-US" altLang="zh-CN" sz="2400" b="1" i="1" smtClean="0">
                            <a:latin typeface="Cambria Math"/>
                          </a:rPr>
                          <m:t>𝒌</m:t>
                        </m:r>
                      </m:sub>
                      <m:sup>
                        <m:r>
                          <a:rPr lang="en-US" altLang="zh-CN" sz="2400" b="1" i="1" smtClean="0">
                            <a:latin typeface="Cambria Math"/>
                          </a:rPr>
                          <m:t>𝑻</m:t>
                        </m:r>
                      </m:sup>
                    </m:sSubSup>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𝑪</m:t>
                        </m:r>
                      </m:e>
                      <m:sub>
                        <m:r>
                          <a:rPr lang="en-US" altLang="zh-CN" sz="2400" b="1" i="1" smtClean="0">
                            <a:latin typeface="Cambria Math"/>
                          </a:rPr>
                          <m:t>𝒌</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d>
                          <m:dPr>
                            <m:begChr m:val="["/>
                            <m:endChr m:val="]"/>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𝒔</m:t>
                                </m:r>
                              </m:e>
                              <m:sub>
                                <m:r>
                                  <a:rPr lang="en-US" altLang="zh-CN" sz="2400" b="1" i="1" smtClean="0">
                                    <a:latin typeface="Cambria Math"/>
                                  </a:rPr>
                                  <m:t>𝒌</m:t>
                                </m:r>
                              </m:sub>
                            </m:sSub>
                            <m:r>
                              <a:rPr lang="en-US" altLang="zh-CN" sz="2400" b="1" i="1" smtClean="0">
                                <a:latin typeface="Cambria Math"/>
                              </a:rPr>
                              <m:t>  </m:t>
                            </m:r>
                            <m:sSub>
                              <m:sSubPr>
                                <m:ctrlPr>
                                  <a:rPr lang="en-US" altLang="zh-CN" sz="2400" b="1" i="1" smtClean="0">
                                    <a:latin typeface="Cambria Math" panose="02040503050406030204" pitchFamily="18" charset="0"/>
                                  </a:rPr>
                                </m:ctrlPr>
                              </m:sSubPr>
                              <m:e>
                                <m:r>
                                  <a:rPr lang="en-US" altLang="zh-CN" sz="2400" b="1" i="1" smtClean="0">
                                    <a:latin typeface="Cambria Math"/>
                                  </a:rPr>
                                  <m:t>𝑯</m:t>
                                </m:r>
                              </m:e>
                              <m:sub>
                                <m:r>
                                  <a:rPr lang="en-US" altLang="zh-CN" sz="2400" b="1" i="1" smtClean="0">
                                    <a:latin typeface="Cambria Math"/>
                                  </a:rPr>
                                  <m:t>𝒌</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𝒚</m:t>
                                </m:r>
                              </m:e>
                              <m:sub>
                                <m:r>
                                  <a:rPr lang="en-US" altLang="zh-CN" sz="2400" b="1" i="1" smtClean="0">
                                    <a:latin typeface="Cambria Math"/>
                                  </a:rPr>
                                  <m:t>𝒌</m:t>
                                </m:r>
                              </m:sub>
                            </m:sSub>
                          </m:e>
                        </m:d>
                      </m:e>
                      <m:sub>
                        <m:r>
                          <a:rPr lang="en-US" altLang="zh-CN" sz="2400" b="1" i="1" smtClean="0">
                            <a:latin typeface="Cambria Math"/>
                          </a:rPr>
                          <m:t>𝒏</m:t>
                        </m:r>
                        <m:r>
                          <a:rPr lang="en-US" altLang="zh-CN" sz="2400" b="1" i="1" smtClean="0">
                            <a:latin typeface="Cambria Math"/>
                          </a:rPr>
                          <m:t>×</m:t>
                        </m:r>
                        <m:r>
                          <a:rPr lang="en-US" altLang="zh-CN" sz="2400" b="1" i="1" smtClean="0">
                            <a:latin typeface="Cambria Math"/>
                          </a:rPr>
                          <m:t>𝟐</m:t>
                        </m:r>
                      </m:sub>
                    </m:sSub>
                    <m:r>
                      <a:rPr lang="en-US" altLang="zh-CN" sz="2400" b="1" i="1" smtClean="0">
                        <a:latin typeface="Cambria Math"/>
                      </a:rPr>
                      <m:t>,</m:t>
                    </m:r>
                    <m:r>
                      <a:rPr lang="en-US" altLang="zh-CN" sz="2400" b="1" i="1" smtClean="0">
                        <a:latin typeface="Cambria Math"/>
                      </a:rPr>
                      <m:t>𝑨</m:t>
                    </m:r>
                    <m:r>
                      <a:rPr lang="en-US" altLang="zh-CN" sz="2400" b="1" i="1" smtClean="0">
                        <a:latin typeface="Cambria Math"/>
                      </a:rPr>
                      <m:t>=</m:t>
                    </m:r>
                    <m:sSub>
                      <m:sSubPr>
                        <m:ctrlPr>
                          <a:rPr lang="en-US" altLang="zh-CN" sz="2400" b="1" i="1" smtClean="0">
                            <a:latin typeface="Cambria Math" panose="02040503050406030204" pitchFamily="18" charset="0"/>
                          </a:rPr>
                        </m:ctrlPr>
                      </m:sSubPr>
                      <m:e>
                        <m:d>
                          <m:dPr>
                            <m:ctrlPr>
                              <a:rPr lang="en-US" altLang="zh-CN" sz="2400" b="1" i="1" smtClean="0">
                                <a:latin typeface="Cambria Math" panose="02040503050406030204" pitchFamily="18" charset="0"/>
                              </a:rPr>
                            </m:ctrlPr>
                          </m:dPr>
                          <m:e>
                            <m:m>
                              <m:mPr>
                                <m:mcs>
                                  <m:mc>
                                    <m:mcPr>
                                      <m:count m:val="2"/>
                                      <m:mcJc m:val="center"/>
                                    </m:mcPr>
                                  </m:mc>
                                </m:mcs>
                                <m:ctrlPr>
                                  <a:rPr lang="en-US" altLang="zh-CN" sz="2400" b="1" i="1" smtClean="0">
                                    <a:latin typeface="Cambria Math" panose="02040503050406030204" pitchFamily="18" charset="0"/>
                                  </a:rPr>
                                </m:ctrlPr>
                              </m:mPr>
                              <m:mr>
                                <m:e>
                                  <m:sSub>
                                    <m:sSubPr>
                                      <m:ctrlPr>
                                        <a:rPr lang="en-US" altLang="zh-CN" sz="2400" b="1" i="1" smtClean="0">
                                          <a:latin typeface="Cambria Math" panose="02040503050406030204" pitchFamily="18" charset="0"/>
                                        </a:rPr>
                                      </m:ctrlPr>
                                    </m:sSubPr>
                                    <m:e>
                                      <m:r>
                                        <m:rPr>
                                          <m:brk m:alnAt="7"/>
                                        </m:rPr>
                                        <a:rPr lang="en-US" altLang="zh-CN" sz="2400" b="1" i="1" smtClean="0">
                                          <a:latin typeface="Cambria Math"/>
                                        </a:rPr>
                                        <m:t>𝒂</m:t>
                                      </m:r>
                                    </m:e>
                                    <m:sub>
                                      <m:r>
                                        <m:rPr>
                                          <m:brk m:alnAt="7"/>
                                        </m:rPr>
                                        <a:rPr lang="en-US" altLang="zh-CN" sz="2400" b="1" i="1" smtClean="0">
                                          <a:latin typeface="Cambria Math"/>
                                        </a:rPr>
                                        <m:t>𝟏</m:t>
                                      </m:r>
                                      <m:r>
                                        <a:rPr lang="en-US" altLang="zh-CN" sz="2400" b="1" i="1" smtClean="0">
                                          <a:latin typeface="Cambria Math"/>
                                        </a:rPr>
                                        <m:t>𝟏</m:t>
                                      </m:r>
                                    </m:sub>
                                  </m:sSub>
                                </m:e>
                                <m:e>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𝟏𝟐</m:t>
                                      </m:r>
                                    </m:sub>
                                  </m:sSub>
                                </m:e>
                              </m:mr>
                              <m:mr>
                                <m:e>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𝟐𝟏</m:t>
                                      </m:r>
                                    </m:sub>
                                  </m:sSub>
                                </m:e>
                                <m:e>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𝟐𝟐</m:t>
                                      </m:r>
                                    </m:sub>
                                  </m:sSub>
                                </m:e>
                              </m:mr>
                            </m:m>
                          </m:e>
                        </m:d>
                      </m:e>
                      <m:sub>
                        <m:r>
                          <a:rPr lang="en-US" altLang="zh-CN" sz="2400" b="1" i="1" smtClean="0">
                            <a:latin typeface="Cambria Math"/>
                          </a:rPr>
                          <m:t>𝟐</m:t>
                        </m:r>
                        <m:r>
                          <a:rPr lang="en-US" altLang="zh-CN" sz="2400" b="1" i="1" smtClean="0">
                            <a:latin typeface="Cambria Math"/>
                          </a:rPr>
                          <m:t>×</m:t>
                        </m:r>
                        <m:r>
                          <a:rPr lang="en-US" altLang="zh-CN" sz="2400" b="1" i="1" smtClean="0">
                            <a:latin typeface="Cambria Math"/>
                          </a:rPr>
                          <m:t>𝟐</m:t>
                        </m:r>
                      </m:sub>
                    </m:sSub>
                  </m:oMath>
                </a14:m>
                <a:r>
                  <a:rPr lang="en-US" altLang="zh-CN" sz="2400" dirty="0"/>
                  <a:t>,</a:t>
                </a:r>
              </a:p>
              <a:p>
                <a:r>
                  <a:rPr lang="zh-CN" altLang="en-US" sz="2400" dirty="0"/>
                  <a:t>易见，如果</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𝟏𝟐</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𝟐𝟏</m:t>
                        </m:r>
                      </m:sub>
                    </m:sSub>
                    <m:r>
                      <a:rPr lang="en-US" altLang="zh-CN" sz="2400" b="1" i="1" smtClean="0">
                        <a:latin typeface="Cambria Math"/>
                      </a:rPr>
                      <m:t>=</m:t>
                    </m:r>
                    <m:r>
                      <a:rPr lang="en-US" altLang="zh-CN" sz="2400" b="1" i="1" smtClean="0">
                        <a:latin typeface="Cambria Math"/>
                      </a:rPr>
                      <m:t>𝟎</m:t>
                    </m:r>
                  </m:oMath>
                </a14:m>
                <a:r>
                  <a:rPr lang="en-US" altLang="zh-CN" sz="2400" dirty="0"/>
                  <a:t>,</a:t>
                </a:r>
                <a:r>
                  <a:rPr lang="zh-CN" altLang="en-US" sz="2400" dirty="0"/>
                  <a:t>则为</a:t>
                </a:r>
                <a:r>
                  <a:rPr lang="en-US" altLang="zh-CN" sz="2400" dirty="0"/>
                  <a:t>DFP</a:t>
                </a:r>
                <a:r>
                  <a:rPr lang="zh-CN" altLang="en-US" sz="2400" dirty="0"/>
                  <a:t>公式；如果</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𝟏𝟐</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𝟐𝟏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𝟐𝟐</m:t>
                        </m:r>
                      </m:sub>
                    </m:sSub>
                    <m:r>
                      <a:rPr lang="en-US" altLang="zh-CN" sz="2400" b="1" i="1" smtClean="0">
                        <a:latin typeface="Cambria Math"/>
                      </a:rPr>
                      <m:t>=</m:t>
                    </m:r>
                    <m:r>
                      <a:rPr lang="en-US" altLang="zh-CN" sz="2400" b="1" i="1" smtClean="0">
                        <a:latin typeface="Cambria Math"/>
                      </a:rPr>
                      <m:t>𝟎</m:t>
                    </m:r>
                  </m:oMath>
                </a14:m>
                <a:r>
                  <a:rPr lang="en-US" altLang="zh-CN" sz="2400" dirty="0"/>
                  <a:t>,</a:t>
                </a:r>
                <a:r>
                  <a:rPr lang="zh-CN" altLang="en-US" sz="2400" dirty="0"/>
                  <a:t>则为</a:t>
                </a:r>
                <a:r>
                  <a:rPr lang="en-US" altLang="zh-CN" sz="2400" dirty="0"/>
                  <a:t>BFGS</a:t>
                </a:r>
                <a:r>
                  <a:rPr lang="zh-CN" altLang="en-US" sz="2400" dirty="0"/>
                  <a:t>公式，表明</a:t>
                </a:r>
                <a:r>
                  <a:rPr lang="en-US" altLang="zh-CN" sz="2400" dirty="0" err="1"/>
                  <a:t>Broyden</a:t>
                </a:r>
                <a:r>
                  <a:rPr lang="zh-CN" altLang="en-US" sz="2400" dirty="0"/>
                  <a:t>族是</a:t>
                </a:r>
                <a:r>
                  <a:rPr lang="en-US" altLang="zh-CN" sz="2400" dirty="0"/>
                  <a:t>Huang</a:t>
                </a:r>
                <a:r>
                  <a:rPr lang="zh-CN" altLang="en-US" sz="2400" dirty="0"/>
                  <a:t>族的子族</a:t>
                </a:r>
                <a:endParaRPr lang="en-US" altLang="zh-CN" sz="2400" dirty="0"/>
              </a:p>
              <a:p>
                <a:r>
                  <a:rPr lang="zh-CN" altLang="en-US" sz="2400" dirty="0"/>
                  <a:t>当极小化正定二次函数时，若取</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𝑯</m:t>
                        </m:r>
                      </m:e>
                      <m:sub>
                        <m:r>
                          <a:rPr lang="en-US" altLang="zh-CN" sz="2400" b="1" i="1" smtClean="0">
                            <a:latin typeface="Cambria Math"/>
                          </a:rPr>
                          <m:t>𝟎</m:t>
                        </m:r>
                      </m:sub>
                    </m:sSub>
                    <m:r>
                      <a:rPr lang="en-US" altLang="zh-CN" sz="2400" b="1" i="1" smtClean="0">
                        <a:latin typeface="Cambria Math"/>
                      </a:rPr>
                      <m:t>=</m:t>
                    </m:r>
                    <m:r>
                      <a:rPr lang="en-US" altLang="zh-CN" sz="2400" b="1" i="1" smtClean="0">
                        <a:latin typeface="Cambria Math"/>
                      </a:rPr>
                      <m:t>𝑰</m:t>
                    </m:r>
                  </m:oMath>
                </a14:m>
                <a:r>
                  <a:rPr lang="en-US" altLang="zh-CN" sz="2400" dirty="0"/>
                  <a:t>,</a:t>
                </a:r>
                <a:r>
                  <a:rPr lang="zh-CN" altLang="en-US" sz="2400" dirty="0"/>
                  <a:t>则</a:t>
                </a:r>
                <a:r>
                  <a:rPr lang="en-US" altLang="zh-CN" sz="2400" dirty="0"/>
                  <a:t>Huang</a:t>
                </a:r>
                <a:r>
                  <a:rPr lang="zh-CN" altLang="en-US" sz="2400" dirty="0"/>
                  <a:t>族校正公式产生的搜索方向与</a:t>
                </a:r>
                <a:r>
                  <a:rPr lang="en-US" altLang="zh-CN" sz="2400" dirty="0"/>
                  <a:t>Fletcher-Reeves</a:t>
                </a:r>
                <a:r>
                  <a:rPr lang="zh-CN" altLang="en-US" sz="2400" dirty="0"/>
                  <a:t>共轭梯度法相同</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r="-463" b="-7701"/>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一阶和二阶条件：一阶考虑目标函数的导数满足的条件，二阶考虑目标函数的</a:t>
                </a:r>
                <a:r>
                  <a:rPr lang="en-US" altLang="zh-CN" sz="2800" dirty="0"/>
                  <a:t>Hessian</a:t>
                </a:r>
                <a:r>
                  <a:rPr lang="zh-CN" altLang="en-US" sz="2800" dirty="0"/>
                  <a:t>矩阵满足的条件</a:t>
                </a:r>
                <a:endParaRPr lang="en-US" altLang="zh-CN" sz="2800" dirty="0"/>
              </a:p>
              <a:p>
                <a:pPr lvl="1"/>
                <a:r>
                  <a:rPr lang="zh-CN" altLang="en-US" sz="2400" dirty="0">
                    <a:solidFill>
                      <a:srgbClr val="FF0000"/>
                    </a:solidFill>
                  </a:rPr>
                  <a:t>必要条件</a:t>
                </a:r>
                <a:endParaRPr lang="en-US" altLang="zh-CN" sz="2400" dirty="0">
                  <a:solidFill>
                    <a:srgbClr val="FF0000"/>
                  </a:solidFill>
                </a:endParaRPr>
              </a:p>
              <a:p>
                <a:pPr lvl="1"/>
                <a:r>
                  <a:rPr lang="en-US" altLang="zh-CN" sz="2400" dirty="0"/>
                  <a:t>(</a:t>
                </a:r>
                <a:r>
                  <a:rPr lang="zh-CN" altLang="en-US" sz="2400" dirty="0"/>
                  <a:t>一阶</a:t>
                </a:r>
                <a:r>
                  <a:rPr lang="en-US" altLang="zh-CN" sz="2400" dirty="0"/>
                  <a:t>)</a:t>
                </a:r>
                <a:r>
                  <a:rPr lang="zh-CN" altLang="en-US" sz="2400" dirty="0"/>
                  <a:t>对无约束问题而言，假设</a:t>
                </a:r>
                <a14:m>
                  <m:oMath xmlns:m="http://schemas.openxmlformats.org/officeDocument/2006/math">
                    <m:r>
                      <a:rPr lang="en-US" altLang="zh-CN" sz="2400" b="1" i="1" smtClean="0">
                        <a:latin typeface="Cambria Math"/>
                      </a:rPr>
                      <m:t>𝒇</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𝑵</m:t>
                        </m:r>
                      </m:sup>
                    </m:sSup>
                    <m:r>
                      <a:rPr lang="en-US" altLang="zh-CN" sz="2400" b="1" i="1" smtClean="0">
                        <a:latin typeface="Cambria Math"/>
                      </a:rPr>
                      <m:t>→</m:t>
                    </m:r>
                    <m:r>
                      <a:rPr lang="en-US" altLang="zh-CN" sz="2400" b="1" i="1" smtClean="0">
                        <a:latin typeface="Cambria Math"/>
                      </a:rPr>
                      <m:t>𝑹</m:t>
                    </m:r>
                  </m:oMath>
                </a14:m>
                <a:r>
                  <a:rPr lang="zh-CN" altLang="en-US" sz="2400" dirty="0"/>
                  <a:t>在</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r>
                          <a:rPr lang="en-US" altLang="zh-CN" sz="2400" b="1" i="1" dirty="0" smtClean="0">
                            <a:latin typeface="Cambria Math"/>
                          </a:rPr>
                          <m:t>∗</m:t>
                        </m:r>
                      </m:sup>
                    </m:sSup>
                  </m:oMath>
                </a14:m>
                <a:r>
                  <a:rPr lang="zh-CN" altLang="en-US" sz="2400" dirty="0"/>
                  <a:t>可微</a:t>
                </a:r>
                <a:r>
                  <a:rPr lang="en-US" altLang="zh-CN" sz="2400" dirty="0"/>
                  <a:t>,</a:t>
                </a:r>
                <a:r>
                  <a:rPr lang="zh-CN" altLang="en-US" sz="2400" dirty="0"/>
                  <a:t>如果</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oMath>
                </a14:m>
                <a:r>
                  <a:rPr lang="zh-CN" altLang="en-US" sz="2400" dirty="0"/>
                  <a:t>是局部最优点，则有</a:t>
                </a:r>
                <a14:m>
                  <m:oMath xmlns:m="http://schemas.openxmlformats.org/officeDocument/2006/math">
                    <m:r>
                      <a:rPr lang="en-US" altLang="zh-CN" sz="2400" b="1" i="0"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e>
                    </m:d>
                    <m:r>
                      <a:rPr lang="en-US" altLang="zh-CN" sz="2400" b="1" i="1" smtClean="0">
                        <a:latin typeface="Cambria Math"/>
                      </a:rPr>
                      <m:t>=</m:t>
                    </m:r>
                    <m:r>
                      <a:rPr lang="en-US" altLang="zh-CN" sz="2400" b="1" i="1" smtClean="0">
                        <a:latin typeface="Cambria Math"/>
                      </a:rPr>
                      <m:t>𝟎</m:t>
                    </m:r>
                  </m:oMath>
                </a14:m>
                <a:r>
                  <a:rPr lang="en-US" altLang="zh-CN" sz="2400" dirty="0"/>
                  <a:t>, </a:t>
                </a:r>
                <a:r>
                  <a:rPr lang="zh-CN" altLang="en-US" sz="2400" dirty="0"/>
                  <a:t>否则以</a:t>
                </a:r>
                <a14:m>
                  <m:oMath xmlns:m="http://schemas.openxmlformats.org/officeDocument/2006/math">
                    <m:r>
                      <a:rPr lang="en-US" altLang="zh-CN" sz="2400" b="1" i="0" smtClean="0">
                        <a:latin typeface="Cambria Math"/>
                      </a:rPr>
                      <m:t>−</m:t>
                    </m:r>
                    <m:r>
                      <a:rPr lang="en-US" altLang="zh-CN" sz="2400">
                        <a:latin typeface="Cambria Math"/>
                      </a:rPr>
                      <m:t>𝛁</m:t>
                    </m:r>
                    <m:r>
                      <a:rPr lang="en-US" altLang="zh-CN" sz="2400" i="1">
                        <a:latin typeface="Cambria Math"/>
                      </a:rPr>
                      <m:t>𝒇</m:t>
                    </m:r>
                    <m:d>
                      <m:dPr>
                        <m:ctrlPr>
                          <a:rPr lang="en-US" altLang="zh-CN" sz="2400" i="1">
                            <a:latin typeface="Cambria Math" panose="02040503050406030204" pitchFamily="18" charset="0"/>
                          </a:rPr>
                        </m:ctrlPr>
                      </m:dPr>
                      <m:e>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e>
                    </m:d>
                  </m:oMath>
                </a14:m>
                <a:r>
                  <a:rPr lang="zh-CN" altLang="en-US" sz="2400" dirty="0"/>
                  <a:t>为方向必然存在下降方向</a:t>
                </a:r>
                <a:endParaRPr lang="en-US" altLang="zh-CN" sz="2400" dirty="0"/>
              </a:p>
              <a:p>
                <a:pPr lvl="1"/>
                <a:r>
                  <a:rPr lang="en-US" altLang="zh-CN" sz="2400" dirty="0"/>
                  <a:t>(</a:t>
                </a:r>
                <a:r>
                  <a:rPr lang="zh-CN" altLang="en-US" sz="2400" dirty="0"/>
                  <a:t>二阶</a:t>
                </a:r>
                <a:r>
                  <a:rPr lang="en-US" altLang="zh-CN" sz="2400" dirty="0"/>
                  <a:t>)</a:t>
                </a:r>
                <a:r>
                  <a:rPr lang="zh-CN" altLang="en-US" sz="2400" dirty="0"/>
                  <a:t>对无约束问题而言，假设</a:t>
                </a:r>
                <a14:m>
                  <m:oMath xmlns:m="http://schemas.openxmlformats.org/officeDocument/2006/math">
                    <m:r>
                      <a:rPr lang="en-US" altLang="zh-CN" sz="2400" i="1">
                        <a:latin typeface="Cambria Math"/>
                      </a:rPr>
                      <m:t>𝒇</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𝑵</m:t>
                        </m:r>
                      </m:sup>
                    </m:sSup>
                    <m:r>
                      <a:rPr lang="en-US" altLang="zh-CN" sz="2400" i="1">
                        <a:latin typeface="Cambria Math"/>
                      </a:rPr>
                      <m:t>→</m:t>
                    </m:r>
                    <m:r>
                      <a:rPr lang="en-US" altLang="zh-CN" sz="2400" i="1">
                        <a:latin typeface="Cambria Math"/>
                      </a:rPr>
                      <m:t>𝑹</m:t>
                    </m:r>
                  </m:oMath>
                </a14:m>
                <a:r>
                  <a:rPr lang="zh-CN" altLang="en-US" sz="2400" dirty="0"/>
                  <a:t>在</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oMath>
                </a14:m>
                <a:r>
                  <a:rPr lang="zh-CN" altLang="en-US" sz="2400" dirty="0"/>
                  <a:t>二次可微</a:t>
                </a:r>
                <a:r>
                  <a:rPr lang="en-US" altLang="zh-CN" sz="2400" dirty="0"/>
                  <a:t>,</a:t>
                </a:r>
                <a:r>
                  <a:rPr lang="zh-CN" altLang="en-US" sz="2400" dirty="0"/>
                  <a:t>如果</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oMath>
                </a14:m>
                <a:r>
                  <a:rPr lang="zh-CN" altLang="en-US" sz="2400" dirty="0"/>
                  <a:t>是局部最优点，则有</a:t>
                </a:r>
                <a14:m>
                  <m:oMath xmlns:m="http://schemas.openxmlformats.org/officeDocument/2006/math">
                    <m:r>
                      <a:rPr lang="en-US" altLang="zh-CN" sz="2400">
                        <a:latin typeface="Cambria Math"/>
                      </a:rPr>
                      <m:t>𝛁</m:t>
                    </m:r>
                    <m:r>
                      <a:rPr lang="en-US" altLang="zh-CN" sz="2400" i="1">
                        <a:latin typeface="Cambria Math"/>
                      </a:rPr>
                      <m:t>𝒇</m:t>
                    </m:r>
                    <m:d>
                      <m:dPr>
                        <m:ctrlPr>
                          <a:rPr lang="en-US" altLang="zh-CN" sz="2400" i="1">
                            <a:latin typeface="Cambria Math" panose="02040503050406030204" pitchFamily="18" charset="0"/>
                          </a:rPr>
                        </m:ctrlPr>
                      </m:dPr>
                      <m:e>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e>
                    </m:d>
                    <m:r>
                      <a:rPr lang="en-US" altLang="zh-CN" sz="2400" i="1">
                        <a:latin typeface="Cambria Math"/>
                      </a:rPr>
                      <m:t>=</m:t>
                    </m:r>
                    <m:r>
                      <a:rPr lang="en-US" altLang="zh-CN" sz="2400" i="1">
                        <a:latin typeface="Cambria Math"/>
                      </a:rPr>
                      <m:t>𝟎</m:t>
                    </m:r>
                  </m:oMath>
                </a14:m>
                <a:r>
                  <a:rPr lang="en-US" altLang="zh-CN" sz="2400" dirty="0"/>
                  <a:t>,</a:t>
                </a:r>
                <a:r>
                  <a:rPr lang="zh-CN" altLang="en-US" sz="2400" dirty="0"/>
                  <a:t>且</a:t>
                </a:r>
                <a14:m>
                  <m:oMath xmlns:m="http://schemas.openxmlformats.org/officeDocument/2006/math">
                    <m:r>
                      <a:rPr lang="en-US" altLang="zh-CN" sz="2400" b="1" i="1" smtClean="0">
                        <a:latin typeface="Cambria Math"/>
                      </a:rPr>
                      <m:t>𝑯</m:t>
                    </m:r>
                    <m:d>
                      <m:dPr>
                        <m:ctrlPr>
                          <a:rPr lang="en-US" altLang="zh-CN" sz="2400" b="1" i="1" smtClean="0">
                            <a:latin typeface="Cambria Math" panose="02040503050406030204" pitchFamily="18" charset="0"/>
                          </a:rPr>
                        </m:ctrlPr>
                      </m:dPr>
                      <m:e>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e>
                    </m:d>
                  </m:oMath>
                </a14:m>
                <a:r>
                  <a:rPr lang="zh-CN" altLang="en-US" sz="2400" dirty="0"/>
                  <a:t>半正定</a:t>
                </a:r>
                <a:endParaRPr lang="en-US" altLang="zh-CN" sz="2400" dirty="0"/>
              </a:p>
              <a:p>
                <a:pPr lvl="1"/>
                <a:r>
                  <a:rPr lang="zh-CN" altLang="en-US" sz="2400" dirty="0">
                    <a:solidFill>
                      <a:srgbClr val="FF0000"/>
                    </a:solidFill>
                  </a:rPr>
                  <a:t>充分条件</a:t>
                </a:r>
                <a:endParaRPr lang="en-US" altLang="zh-CN" sz="2400" dirty="0">
                  <a:solidFill>
                    <a:srgbClr val="FF0000"/>
                  </a:solidFill>
                </a:endParaRPr>
              </a:p>
              <a:p>
                <a:pPr lvl="1"/>
                <a:r>
                  <a:rPr lang="zh-CN" altLang="en-US" sz="2400" dirty="0"/>
                  <a:t>对无约束问题而言，假设</a:t>
                </a:r>
                <a14:m>
                  <m:oMath xmlns:m="http://schemas.openxmlformats.org/officeDocument/2006/math">
                    <m:r>
                      <a:rPr lang="en-US" altLang="zh-CN" sz="2400" i="1">
                        <a:latin typeface="Cambria Math"/>
                      </a:rPr>
                      <m:t>𝒇</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𝑵</m:t>
                        </m:r>
                      </m:sup>
                    </m:sSup>
                    <m:r>
                      <a:rPr lang="en-US" altLang="zh-CN" sz="2400" i="1">
                        <a:latin typeface="Cambria Math"/>
                      </a:rPr>
                      <m:t>→</m:t>
                    </m:r>
                    <m:r>
                      <a:rPr lang="en-US" altLang="zh-CN" sz="2400" i="1">
                        <a:latin typeface="Cambria Math"/>
                      </a:rPr>
                      <m:t>𝑹</m:t>
                    </m:r>
                  </m:oMath>
                </a14:m>
                <a:r>
                  <a:rPr lang="zh-CN" altLang="en-US" sz="2400" dirty="0"/>
                  <a:t>在</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r>
                      <a:rPr lang="zh-CN" altLang="en-US" sz="2400" i="1" dirty="0">
                        <a:latin typeface="Cambria Math"/>
                      </a:rPr>
                      <m:t>二次</m:t>
                    </m:r>
                    <m:r>
                      <a:rPr lang="zh-CN" altLang="en-US" sz="2800" i="1" dirty="0">
                        <a:latin typeface="Cambria Math"/>
                      </a:rPr>
                      <m:t>可微</m:t>
                    </m:r>
                  </m:oMath>
                </a14:m>
                <a:r>
                  <a:rPr lang="en-US" altLang="zh-CN" sz="2400" dirty="0"/>
                  <a:t>,</a:t>
                </a:r>
                <a:r>
                  <a:rPr lang="zh-CN" altLang="en-US" sz="2400" dirty="0"/>
                  <a:t>如果</a:t>
                </a:r>
                <a14:m>
                  <m:oMath xmlns:m="http://schemas.openxmlformats.org/officeDocument/2006/math">
                    <m:r>
                      <a:rPr lang="en-US" altLang="zh-CN" sz="2400">
                        <a:latin typeface="Cambria Math"/>
                      </a:rPr>
                      <m:t>𝛁</m:t>
                    </m:r>
                    <m:r>
                      <a:rPr lang="en-US" altLang="zh-CN" sz="2400" i="1">
                        <a:latin typeface="Cambria Math"/>
                      </a:rPr>
                      <m:t>𝒇</m:t>
                    </m:r>
                    <m:d>
                      <m:dPr>
                        <m:ctrlPr>
                          <a:rPr lang="en-US" altLang="zh-CN" sz="2400" i="1">
                            <a:latin typeface="Cambria Math" panose="02040503050406030204" pitchFamily="18" charset="0"/>
                          </a:rPr>
                        </m:ctrlPr>
                      </m:dPr>
                      <m:e>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e>
                    </m:d>
                    <m:r>
                      <a:rPr lang="en-US" altLang="zh-CN" sz="2400" i="1">
                        <a:latin typeface="Cambria Math"/>
                      </a:rPr>
                      <m:t>=</m:t>
                    </m:r>
                    <m:r>
                      <a:rPr lang="en-US" altLang="zh-CN" sz="2400" i="1">
                        <a:latin typeface="Cambria Math"/>
                      </a:rPr>
                      <m:t>𝟎</m:t>
                    </m:r>
                  </m:oMath>
                </a14:m>
                <a:r>
                  <a:rPr lang="en-US" altLang="zh-CN" sz="2400" dirty="0"/>
                  <a:t>,</a:t>
                </a:r>
                <a:r>
                  <a:rPr lang="zh-CN" altLang="en-US" sz="2400" dirty="0"/>
                  <a:t>且</a:t>
                </a:r>
                <a14:m>
                  <m:oMath xmlns:m="http://schemas.openxmlformats.org/officeDocument/2006/math">
                    <m:r>
                      <a:rPr lang="en-US" altLang="zh-CN" sz="2400" i="1">
                        <a:latin typeface="Cambria Math"/>
                      </a:rPr>
                      <m:t>𝑯</m:t>
                    </m:r>
                    <m:d>
                      <m:dPr>
                        <m:ctrlPr>
                          <a:rPr lang="en-US" altLang="zh-CN" sz="2400" i="1">
                            <a:latin typeface="Cambria Math" panose="02040503050406030204" pitchFamily="18" charset="0"/>
                          </a:rPr>
                        </m:ctrlPr>
                      </m:dPr>
                      <m:e>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e>
                    </m:d>
                  </m:oMath>
                </a14:m>
                <a:r>
                  <a:rPr lang="zh-CN" altLang="en-US" sz="2400" dirty="0"/>
                  <a:t>正定，则</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oMath>
                </a14:m>
                <a:r>
                  <a:rPr lang="zh-CN" altLang="en-US" sz="2400" dirty="0"/>
                  <a:t>是严格局部最优点</a:t>
                </a:r>
                <a:endParaRPr lang="en-US" altLang="zh-CN" sz="2400" dirty="0"/>
              </a:p>
              <a:p>
                <a:pPr lvl="1"/>
                <a:r>
                  <a:rPr lang="zh-CN" altLang="en-US" sz="2400" dirty="0"/>
                  <a:t>如果目标函数</a:t>
                </a:r>
                <a14:m>
                  <m:oMath xmlns:m="http://schemas.openxmlformats.org/officeDocument/2006/math">
                    <m:r>
                      <a:rPr lang="en-US" altLang="zh-CN" sz="2400" b="1" i="1" smtClean="0">
                        <a:latin typeface="Cambria Math"/>
                      </a:rPr>
                      <m:t>𝒇</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𝒏</m:t>
                        </m:r>
                      </m:sup>
                    </m:sSup>
                    <m:r>
                      <a:rPr lang="en-US" altLang="zh-CN" sz="2400" b="1" i="1" smtClean="0">
                        <a:latin typeface="Cambria Math"/>
                      </a:rPr>
                      <m:t>→</m:t>
                    </m:r>
                    <m:r>
                      <a:rPr lang="en-US" altLang="zh-CN" sz="2400" b="1" i="1" smtClean="0">
                        <a:latin typeface="Cambria Math"/>
                      </a:rPr>
                      <m:t>𝑹</m:t>
                    </m:r>
                  </m:oMath>
                </a14:m>
                <a:r>
                  <a:rPr lang="zh-CN" altLang="en-US" sz="2400" dirty="0"/>
                  <a:t>在</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oMath>
                </a14:m>
                <a:r>
                  <a:rPr lang="zh-CN" altLang="en-US" sz="2400" dirty="0"/>
                  <a:t>是伪凸的，则</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oMath>
                </a14:m>
                <a:r>
                  <a:rPr lang="zh-CN" altLang="en-US" sz="2400" dirty="0"/>
                  <a:t>是全局最优点当前仅当</a:t>
                </a:r>
                <a14:m>
                  <m:oMath xmlns:m="http://schemas.openxmlformats.org/officeDocument/2006/math">
                    <m:r>
                      <a:rPr lang="en-US" altLang="zh-CN" sz="2400">
                        <a:latin typeface="Cambria Math"/>
                      </a:rPr>
                      <m:t>𝛁</m:t>
                    </m:r>
                    <m:r>
                      <a:rPr lang="en-US" altLang="zh-CN" sz="2400" i="1">
                        <a:latin typeface="Cambria Math"/>
                      </a:rPr>
                      <m:t>𝒇</m:t>
                    </m:r>
                    <m:d>
                      <m:dPr>
                        <m:ctrlPr>
                          <a:rPr lang="en-US" altLang="zh-CN" sz="2400" i="1">
                            <a:latin typeface="Cambria Math" panose="02040503050406030204" pitchFamily="18" charset="0"/>
                          </a:rPr>
                        </m:ctrlPr>
                      </m:dPr>
                      <m:e>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e>
                    </m:d>
                    <m:r>
                      <a:rPr lang="en-US" altLang="zh-CN" sz="2400" i="1">
                        <a:latin typeface="Cambria Math"/>
                      </a:rPr>
                      <m:t>=</m:t>
                    </m:r>
                    <m:r>
                      <a:rPr lang="en-US" altLang="zh-CN" sz="2400" i="1">
                        <a:latin typeface="Cambria Math"/>
                      </a:rPr>
                      <m:t>𝟎</m:t>
                    </m:r>
                  </m:oMath>
                </a14:m>
                <a:endParaRPr lang="en-US" altLang="zh-CN" sz="2400" dirty="0">
                  <a:solidFill>
                    <a:srgbClr val="FF0000"/>
                  </a:solidFill>
                </a:endParaRPr>
              </a:p>
              <a:p>
                <a:pPr lvl="1"/>
                <a:endParaRPr lang="en-US" altLang="zh-CN" sz="2400" dirty="0"/>
              </a:p>
              <a:p>
                <a:pPr lvl="1"/>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085" r="-1058"/>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6</a:t>
            </a:r>
            <a:r>
              <a:rPr lang="zh-CN" altLang="en-US" sz="3200" dirty="0"/>
              <a:t>章</a:t>
            </a:r>
            <a:r>
              <a:rPr lang="zh-CN" altLang="en-US" sz="3200" dirty="0">
                <a:latin typeface="隶书" panose="02010509060101010101" pitchFamily="1" charset="-122"/>
              </a:rPr>
              <a:t>约束最优化理论</a:t>
            </a:r>
            <a:r>
              <a:rPr lang="en-US" altLang="zh-CN" sz="3200" dirty="0">
                <a:latin typeface="隶书" panose="02010509060101010101" pitchFamily="1" charset="-122"/>
              </a:rPr>
              <a:t>(Theory of Constrained Optimization)</a:t>
            </a:r>
            <a:endParaRPr lang="zh-CN" alt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3200" dirty="0"/>
                  <a:t>一阶和二阶条件：一阶考虑目标函数的导数满足的条件，二阶考虑目标函数的</a:t>
                </a:r>
                <a:r>
                  <a:rPr lang="en-US" altLang="zh-CN" sz="3200" dirty="0"/>
                  <a:t>Hessian</a:t>
                </a:r>
                <a:r>
                  <a:rPr lang="zh-CN" altLang="en-US" sz="3200" dirty="0"/>
                  <a:t>矩阵满足的条件</a:t>
                </a:r>
                <a:endParaRPr lang="en-US" altLang="zh-CN" sz="3200" dirty="0"/>
              </a:p>
              <a:p>
                <a:pPr lvl="1"/>
                <a:r>
                  <a:rPr lang="zh-CN" altLang="en-US" dirty="0"/>
                  <a:t>如果</a:t>
                </a:r>
                <a14:m>
                  <m:oMath xmlns:m="http://schemas.openxmlformats.org/officeDocument/2006/math">
                    <m:r>
                      <a:rPr lang="en-US" altLang="zh-CN" b="1" i="1" smtClean="0">
                        <a:latin typeface="Cambria Math"/>
                      </a:rPr>
                      <m:t>𝒇</m:t>
                    </m:r>
                    <m:r>
                      <a:rPr lang="en-US" altLang="zh-CN" b="1" i="1" smtClean="0">
                        <a:latin typeface="Cambria Math"/>
                      </a:rPr>
                      <m:t>:</m:t>
                    </m:r>
                    <m:r>
                      <a:rPr lang="en-US" altLang="zh-CN" b="1" i="1" smtClean="0">
                        <a:latin typeface="Cambria Math"/>
                      </a:rPr>
                      <m:t>𝑹</m:t>
                    </m:r>
                    <m:r>
                      <a:rPr lang="en-US" altLang="zh-CN" b="1" i="1" smtClean="0">
                        <a:latin typeface="Cambria Math"/>
                      </a:rPr>
                      <m:t>→</m:t>
                    </m:r>
                    <m:r>
                      <a:rPr lang="en-US" altLang="zh-CN" b="1" i="1" smtClean="0">
                        <a:latin typeface="Cambria Math"/>
                      </a:rPr>
                      <m:t>𝑹</m:t>
                    </m:r>
                  </m:oMath>
                </a14:m>
                <a:r>
                  <a:rPr lang="zh-CN" altLang="en-US" dirty="0"/>
                  <a:t>无穷次可微的单变量函数，则</a:t>
                </a:r>
                <a14:m>
                  <m:oMath xmlns:m="http://schemas.openxmlformats.org/officeDocument/2006/math">
                    <m:sSup>
                      <m:sSupPr>
                        <m:ctrlPr>
                          <a:rPr lang="en-US" altLang="zh-CN" sz="2000" i="1" dirty="0">
                            <a:latin typeface="Cambria Math" panose="02040503050406030204" pitchFamily="18" charset="0"/>
                          </a:rPr>
                        </m:ctrlPr>
                      </m:sSupPr>
                      <m:e>
                        <m:r>
                          <a:rPr lang="en-US" altLang="zh-CN" sz="2000" i="1" dirty="0">
                            <a:latin typeface="Cambria Math"/>
                          </a:rPr>
                          <m:t>𝒙</m:t>
                        </m:r>
                      </m:e>
                      <m:sup>
                        <m:r>
                          <a:rPr lang="en-US" altLang="zh-CN" sz="2000" i="1" dirty="0">
                            <a:latin typeface="Cambria Math"/>
                          </a:rPr>
                          <m:t>∗</m:t>
                        </m:r>
                      </m:sup>
                    </m:sSup>
                    <m:r>
                      <a:rPr lang="en-US" altLang="zh-CN" sz="2800" b="1" i="1" dirty="0" smtClean="0">
                        <a:latin typeface="Cambria Math"/>
                      </a:rPr>
                      <m:t>∈</m:t>
                    </m:r>
                    <m:r>
                      <a:rPr lang="en-US" altLang="zh-CN" sz="2800" b="1" i="1" dirty="0" smtClean="0">
                        <a:latin typeface="Cambria Math"/>
                      </a:rPr>
                      <m:t>𝑹</m:t>
                    </m:r>
                  </m:oMath>
                </a14:m>
                <a:r>
                  <a:rPr lang="zh-CN" altLang="en-US" dirty="0"/>
                  <a:t>是局部最小点当前仅当要么</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𝒇</m:t>
                        </m:r>
                      </m:e>
                      <m:sup>
                        <m:d>
                          <m:dPr>
                            <m:ctrlPr>
                              <a:rPr lang="en-US" altLang="zh-CN" b="1" i="1" smtClean="0">
                                <a:latin typeface="Cambria Math" panose="02040503050406030204" pitchFamily="18" charset="0"/>
                              </a:rPr>
                            </m:ctrlPr>
                          </m:dPr>
                          <m:e>
                            <m:r>
                              <a:rPr lang="en-US" altLang="zh-CN" b="1" i="1" smtClean="0">
                                <a:latin typeface="Cambria Math"/>
                              </a:rPr>
                              <m:t>𝒋</m:t>
                            </m:r>
                          </m:e>
                        </m:d>
                      </m:sup>
                    </m:sSup>
                    <m:d>
                      <m:dPr>
                        <m:ctrlPr>
                          <a:rPr lang="en-US" altLang="zh-CN" b="1" i="1" smtClean="0">
                            <a:latin typeface="Cambria Math" panose="02040503050406030204" pitchFamily="18" charset="0"/>
                          </a:rPr>
                        </m:ctrlPr>
                      </m:dPr>
                      <m:e>
                        <m:sSup>
                          <m:sSupPr>
                            <m:ctrlPr>
                              <a:rPr lang="en-US" altLang="zh-CN" sz="2800" i="1" dirty="0">
                                <a:latin typeface="Cambria Math" panose="02040503050406030204" pitchFamily="18" charset="0"/>
                              </a:rPr>
                            </m:ctrlPr>
                          </m:sSupPr>
                          <m:e>
                            <m:r>
                              <a:rPr lang="en-US" altLang="zh-CN" sz="2800" i="1" dirty="0">
                                <a:latin typeface="Cambria Math"/>
                              </a:rPr>
                              <m:t>𝒙</m:t>
                            </m:r>
                          </m:e>
                          <m:sup>
                            <m:r>
                              <a:rPr lang="en-US" altLang="zh-CN" sz="2800" i="1" dirty="0">
                                <a:latin typeface="Cambria Math"/>
                              </a:rPr>
                              <m:t>∗</m:t>
                            </m:r>
                          </m:sup>
                        </m:sSup>
                      </m:e>
                    </m:d>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𝒋</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𝟐</m:t>
                    </m:r>
                    <m:r>
                      <a:rPr lang="en-US" altLang="zh-CN" b="1" i="1" smtClean="0">
                        <a:latin typeface="Cambria Math"/>
                      </a:rPr>
                      <m:t>,⋯,</m:t>
                    </m:r>
                  </m:oMath>
                </a14:m>
                <a:r>
                  <a:rPr lang="zh-CN" altLang="en-US" dirty="0"/>
                  <a:t>要么存在某个偶数</a:t>
                </a:r>
                <a14:m>
                  <m:oMath xmlns:m="http://schemas.openxmlformats.org/officeDocument/2006/math">
                    <m:r>
                      <a:rPr lang="en-US" altLang="zh-CN" b="1" i="1" smtClean="0">
                        <a:latin typeface="Cambria Math"/>
                      </a:rPr>
                      <m:t>𝒏</m:t>
                    </m:r>
                    <m:r>
                      <a:rPr lang="en-US" altLang="zh-CN" b="1" i="1" smtClean="0">
                        <a:latin typeface="Cambria Math"/>
                      </a:rPr>
                      <m:t>≥</m:t>
                    </m:r>
                    <m:r>
                      <a:rPr lang="en-US" altLang="zh-CN" b="1" i="1" smtClean="0">
                        <a:latin typeface="Cambria Math"/>
                      </a:rPr>
                      <m:t>𝟐</m:t>
                    </m:r>
                  </m:oMath>
                </a14:m>
                <a:r>
                  <a:rPr lang="en-US" altLang="zh-CN" dirty="0"/>
                  <a:t>,</a:t>
                </a:r>
                <a:r>
                  <a:rPr lang="zh-CN" altLang="en-US" dirty="0"/>
                  <a:t>使得</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𝒇</m:t>
                        </m:r>
                      </m:e>
                      <m:sup>
                        <m:d>
                          <m:dPr>
                            <m:ctrlPr>
                              <a:rPr lang="en-US" altLang="zh-CN" b="1" i="1" smtClean="0">
                                <a:latin typeface="Cambria Math" panose="02040503050406030204" pitchFamily="18" charset="0"/>
                              </a:rPr>
                            </m:ctrlPr>
                          </m:dPr>
                          <m:e>
                            <m:r>
                              <a:rPr lang="en-US" altLang="zh-CN" b="1" i="1" smtClean="0">
                                <a:latin typeface="Cambria Math"/>
                              </a:rPr>
                              <m:t>𝒏</m:t>
                            </m:r>
                          </m:e>
                        </m:d>
                      </m:sup>
                    </m:sSup>
                    <m:d>
                      <m:dPr>
                        <m:ctrlPr>
                          <a:rPr lang="en-US" altLang="zh-CN" b="1" i="1" smtClean="0">
                            <a:latin typeface="Cambria Math" panose="02040503050406030204" pitchFamily="18" charset="0"/>
                          </a:rPr>
                        </m:ctrlPr>
                      </m:dPr>
                      <m:e>
                        <m:sSup>
                          <m:sSupPr>
                            <m:ctrlPr>
                              <a:rPr lang="en-US" altLang="zh-CN" sz="2800" i="1" dirty="0">
                                <a:latin typeface="Cambria Math" panose="02040503050406030204" pitchFamily="18" charset="0"/>
                              </a:rPr>
                            </m:ctrlPr>
                          </m:sSupPr>
                          <m:e>
                            <m:r>
                              <a:rPr lang="en-US" altLang="zh-CN" sz="2800" i="1" dirty="0">
                                <a:latin typeface="Cambria Math"/>
                              </a:rPr>
                              <m:t>𝒙</m:t>
                            </m:r>
                          </m:e>
                          <m:sup>
                            <m:r>
                              <a:rPr lang="en-US" altLang="zh-CN" sz="2800" i="1" dirty="0">
                                <a:latin typeface="Cambria Math"/>
                              </a:rPr>
                              <m:t>∗</m:t>
                            </m:r>
                          </m:sup>
                        </m:sSup>
                      </m:e>
                    </m:d>
                    <m:r>
                      <a:rPr lang="en-US" altLang="zh-CN" b="1" i="1" smtClean="0">
                        <a:latin typeface="Cambria Math"/>
                      </a:rPr>
                      <m:t>&gt;</m:t>
                    </m:r>
                    <m:r>
                      <a:rPr lang="en-US" altLang="zh-CN" b="1" i="1" smtClean="0">
                        <a:latin typeface="Cambria Math"/>
                      </a:rPr>
                      <m:t>𝟎</m:t>
                    </m:r>
                  </m:oMath>
                </a14:m>
                <a:r>
                  <a:rPr lang="en-US" altLang="zh-CN" dirty="0"/>
                  <a:t>,</a:t>
                </a:r>
                <a:r>
                  <a:rPr lang="zh-CN" altLang="en-US" dirty="0"/>
                  <a:t>而其余的</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𝒇</m:t>
                        </m:r>
                      </m:e>
                      <m:sup>
                        <m:d>
                          <m:dPr>
                            <m:ctrlPr>
                              <a:rPr lang="en-US" altLang="zh-CN" b="1" i="1" smtClean="0">
                                <a:latin typeface="Cambria Math" panose="02040503050406030204" pitchFamily="18" charset="0"/>
                              </a:rPr>
                            </m:ctrlPr>
                          </m:dPr>
                          <m:e>
                            <m:r>
                              <a:rPr lang="en-US" altLang="zh-CN" b="1" i="1" smtClean="0">
                                <a:latin typeface="Cambria Math"/>
                              </a:rPr>
                              <m:t>𝒋</m:t>
                            </m:r>
                          </m:e>
                        </m:d>
                      </m:sup>
                    </m:sSup>
                    <m:d>
                      <m:dPr>
                        <m:ctrlPr>
                          <a:rPr lang="en-US" altLang="zh-CN" b="1" i="1" smtClean="0">
                            <a:latin typeface="Cambria Math" panose="02040503050406030204" pitchFamily="18" charset="0"/>
                          </a:rPr>
                        </m:ctrlPr>
                      </m:dPr>
                      <m:e>
                        <m:sSup>
                          <m:sSupPr>
                            <m:ctrlPr>
                              <a:rPr lang="en-US" altLang="zh-CN" sz="2800" i="1" dirty="0">
                                <a:latin typeface="Cambria Math" panose="02040503050406030204" pitchFamily="18" charset="0"/>
                              </a:rPr>
                            </m:ctrlPr>
                          </m:sSupPr>
                          <m:e>
                            <m:r>
                              <a:rPr lang="en-US" altLang="zh-CN" sz="2800" i="1" dirty="0">
                                <a:latin typeface="Cambria Math"/>
                              </a:rPr>
                              <m:t>𝒙</m:t>
                            </m:r>
                          </m:e>
                          <m:sup>
                            <m:r>
                              <a:rPr lang="en-US" altLang="zh-CN" sz="2800" i="1" dirty="0">
                                <a:latin typeface="Cambria Math"/>
                              </a:rPr>
                              <m:t>∗</m:t>
                            </m:r>
                          </m:sup>
                        </m:sSup>
                      </m:e>
                    </m:d>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𝒋</m:t>
                    </m:r>
                    <m:r>
                      <a:rPr lang="en-US" altLang="zh-CN" b="1" i="1" smtClean="0">
                        <a:latin typeface="Cambria Math"/>
                      </a:rPr>
                      <m:t>&lt;</m:t>
                    </m:r>
                    <m:r>
                      <a:rPr lang="en-US" altLang="zh-CN" b="1" i="1" smtClean="0">
                        <a:latin typeface="Cambria Math"/>
                      </a:rPr>
                      <m:t>𝒏</m:t>
                    </m:r>
                    <m:r>
                      <a:rPr lang="en-US" altLang="zh-CN" b="1" i="1" smtClean="0">
                        <a:latin typeface="Cambria Math"/>
                      </a:rPr>
                      <m:t> </m:t>
                    </m:r>
                  </m:oMath>
                </a14:m>
                <a:r>
                  <a:rPr lang="en-US" altLang="zh-CN" dirty="0"/>
                  <a:t>,</a:t>
                </a:r>
                <a:r>
                  <a:rPr lang="zh-CN" altLang="en-US" dirty="0"/>
                  <a:t>这里</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𝒇</m:t>
                        </m:r>
                      </m:e>
                      <m:sup>
                        <m:d>
                          <m:dPr>
                            <m:ctrlPr>
                              <a:rPr lang="en-US" altLang="zh-CN" b="1" i="1" smtClean="0">
                                <a:latin typeface="Cambria Math" panose="02040503050406030204" pitchFamily="18" charset="0"/>
                              </a:rPr>
                            </m:ctrlPr>
                          </m:dPr>
                          <m:e>
                            <m:r>
                              <a:rPr lang="en-US" altLang="zh-CN" b="1" i="1" smtClean="0">
                                <a:latin typeface="Cambria Math"/>
                              </a:rPr>
                              <m:t>𝒋</m:t>
                            </m:r>
                          </m:e>
                        </m:d>
                      </m:sup>
                    </m:sSup>
                  </m:oMath>
                </a14:m>
                <a:r>
                  <a:rPr lang="zh-CN" altLang="en-US" dirty="0"/>
                  <a:t>表示第</a:t>
                </a:r>
                <a14:m>
                  <m:oMath xmlns:m="http://schemas.openxmlformats.org/officeDocument/2006/math">
                    <m:r>
                      <a:rPr lang="en-US" altLang="zh-CN" b="1" i="1" smtClean="0">
                        <a:latin typeface="Cambria Math"/>
                      </a:rPr>
                      <m:t>𝒋</m:t>
                    </m:r>
                  </m:oMath>
                </a14:m>
                <a:r>
                  <a:rPr lang="zh-CN" altLang="en-US" dirty="0"/>
                  <a:t>阶导数</a:t>
                </a:r>
                <a:r>
                  <a:rPr lang="en-US" altLang="zh-CN" dirty="0"/>
                  <a:t>(</a:t>
                </a:r>
                <a:r>
                  <a:rPr lang="zh-CN" altLang="en-US" dirty="0"/>
                  <a:t>考虑</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sSup>
                          <m:sSupPr>
                            <m:ctrlPr>
                              <a:rPr lang="en-US" altLang="zh-CN" sz="4000" i="1" dirty="0">
                                <a:latin typeface="Cambria Math" panose="02040503050406030204" pitchFamily="18" charset="0"/>
                              </a:rPr>
                            </m:ctrlPr>
                          </m:sSupPr>
                          <m:e>
                            <m:r>
                              <a:rPr lang="en-US" altLang="zh-CN" sz="4000" i="1" dirty="0">
                                <a:latin typeface="Cambria Math"/>
                              </a:rPr>
                              <m:t>𝒙</m:t>
                            </m:r>
                          </m:e>
                          <m:sup>
                            <m:r>
                              <a:rPr lang="en-US" altLang="zh-CN" sz="4000" i="1" dirty="0">
                                <a:latin typeface="Cambria Math"/>
                              </a:rPr>
                              <m:t>∗</m:t>
                            </m:r>
                          </m:sup>
                        </m:sSup>
                        <m:r>
                          <a:rPr lang="en-US" altLang="zh-CN" b="1" i="1" smtClean="0">
                            <a:latin typeface="Cambria Math"/>
                          </a:rPr>
                          <m:t>+</m:t>
                        </m:r>
                        <m:r>
                          <a:rPr lang="en-US" altLang="zh-CN" b="1" i="1" smtClean="0">
                            <a:latin typeface="Cambria Math"/>
                          </a:rPr>
                          <m:t>𝒉</m:t>
                        </m:r>
                      </m:e>
                    </m:d>
                    <m:r>
                      <a:rPr lang="en-US" altLang="zh-CN" b="1" i="1"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sSup>
                          <m:sSupPr>
                            <m:ctrlPr>
                              <a:rPr lang="en-US" altLang="zh-CN" sz="3600" i="1" dirty="0">
                                <a:latin typeface="Cambria Math" panose="02040503050406030204" pitchFamily="18" charset="0"/>
                              </a:rPr>
                            </m:ctrlPr>
                          </m:sSupPr>
                          <m:e>
                            <m:r>
                              <a:rPr lang="en-US" altLang="zh-CN" sz="3600" i="1" dirty="0">
                                <a:latin typeface="Cambria Math"/>
                              </a:rPr>
                              <m:t>𝒙</m:t>
                            </m:r>
                          </m:e>
                          <m:sup>
                            <m:r>
                              <a:rPr lang="en-US" altLang="zh-CN" sz="3600" i="1" dirty="0">
                                <a:latin typeface="Cambria Math"/>
                              </a:rPr>
                              <m:t>∗</m:t>
                            </m:r>
                          </m:sup>
                        </m:sSup>
                      </m:e>
                    </m:d>
                    <m:r>
                      <a:rPr lang="en-US" altLang="zh-CN" b="1" i="0" smtClean="0">
                        <a:latin typeface="Cambria Math"/>
                      </a:rPr>
                      <m:t>=</m:t>
                    </m:r>
                    <m:r>
                      <a:rPr lang="en-US" altLang="zh-CN" b="1" i="1" smtClean="0">
                        <a:latin typeface="Cambria Math"/>
                      </a:rPr>
                      <m:t>𝒉</m:t>
                    </m:r>
                    <m:sSup>
                      <m:sSupPr>
                        <m:ctrlPr>
                          <a:rPr lang="en-US" altLang="zh-CN" b="1" i="1" smtClean="0">
                            <a:latin typeface="Cambria Math" panose="02040503050406030204" pitchFamily="18" charset="0"/>
                          </a:rPr>
                        </m:ctrlPr>
                      </m:sSupPr>
                      <m:e>
                        <m:r>
                          <a:rPr lang="en-US" altLang="zh-CN" b="1" i="1" smtClean="0">
                            <a:latin typeface="Cambria Math"/>
                          </a:rPr>
                          <m:t>𝒇</m:t>
                        </m:r>
                      </m:e>
                      <m:sup>
                        <m:d>
                          <m:dPr>
                            <m:ctrlPr>
                              <a:rPr lang="en-US" altLang="zh-CN" b="1" i="1" smtClean="0">
                                <a:latin typeface="Cambria Math" panose="02040503050406030204" pitchFamily="18" charset="0"/>
                              </a:rPr>
                            </m:ctrlPr>
                          </m:dPr>
                          <m:e>
                            <m:r>
                              <a:rPr lang="en-US" altLang="zh-CN" b="1" i="1" smtClean="0">
                                <a:latin typeface="Cambria Math"/>
                              </a:rPr>
                              <m:t>𝟏</m:t>
                            </m:r>
                          </m:e>
                        </m:d>
                      </m:sup>
                    </m:sSup>
                    <m:d>
                      <m:dPr>
                        <m:ctrlPr>
                          <a:rPr lang="en-US" altLang="zh-CN" b="1" i="1" smtClean="0">
                            <a:latin typeface="Cambria Math" panose="02040503050406030204" pitchFamily="18" charset="0"/>
                          </a:rPr>
                        </m:ctrlPr>
                      </m:dPr>
                      <m:e>
                        <m:sSup>
                          <m:sSupPr>
                            <m:ctrlPr>
                              <a:rPr lang="en-US" altLang="zh-CN" sz="3200" i="1" dirty="0">
                                <a:latin typeface="Cambria Math" panose="02040503050406030204" pitchFamily="18" charset="0"/>
                              </a:rPr>
                            </m:ctrlPr>
                          </m:sSupPr>
                          <m:e>
                            <m:r>
                              <a:rPr lang="en-US" altLang="zh-CN" sz="3200" i="1" dirty="0">
                                <a:latin typeface="Cambria Math"/>
                              </a:rPr>
                              <m:t>𝒙</m:t>
                            </m:r>
                          </m:e>
                          <m:sup>
                            <m:r>
                              <a:rPr lang="en-US" altLang="zh-CN" sz="3200" i="1" dirty="0">
                                <a:latin typeface="Cambria Math"/>
                              </a:rPr>
                              <m:t>∗</m:t>
                            </m:r>
                          </m:sup>
                        </m:sSup>
                      </m:e>
                    </m:d>
                    <m:r>
                      <a:rPr lang="en-US" altLang="zh-CN" b="1" i="1" smtClean="0">
                        <a:latin typeface="Cambria Math"/>
                      </a:rPr>
                      <m:t>+</m:t>
                    </m:r>
                    <m:f>
                      <m:fPr>
                        <m:ctrlPr>
                          <a:rPr lang="en-US" altLang="zh-CN" b="1" i="1" smtClean="0">
                            <a:latin typeface="Cambria Math" panose="02040503050406030204" pitchFamily="18" charset="0"/>
                          </a:rPr>
                        </m:ctrlPr>
                      </m:fPr>
                      <m:num>
                        <m:sSup>
                          <m:sSupPr>
                            <m:ctrlPr>
                              <a:rPr lang="en-US" altLang="zh-CN" b="1" i="1" smtClean="0">
                                <a:latin typeface="Cambria Math" panose="02040503050406030204" pitchFamily="18" charset="0"/>
                              </a:rPr>
                            </m:ctrlPr>
                          </m:sSupPr>
                          <m:e>
                            <m:r>
                              <a:rPr lang="en-US" altLang="zh-CN" b="1" i="1" smtClean="0">
                                <a:latin typeface="Cambria Math"/>
                              </a:rPr>
                              <m:t>𝒉</m:t>
                            </m:r>
                          </m:e>
                          <m:sup>
                            <m:r>
                              <a:rPr lang="en-US" altLang="zh-CN" b="1" i="1" smtClean="0">
                                <a:latin typeface="Cambria Math"/>
                              </a:rPr>
                              <m:t>𝒏</m:t>
                            </m:r>
                          </m:sup>
                        </m:sSup>
                      </m:num>
                      <m:den>
                        <m:r>
                          <a:rPr lang="en-US" altLang="zh-CN" b="1" i="1" smtClean="0">
                            <a:latin typeface="Cambria Math"/>
                          </a:rPr>
                          <m:t>𝒏</m:t>
                        </m:r>
                        <m:r>
                          <a:rPr lang="en-US" altLang="zh-CN" b="1" i="1" smtClean="0">
                            <a:latin typeface="Cambria Math"/>
                          </a:rPr>
                          <m:t>!</m:t>
                        </m:r>
                      </m:den>
                    </m:f>
                    <m:sSup>
                      <m:sSupPr>
                        <m:ctrlPr>
                          <a:rPr lang="en-US" altLang="zh-CN" b="1" i="1" smtClean="0">
                            <a:latin typeface="Cambria Math" panose="02040503050406030204" pitchFamily="18" charset="0"/>
                          </a:rPr>
                        </m:ctrlPr>
                      </m:sSupPr>
                      <m:e>
                        <m:r>
                          <a:rPr lang="en-US" altLang="zh-CN" b="1" i="1" smtClean="0">
                            <a:latin typeface="Cambria Math"/>
                          </a:rPr>
                          <m:t>𝒇</m:t>
                        </m:r>
                      </m:e>
                      <m:sup>
                        <m:d>
                          <m:dPr>
                            <m:ctrlPr>
                              <a:rPr lang="en-US" altLang="zh-CN" b="1" i="1" smtClean="0">
                                <a:latin typeface="Cambria Math" panose="02040503050406030204" pitchFamily="18" charset="0"/>
                              </a:rPr>
                            </m:ctrlPr>
                          </m:dPr>
                          <m:e>
                            <m:r>
                              <a:rPr lang="en-US" altLang="zh-CN" b="1" i="1" smtClean="0">
                                <a:latin typeface="Cambria Math"/>
                              </a:rPr>
                              <m:t>𝒏</m:t>
                            </m:r>
                          </m:e>
                        </m:d>
                      </m:sup>
                    </m:sSup>
                    <m:d>
                      <m:dPr>
                        <m:ctrlPr>
                          <a:rPr lang="en-US" altLang="zh-CN" b="1" i="1" smtClean="0">
                            <a:latin typeface="Cambria Math" panose="02040503050406030204" pitchFamily="18" charset="0"/>
                          </a:rPr>
                        </m:ctrlPr>
                      </m:dPr>
                      <m:e>
                        <m:sSup>
                          <m:sSupPr>
                            <m:ctrlPr>
                              <a:rPr lang="en-US" altLang="zh-CN" sz="2800" i="1" dirty="0">
                                <a:latin typeface="Cambria Math" panose="02040503050406030204" pitchFamily="18" charset="0"/>
                              </a:rPr>
                            </m:ctrlPr>
                          </m:sSupPr>
                          <m:e>
                            <m:r>
                              <a:rPr lang="en-US" altLang="zh-CN" sz="2800" i="1" dirty="0">
                                <a:latin typeface="Cambria Math"/>
                              </a:rPr>
                              <m:t>𝒙</m:t>
                            </m:r>
                          </m:e>
                          <m:sup>
                            <m:r>
                              <a:rPr lang="en-US" altLang="zh-CN" sz="2800" i="1" dirty="0">
                                <a:latin typeface="Cambria Math"/>
                              </a:rPr>
                              <m:t>∗</m:t>
                            </m:r>
                          </m:sup>
                        </m:sSup>
                      </m:e>
                    </m:d>
                    <m:r>
                      <a:rPr lang="en-US" altLang="zh-CN" b="1" i="1" smtClean="0">
                        <a:latin typeface="Cambria Math"/>
                      </a:rPr>
                      <m:t>+⋯≥</m:t>
                    </m:r>
                    <m:r>
                      <a:rPr lang="en-US" altLang="zh-CN" b="1" i="1" smtClean="0">
                        <a:latin typeface="Cambria Math"/>
                      </a:rPr>
                      <m:t>𝟎</m:t>
                    </m:r>
                    <m:r>
                      <a:rPr lang="en-US" altLang="zh-CN" b="1" i="1" smtClean="0">
                        <a:latin typeface="Cambria Math"/>
                      </a:rPr>
                      <m:t>)</m:t>
                    </m:r>
                  </m:oMath>
                </a14:m>
                <a:endParaRPr lang="zh-CN" alt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21" t="-1410" r="-172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endParaRPr lang="zh-CN" altLang="en-US" sz="2800" dirty="0"/>
          </a:p>
        </p:txBody>
      </p:sp>
      <p:sp>
        <p:nvSpPr>
          <p:cNvPr id="3" name="Content Placeholder 2"/>
          <p:cNvSpPr>
            <a:spLocks noGrp="1"/>
          </p:cNvSpPr>
          <p:nvPr>
            <p:ph idx="1"/>
          </p:nvPr>
        </p:nvSpPr>
        <p:spPr>
          <a:xfrm>
            <a:off x="488504" y="1160909"/>
            <a:ext cx="9217025" cy="5616575"/>
          </a:xfrm>
        </p:spPr>
        <p:txBody>
          <a:bodyPr/>
          <a:lstStyle/>
          <a:p>
            <a:r>
              <a:rPr lang="zh-CN" altLang="en-US" sz="2400" dirty="0"/>
              <a:t>无约束问题</a:t>
            </a:r>
            <a:endParaRPr lang="en-US" altLang="zh-CN" sz="2400" dirty="0"/>
          </a:p>
          <a:p>
            <a:pPr lvl="1"/>
            <a:r>
              <a:rPr lang="zh-CN" altLang="en-US" sz="2000" dirty="0"/>
              <a:t>一阶和二阶条件</a:t>
            </a:r>
            <a:endParaRPr lang="en-US" altLang="zh-CN" sz="2000" dirty="0"/>
          </a:p>
          <a:p>
            <a:r>
              <a:rPr lang="zh-CN" altLang="en-US" sz="2400" dirty="0"/>
              <a:t>有约束问题</a:t>
            </a:r>
            <a:endParaRPr lang="en-US" altLang="zh-CN" sz="2400" dirty="0"/>
          </a:p>
          <a:p>
            <a:pPr lvl="1"/>
            <a:r>
              <a:rPr lang="zh-CN" altLang="en-US" sz="2000" dirty="0"/>
              <a:t>不等式约束</a:t>
            </a:r>
            <a:endParaRPr lang="en-US" altLang="zh-CN" sz="2000" dirty="0"/>
          </a:p>
          <a:p>
            <a:pPr lvl="1"/>
            <a:r>
              <a:rPr lang="zh-CN" altLang="en-US" sz="2000" dirty="0"/>
              <a:t>等式和不等式约束</a:t>
            </a:r>
            <a:endParaRPr lang="en-US" altLang="zh-CN" sz="2000" dirty="0"/>
          </a:p>
          <a:p>
            <a:pPr lvl="1"/>
            <a:r>
              <a:rPr lang="zh-CN" altLang="en-US" sz="2000" dirty="0"/>
              <a:t>有约束问题的二阶充要条件</a:t>
            </a:r>
            <a:endParaRPr lang="en-US" altLang="zh-CN" sz="2000" dirty="0"/>
          </a:p>
          <a:p>
            <a:r>
              <a:rPr lang="zh-CN" altLang="en-US" sz="2400" dirty="0"/>
              <a:t>对偶问题</a:t>
            </a:r>
            <a:endParaRPr lang="en-US" altLang="zh-CN" sz="2400" dirty="0"/>
          </a:p>
          <a:p>
            <a:r>
              <a:rPr lang="zh-CN" altLang="en-US" sz="2400" dirty="0"/>
              <a:t>总结</a:t>
            </a:r>
            <a:endParaRPr lang="en-US" altLang="zh-CN" sz="2400" dirty="0"/>
          </a:p>
          <a:p>
            <a:endParaRPr lang="zh-CN" altLang="en-US" sz="24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局部和全局解</a:t>
                </a:r>
                <a:endParaRPr lang="en-US" altLang="zh-CN" dirty="0"/>
              </a:p>
              <a:p>
                <a:pPr lvl="1"/>
                <a:r>
                  <a:rPr lang="zh-CN" altLang="en-US" dirty="0"/>
                  <a:t>思考：到底那个难？</a:t>
                </a:r>
                <a:endParaRPr lang="en-US" altLang="zh-CN" dirty="0"/>
              </a:p>
              <a:p>
                <a:pPr lvl="1"/>
                <a:r>
                  <a:rPr lang="zh-CN" altLang="en-US" dirty="0"/>
                  <a:t>如果添加约束呢？为什么？</a:t>
                </a:r>
                <a:endParaRPr lang="en-US" altLang="zh-CN" dirty="0"/>
              </a:p>
              <a:p>
                <a:r>
                  <a:rPr lang="zh-CN" altLang="en-US" dirty="0"/>
                  <a:t>约束可能使事情变得更为困难！</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𝒎𝒊𝒏</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𝟏𝟎𝟎</m:t>
                              </m:r>
                            </m:e>
                          </m:d>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𝟎𝟏</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 </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𝒄𝒐𝒔</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m:oMathPara>
                </a14:m>
                <a:endParaRPr lang="en-US" altLang="zh-CN" b="1" dirty="0"/>
              </a:p>
              <a:p>
                <a:pPr lvl="1"/>
                <a:r>
                  <a:rPr lang="zh-CN" altLang="en-US" dirty="0"/>
                  <a:t>没有约束的时候，显然唯一解</a:t>
                </a:r>
                <a:r>
                  <a:rPr lang="en-US" altLang="zh-CN" dirty="0"/>
                  <a:t>:</a:t>
                </a:r>
                <a14:m>
                  <m:oMath xmlns:m="http://schemas.openxmlformats.org/officeDocument/2006/math">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𝟏𝟎𝟎</m:t>
                            </m:r>
                          </m:e>
                        </m:d>
                      </m:e>
                      <m:sup>
                        <m:r>
                          <a:rPr lang="en-US" altLang="zh-CN" b="1" i="1" smtClean="0">
                            <a:latin typeface="Cambria Math" panose="02040503050406030204" pitchFamily="18" charset="0"/>
                          </a:rPr>
                          <m:t>𝑻</m:t>
                        </m:r>
                      </m:sup>
                    </m:sSup>
                  </m:oMath>
                </a14:m>
                <a:endParaRPr lang="en-US" altLang="zh-CN" b="1" dirty="0"/>
              </a:p>
              <a:p>
                <a:pPr lvl="1"/>
                <a:r>
                  <a:rPr lang="zh-CN" altLang="en-US" dirty="0"/>
                  <a:t>有约束的时候，靠近</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𝝅</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𝟑</m:t>
                    </m:r>
                    <m:r>
                      <a:rPr lang="en-US" altLang="zh-CN" b="1" i="1" smtClean="0">
                        <a:latin typeface="Cambria Math" panose="02040503050406030204" pitchFamily="18" charset="0"/>
                      </a:rPr>
                      <m:t>,±</m:t>
                    </m:r>
                    <m:r>
                      <a:rPr lang="en-US" altLang="zh-CN" b="1" i="1" smtClean="0">
                        <a:latin typeface="Cambria Math" panose="02040503050406030204" pitchFamily="18" charset="0"/>
                      </a:rPr>
                      <m:t>𝟓</m:t>
                    </m:r>
                    <m:r>
                      <a:rPr lang="en-US" altLang="zh-CN" b="1" i="1" smtClean="0">
                        <a:latin typeface="Cambria Math" panose="02040503050406030204" pitchFamily="18" charset="0"/>
                      </a:rPr>
                      <m:t>,⋯</m:t>
                    </m:r>
                  </m:oMath>
                </a14:m>
                <a:r>
                  <a:rPr lang="zh-CN" altLang="en-US" dirty="0"/>
                  <a:t>都有局部极小点</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2144688" y="5023966"/>
            <a:ext cx="5692801" cy="2004343"/>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第</a:t>
            </a:r>
            <a:r>
              <a:rPr lang="en-US" altLang="zh-CN" sz="3200" dirty="0"/>
              <a:t>6</a:t>
            </a:r>
            <a:r>
              <a:rPr lang="zh-CN" altLang="en-US" sz="3200" dirty="0"/>
              <a:t>章</a:t>
            </a:r>
            <a:r>
              <a:rPr lang="zh-CN" altLang="en-US" sz="3200" dirty="0">
                <a:latin typeface="隶书" panose="02010509060101010101" pitchFamily="1" charset="-122"/>
              </a:rPr>
              <a:t>约束最优化理论</a:t>
            </a:r>
            <a:r>
              <a:rPr lang="en-US" altLang="zh-CN" sz="3200" dirty="0">
                <a:latin typeface="隶书" panose="02010509060101010101" pitchFamily="1" charset="-122"/>
              </a:rPr>
              <a:t>(Theory of Constrained Optimization)</a:t>
            </a:r>
            <a:endParaRPr lang="zh-CN" altLang="en-US" sz="32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800" dirty="0"/>
                  <a:t>光滑性</a:t>
                </a:r>
                <a:r>
                  <a:rPr lang="en-US" altLang="zh-CN" sz="2800" dirty="0"/>
                  <a:t>(smoothness)</a:t>
                </a:r>
              </a:p>
              <a:p>
                <a:pPr lvl="1"/>
                <a:r>
                  <a:rPr lang="zh-CN" altLang="en-US" sz="2400" dirty="0"/>
                  <a:t>目标函数和约束的光滑性在刻画解的时候非常重要，为什么？</a:t>
                </a:r>
                <a:endParaRPr lang="en-US" altLang="zh-CN" sz="2400" dirty="0"/>
              </a:p>
              <a:p>
                <a:pPr lvl="1"/>
                <a:r>
                  <a:rPr lang="zh-CN" altLang="en-US" sz="2400" dirty="0"/>
                  <a:t>优化问题的可行域的光滑性与约束函数的光滑性有什么关系？</a:t>
                </a:r>
                <a:r>
                  <a:rPr lang="en-US" altLang="zh-CN" sz="2400" dirty="0"/>
                  <a:t>(</a:t>
                </a:r>
                <a:r>
                  <a:rPr lang="zh-CN" altLang="en-US" sz="2400" dirty="0"/>
                  <a:t>非光滑边界可由光滑函数集合来描述</a:t>
                </a:r>
                <a:r>
                  <a:rPr lang="en-US" altLang="zh-CN" sz="2400" dirty="0"/>
                  <a:t>)</a:t>
                </a:r>
              </a:p>
              <a:p>
                <a:pPr lvl="1"/>
                <a:r>
                  <a:rPr lang="zh-CN" altLang="en-US" sz="2400" dirty="0"/>
                  <a:t>如图，可由单个非光滑约束描述，也可由光滑约束来描述</a:t>
                </a:r>
                <a:endParaRPr lang="en-US" altLang="zh-CN" sz="2400" dirty="0"/>
              </a:p>
              <a:p>
                <a:pPr marL="441325" lvl="1" indent="0">
                  <a:buNone/>
                </a:pPr>
                <a14:m>
                  <m:oMathPara xmlns:m="http://schemas.openxmlformats.org/officeDocument/2006/math">
                    <m:oMathParaPr>
                      <m:jc m:val="centerGroup"/>
                    </m:oMathParaPr>
                    <m:oMath xmlns:m="http://schemas.openxmlformats.org/officeDocument/2006/math">
                      <m:d>
                        <m:dPr>
                          <m:ctrlPr>
                            <a:rPr lang="en-US" altLang="zh-CN" sz="2400" b="1" i="1" smtClean="0">
                              <a:solidFill>
                                <a:srgbClr val="FF0000"/>
                              </a:solidFill>
                              <a:latin typeface="Cambria Math" panose="02040503050406030204" pitchFamily="18" charset="0"/>
                            </a:rPr>
                          </m:ctrlPr>
                        </m:dPr>
                        <m:e>
                          <m:r>
                            <a:rPr lang="en-US" altLang="zh-CN" sz="2400" b="1" i="1" smtClean="0">
                              <a:solidFill>
                                <a:srgbClr val="FF0000"/>
                              </a:solidFill>
                              <a:latin typeface="Cambria Math" panose="02040503050406030204" pitchFamily="18" charset="0"/>
                            </a:rPr>
                            <m:t>𝒂</m:t>
                          </m:r>
                        </m:e>
                      </m:d>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m:rPr>
                          <m:lit/>
                        </m:rP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m:rPr>
                              <m:lit/>
                            </m:rPr>
                            <a:rPr lang="en-US" altLang="zh-CN" sz="2400" b="1" i="1" smtClean="0">
                              <a:latin typeface="Cambria Math" panose="02040503050406030204" pitchFamily="18" charset="0"/>
                            </a:rPr>
                            <m:t>|</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m:rPr>
                          <m:lit/>
                        </m:rP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oMath>
                  </m:oMathPara>
                </a14:m>
                <a:endParaRPr lang="en-US" altLang="zh-CN" sz="2400" b="1" dirty="0"/>
              </a:p>
              <a:p>
                <a:pPr marL="441325" lvl="1" indent="0">
                  <a:buNone/>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𝒃</m:t>
                      </m:r>
                      <m:r>
                        <a:rPr lang="en-US" altLang="zh-CN" sz="2400" b="1" i="1" smtClean="0">
                          <a:solidFill>
                            <a:srgbClr val="FF0000"/>
                          </a:solidFill>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oMath>
                  </m:oMathPara>
                </a14:m>
                <a:endParaRPr lang="en-US" altLang="zh-CN" sz="2400" dirty="0"/>
              </a:p>
              <a:p>
                <a:pPr lvl="1"/>
                <a:r>
                  <a:rPr lang="zh-CN" altLang="en-US" sz="2400" dirty="0"/>
                  <a:t>一般选择第二种方式来作为约束</a:t>
                </a:r>
                <a:r>
                  <a:rPr lang="en-US" altLang="zh-CN" sz="2400" dirty="0"/>
                  <a:t>,</a:t>
                </a:r>
                <a:r>
                  <a:rPr lang="zh-CN" altLang="en-US" sz="2400" dirty="0"/>
                  <a:t>并且将非光滑，无约束问题形式化为具有光滑约束的问题</a:t>
                </a:r>
                <a:endParaRPr lang="en-US" altLang="zh-CN" sz="2400" dirty="0"/>
              </a:p>
              <a:p>
                <a:pPr marL="441325" lvl="1" indent="0">
                  <a:buNone/>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𝒎𝒂𝒙</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𝟐</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oMath>
                  </m:oMathPara>
                </a14:m>
                <a:endParaRPr lang="en-US" altLang="zh-CN" sz="2400" dirty="0"/>
              </a:p>
              <a:p>
                <a:pPr lvl="1"/>
                <a14:m>
                  <m:oMath xmlns:m="http://schemas.openxmlformats.org/officeDocument/2006/math">
                    <m:r>
                      <a:rPr lang="en-US" altLang="zh-CN" sz="2400" b="1" i="1" smtClean="0">
                        <a:latin typeface="Cambria Math" panose="02040503050406030204" pitchFamily="18" charset="0"/>
                      </a:rPr>
                      <m:t>𝒎𝒊𝒏</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𝟐</m:t>
                        </m:r>
                      </m:sup>
                    </m:sSup>
                  </m:oMath>
                </a14:m>
                <a:endParaRPr lang="en-US" altLang="zh-CN" sz="2400" b="1" dirty="0"/>
              </a:p>
              <a:p>
                <a:r>
                  <a:rPr lang="zh-CN" altLang="en-US" sz="2800" dirty="0"/>
                  <a:t>注意：这种目标函数是</a:t>
                </a:r>
                <a14:m>
                  <m:oMath xmlns:m="http://schemas.openxmlformats.org/officeDocument/2006/math">
                    <m:r>
                      <m:rPr>
                        <m:lit/>
                      </m:rPr>
                      <a:rPr lang="en-US" altLang="zh-CN" sz="2800" b="1" i="1" smtClean="0">
                        <a:latin typeface="Cambria Math" panose="02040503050406030204" pitchFamily="18" charset="0"/>
                      </a:rPr>
                      <m:t>||</m:t>
                    </m:r>
                    <m:r>
                      <a:rPr lang="en-US" altLang="zh-CN" sz="2800" b="1" i="1" smtClean="0">
                        <a:latin typeface="Cambria Math" panose="02040503050406030204" pitchFamily="18" charset="0"/>
                      </a:rPr>
                      <m:t>⋅</m:t>
                    </m:r>
                    <m:r>
                      <m:rPr>
                        <m:lit/>
                      </m:rP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m:rPr>
                            <m:lit/>
                          </m:rPr>
                          <a:rPr lang="en-US" altLang="zh-CN" sz="2800" b="1" i="1" smtClean="0">
                            <a:latin typeface="Cambria Math" panose="02040503050406030204" pitchFamily="18" charset="0"/>
                          </a:rPr>
                          <m:t>|</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r>
                      <m:rPr>
                        <m:lit/>
                      </m:rPr>
                      <a:rPr lang="en-US" altLang="zh-CN" sz="2800" b="1" i="1" smtClean="0">
                        <a:latin typeface="Cambria Math" panose="02040503050406030204" pitchFamily="18" charset="0"/>
                      </a:rPr>
                      <m:t>||</m:t>
                    </m:r>
                    <m:r>
                      <a:rPr lang="en-US" altLang="zh-CN" sz="2800" b="1" i="1" smtClean="0">
                        <a:latin typeface="Cambria Math" panose="02040503050406030204" pitchFamily="18" charset="0"/>
                      </a:rPr>
                      <m:t>⋅</m:t>
                    </m:r>
                    <m:r>
                      <m:rPr>
                        <m:lit/>
                      </m:rP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m:rPr>
                            <m:lit/>
                          </m:rPr>
                          <a:rPr lang="en-US" altLang="zh-CN" sz="2800" b="1" i="1" smtClean="0">
                            <a:latin typeface="Cambria Math" panose="02040503050406030204" pitchFamily="18" charset="0"/>
                          </a:rPr>
                          <m:t>|</m:t>
                        </m:r>
                      </m:e>
                      <m:sub>
                        <m:r>
                          <a:rPr lang="en-US" altLang="zh-CN" sz="2800" b="1" i="1" smtClean="0">
                            <a:latin typeface="Cambria Math" panose="02040503050406030204" pitchFamily="18" charset="0"/>
                            <a:ea typeface="Cambria Math" panose="02040503050406030204" pitchFamily="18" charset="0"/>
                          </a:rPr>
                          <m:t>∞</m:t>
                        </m:r>
                      </m:sub>
                    </m:sSub>
                  </m:oMath>
                </a14:m>
                <a:r>
                  <a:rPr lang="en-US" altLang="zh-CN" sz="2800" dirty="0"/>
                  <a:t>,</a:t>
                </a:r>
                <a:r>
                  <a:rPr lang="zh-CN" altLang="en-US" sz="2800" dirty="0"/>
                  <a:t>以及函数集合的最大值的形式，一般都这么做</a:t>
                </a:r>
                <a:endParaRPr lang="en-US" altLang="zh-CN" sz="2800" dirty="0"/>
              </a:p>
              <a:p>
                <a:pPr lvl="1"/>
                <a:endParaRPr lang="en-US" altLang="zh-CN" sz="2400" dirty="0"/>
              </a:p>
              <a:p>
                <a:pPr lvl="1"/>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190" t="-1410" r="-728" b="-542"/>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6753200" y="4473277"/>
            <a:ext cx="1367456" cy="1325465"/>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3200" dirty="0"/>
                  <a:t>约束非线性优化问题</a:t>
                </a:r>
                <a:r>
                  <a:rPr lang="en-US" altLang="zh-CN" sz="3200" dirty="0"/>
                  <a:t>P </a:t>
                </a:r>
                <a14:m>
                  <m:oMath xmlns:m="http://schemas.openxmlformats.org/officeDocument/2006/math">
                    <m:r>
                      <a:rPr lang="en-US" altLang="zh-CN" sz="3200" i="1">
                        <a:latin typeface="Cambria Math"/>
                      </a:rPr>
                      <m:t>𝑴𝒊𝒏</m:t>
                    </m:r>
                    <m:r>
                      <a:rPr lang="en-US" altLang="zh-CN" sz="3200" i="1">
                        <a:latin typeface="Cambria Math"/>
                      </a:rPr>
                      <m:t> </m:t>
                    </m:r>
                    <m:r>
                      <a:rPr lang="en-US" altLang="zh-CN" sz="3200" i="1">
                        <a:latin typeface="Cambria Math"/>
                      </a:rPr>
                      <m:t>𝒇</m:t>
                    </m:r>
                    <m:d>
                      <m:dPr>
                        <m:ctrlPr>
                          <a:rPr lang="en-US" altLang="zh-CN" sz="3200" i="1">
                            <a:latin typeface="Cambria Math" panose="02040503050406030204" pitchFamily="18" charset="0"/>
                          </a:rPr>
                        </m:ctrlPr>
                      </m:dPr>
                      <m:e>
                        <m:r>
                          <a:rPr lang="en-US" altLang="zh-CN" sz="3200" i="1">
                            <a:latin typeface="Cambria Math"/>
                          </a:rPr>
                          <m:t>𝒙</m:t>
                        </m:r>
                      </m:e>
                    </m:d>
                    <m:r>
                      <a:rPr lang="en-US" altLang="zh-CN" sz="3200" i="1">
                        <a:latin typeface="Cambria Math"/>
                      </a:rPr>
                      <m:t>, </m:t>
                    </m:r>
                    <m:r>
                      <a:rPr lang="en-US" altLang="zh-CN" sz="3200" i="1">
                        <a:latin typeface="Cambria Math"/>
                      </a:rPr>
                      <m:t>𝒔</m:t>
                    </m:r>
                    <m:r>
                      <a:rPr lang="en-US" altLang="zh-CN" sz="3200" i="1">
                        <a:latin typeface="Cambria Math"/>
                      </a:rPr>
                      <m:t>.</m:t>
                    </m:r>
                    <m:r>
                      <a:rPr lang="en-US" altLang="zh-CN" sz="3200" i="1">
                        <a:latin typeface="Cambria Math"/>
                      </a:rPr>
                      <m:t>𝒕</m:t>
                    </m:r>
                    <m:r>
                      <a:rPr lang="en-US" altLang="zh-CN" sz="3200" i="1">
                        <a:latin typeface="Cambria Math"/>
                      </a:rPr>
                      <m:t>. </m:t>
                    </m:r>
                    <m:d>
                      <m:dPr>
                        <m:begChr m:val="{"/>
                        <m:endChr m:val=""/>
                        <m:ctrlPr>
                          <a:rPr lang="en-US" altLang="zh-CN" sz="3200" i="1">
                            <a:latin typeface="Cambria Math" panose="02040503050406030204" pitchFamily="18" charset="0"/>
                          </a:rPr>
                        </m:ctrlPr>
                      </m:dPr>
                      <m:e>
                        <m:eqArr>
                          <m:eqArrPr>
                            <m:ctrlPr>
                              <a:rPr lang="en-US" altLang="zh-CN" sz="3200" i="1">
                                <a:latin typeface="Cambria Math" panose="02040503050406030204" pitchFamily="18" charset="0"/>
                              </a:rPr>
                            </m:ctrlPr>
                          </m:eqArrPr>
                          <m:e>
                            <m:sSub>
                              <m:sSubPr>
                                <m:ctrlPr>
                                  <a:rPr lang="en-US" altLang="zh-CN" sz="3200" i="1">
                                    <a:latin typeface="Cambria Math" panose="02040503050406030204" pitchFamily="18" charset="0"/>
                                  </a:rPr>
                                </m:ctrlPr>
                              </m:sSubPr>
                              <m:e>
                                <m:r>
                                  <a:rPr lang="en-US" altLang="zh-CN" sz="3200" i="1">
                                    <a:latin typeface="Cambria Math"/>
                                  </a:rPr>
                                  <m:t>𝒈</m:t>
                                </m:r>
                              </m:e>
                              <m:sub>
                                <m:r>
                                  <a:rPr lang="en-US" altLang="zh-CN" sz="3200" i="1">
                                    <a:latin typeface="Cambria Math"/>
                                  </a:rPr>
                                  <m:t>𝒊</m:t>
                                </m:r>
                              </m:sub>
                            </m:sSub>
                            <m:d>
                              <m:dPr>
                                <m:ctrlPr>
                                  <a:rPr lang="en-US" altLang="zh-CN" sz="3200" i="1">
                                    <a:latin typeface="Cambria Math" panose="02040503050406030204" pitchFamily="18" charset="0"/>
                                  </a:rPr>
                                </m:ctrlPr>
                              </m:dPr>
                              <m:e>
                                <m:r>
                                  <a:rPr lang="en-US" altLang="zh-CN" sz="3200" i="1">
                                    <a:latin typeface="Cambria Math"/>
                                  </a:rPr>
                                  <m:t>𝒙</m:t>
                                </m:r>
                              </m:e>
                            </m:d>
                            <m:r>
                              <a:rPr lang="en-US" altLang="zh-CN" sz="3200" b="1" i="1" smtClean="0">
                                <a:latin typeface="Cambria Math" panose="02040503050406030204" pitchFamily="18" charset="0"/>
                              </a:rPr>
                              <m:t>≤</m:t>
                            </m:r>
                            <m:r>
                              <a:rPr lang="en-US" altLang="zh-CN" sz="3200" i="1">
                                <a:latin typeface="Cambria Math"/>
                              </a:rPr>
                              <m:t>𝟎</m:t>
                            </m:r>
                            <m:r>
                              <a:rPr lang="en-US" altLang="zh-CN" sz="3200" i="1">
                                <a:latin typeface="Cambria Math"/>
                              </a:rPr>
                              <m:t>,</m:t>
                            </m:r>
                            <m:r>
                              <a:rPr lang="en-US" altLang="zh-CN" sz="3200" i="1">
                                <a:latin typeface="Cambria Math"/>
                              </a:rPr>
                              <m:t>𝒊</m:t>
                            </m:r>
                            <m:r>
                              <a:rPr lang="en-US" altLang="zh-CN" sz="3200" i="1">
                                <a:latin typeface="Cambria Math"/>
                              </a:rPr>
                              <m:t>=</m:t>
                            </m:r>
                            <m:r>
                              <a:rPr lang="en-US" altLang="zh-CN" sz="3200" i="1">
                                <a:latin typeface="Cambria Math"/>
                              </a:rPr>
                              <m:t>𝟏</m:t>
                            </m:r>
                            <m:r>
                              <a:rPr lang="en-US" altLang="zh-CN" sz="3200" i="1">
                                <a:latin typeface="Cambria Math"/>
                              </a:rPr>
                              <m:t>,</m:t>
                            </m:r>
                            <m:r>
                              <a:rPr lang="en-US" altLang="zh-CN" sz="3200" i="1">
                                <a:latin typeface="Cambria Math"/>
                              </a:rPr>
                              <m:t>𝟐</m:t>
                            </m:r>
                            <m:r>
                              <a:rPr lang="en-US" altLang="zh-CN" sz="3200" i="1">
                                <a:latin typeface="Cambria Math"/>
                              </a:rPr>
                              <m:t>,⋯,</m:t>
                            </m:r>
                            <m:r>
                              <a:rPr lang="en-US" altLang="zh-CN" sz="3200" i="1">
                                <a:latin typeface="Cambria Math"/>
                              </a:rPr>
                              <m:t>𝒎</m:t>
                            </m:r>
                          </m:e>
                          <m:e>
                            <m:sSub>
                              <m:sSubPr>
                                <m:ctrlPr>
                                  <a:rPr lang="en-US" altLang="zh-CN" sz="3200" i="1">
                                    <a:latin typeface="Cambria Math" panose="02040503050406030204" pitchFamily="18" charset="0"/>
                                  </a:rPr>
                                </m:ctrlPr>
                              </m:sSubPr>
                              <m:e>
                                <m:r>
                                  <a:rPr lang="en-US" altLang="zh-CN" sz="3200" i="1">
                                    <a:latin typeface="Cambria Math"/>
                                  </a:rPr>
                                  <m:t>𝒉</m:t>
                                </m:r>
                              </m:e>
                              <m:sub>
                                <m:r>
                                  <a:rPr lang="en-US" altLang="zh-CN" sz="3200" i="1">
                                    <a:latin typeface="Cambria Math"/>
                                  </a:rPr>
                                  <m:t>𝒊</m:t>
                                </m:r>
                              </m:sub>
                            </m:sSub>
                            <m:d>
                              <m:dPr>
                                <m:ctrlPr>
                                  <a:rPr lang="en-US" altLang="zh-CN" sz="3200" i="1">
                                    <a:latin typeface="Cambria Math" panose="02040503050406030204" pitchFamily="18" charset="0"/>
                                  </a:rPr>
                                </m:ctrlPr>
                              </m:dPr>
                              <m:e>
                                <m:r>
                                  <a:rPr lang="en-US" altLang="zh-CN" sz="3200" i="1">
                                    <a:latin typeface="Cambria Math"/>
                                  </a:rPr>
                                  <m:t>𝒙</m:t>
                                </m:r>
                              </m:e>
                            </m:d>
                            <m:r>
                              <a:rPr lang="en-US" altLang="zh-CN" sz="3200" i="1">
                                <a:latin typeface="Cambria Math"/>
                              </a:rPr>
                              <m:t>=</m:t>
                            </m:r>
                            <m:r>
                              <a:rPr lang="en-US" altLang="zh-CN" sz="3200" i="1">
                                <a:latin typeface="Cambria Math"/>
                              </a:rPr>
                              <m:t>𝟎</m:t>
                            </m:r>
                            <m:r>
                              <a:rPr lang="en-US" altLang="zh-CN" sz="3200" i="1">
                                <a:latin typeface="Cambria Math"/>
                              </a:rPr>
                              <m:t>,</m:t>
                            </m:r>
                            <m:r>
                              <a:rPr lang="en-US" altLang="zh-CN" sz="3200" i="1">
                                <a:latin typeface="Cambria Math"/>
                              </a:rPr>
                              <m:t>𝒊</m:t>
                            </m:r>
                            <m:r>
                              <a:rPr lang="en-US" altLang="zh-CN" sz="3200" i="1">
                                <a:latin typeface="Cambria Math"/>
                              </a:rPr>
                              <m:t>=</m:t>
                            </m:r>
                            <m:r>
                              <a:rPr lang="en-US" altLang="zh-CN" sz="3200" i="1">
                                <a:latin typeface="Cambria Math"/>
                              </a:rPr>
                              <m:t>𝟏</m:t>
                            </m:r>
                            <m:r>
                              <a:rPr lang="en-US" altLang="zh-CN" sz="3200" i="1">
                                <a:latin typeface="Cambria Math"/>
                              </a:rPr>
                              <m:t>,</m:t>
                            </m:r>
                            <m:r>
                              <a:rPr lang="en-US" altLang="zh-CN" sz="3200" i="1">
                                <a:latin typeface="Cambria Math"/>
                              </a:rPr>
                              <m:t>𝟐</m:t>
                            </m:r>
                            <m:r>
                              <a:rPr lang="en-US" altLang="zh-CN" sz="3200" i="1">
                                <a:latin typeface="Cambria Math"/>
                              </a:rPr>
                              <m:t>,⋯,</m:t>
                            </m:r>
                            <m:r>
                              <a:rPr lang="en-US" altLang="zh-CN" sz="3200" i="1">
                                <a:latin typeface="Cambria Math"/>
                              </a:rPr>
                              <m:t>𝒍</m:t>
                            </m:r>
                          </m:e>
                          <m:e>
                            <m:r>
                              <a:rPr lang="en-US" altLang="zh-CN" sz="3200" i="1">
                                <a:latin typeface="Cambria Math"/>
                              </a:rPr>
                              <m:t>𝒙</m:t>
                            </m:r>
                            <m:r>
                              <a:rPr lang="en-US" altLang="zh-CN" sz="3200" i="1">
                                <a:latin typeface="Cambria Math"/>
                              </a:rPr>
                              <m:t>∈</m:t>
                            </m:r>
                            <m:r>
                              <a:rPr lang="en-US" altLang="zh-CN" sz="3200" i="1">
                                <a:latin typeface="Cambria Math"/>
                              </a:rPr>
                              <m:t>𝑿</m:t>
                            </m:r>
                          </m:e>
                        </m:eqArr>
                      </m:e>
                    </m:d>
                  </m:oMath>
                </a14:m>
                <a:r>
                  <a:rPr lang="en-US" altLang="zh-CN" dirty="0">
                    <a:solidFill>
                      <a:srgbClr val="CC00CC"/>
                    </a:solidFill>
                  </a:rPr>
                  <a:t>(6-3)</a:t>
                </a:r>
              </a:p>
              <a:p>
                <a:r>
                  <a:rPr lang="zh-CN" altLang="en-US" dirty="0"/>
                  <a:t>如果约束</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𝒈</m:t>
                        </m:r>
                      </m:e>
                      <m:sub>
                        <m:r>
                          <a:rPr lang="en-US" altLang="zh-CN" b="1" i="1" smtClean="0">
                            <a:latin typeface="Cambria Math"/>
                          </a:rPr>
                          <m:t>𝒊</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𝒉</m:t>
                        </m:r>
                      </m:e>
                      <m:sub>
                        <m:r>
                          <a:rPr lang="en-US" altLang="zh-CN" b="1" i="1" smtClean="0">
                            <a:latin typeface="Cambria Math"/>
                          </a:rPr>
                          <m:t>𝒊</m:t>
                        </m:r>
                      </m:sub>
                    </m:sSub>
                  </m:oMath>
                </a14:m>
                <a:r>
                  <a:rPr lang="zh-CN" altLang="en-US" dirty="0"/>
                  <a:t>都是线性的，则称为线性约束优化问题，如果此时目标函数</a:t>
                </a:r>
                <a14:m>
                  <m:oMath xmlns:m="http://schemas.openxmlformats.org/officeDocument/2006/math">
                    <m:r>
                      <a:rPr lang="en-US" altLang="zh-CN" b="1" i="1" smtClean="0">
                        <a:latin typeface="Cambria Math"/>
                      </a:rPr>
                      <m:t>𝒇</m:t>
                    </m:r>
                  </m:oMath>
                </a14:m>
                <a:r>
                  <a:rPr lang="zh-CN" altLang="en-US" dirty="0"/>
                  <a:t>是二次函数，则称为二次规划问题</a:t>
                </a:r>
                <a:endParaRPr lang="en-US" altLang="zh-CN" dirty="0"/>
              </a:p>
              <a:p>
                <a:r>
                  <a:rPr lang="zh-CN" altLang="en-US" dirty="0"/>
                  <a:t>与以前的线性规划类似，也有可行域等概念</a:t>
                </a:r>
                <a:endParaRPr lang="en-US" altLang="zh-CN" dirty="0"/>
              </a:p>
              <a:p>
                <a:r>
                  <a:rPr lang="zh-CN" altLang="en-US" dirty="0"/>
                  <a:t>如假设</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是上述问题的一个局部极小点，如果存在</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𝒊</m:t>
                        </m:r>
                      </m:e>
                      <m:sub>
                        <m:r>
                          <a:rPr lang="en-US" altLang="zh-CN" b="1" i="1" smtClean="0">
                            <a:latin typeface="Cambria Math"/>
                          </a:rPr>
                          <m:t>𝟎</m:t>
                        </m:r>
                      </m:sub>
                    </m:sSub>
                    <m:r>
                      <a:rPr lang="en-US" altLang="zh-CN" b="1" i="1" smtClean="0">
                        <a:latin typeface="Cambria Math"/>
                      </a:rPr>
                      <m:t>∈</m:t>
                    </m:r>
                    <m:d>
                      <m:dPr>
                        <m:begChr m:val="["/>
                        <m:endChr m:val="]"/>
                        <m:ctrlPr>
                          <a:rPr lang="en-US" altLang="zh-CN" b="1" i="1" smtClean="0">
                            <a:latin typeface="Cambria Math" panose="02040503050406030204" pitchFamily="18" charset="0"/>
                          </a:rPr>
                        </m:ctrlPr>
                      </m:dPr>
                      <m:e>
                        <m:r>
                          <a:rPr lang="en-US" altLang="zh-CN" b="1" i="1" smtClean="0">
                            <a:latin typeface="Cambria Math"/>
                          </a:rPr>
                          <m:t>𝟏</m:t>
                        </m:r>
                        <m:r>
                          <a:rPr lang="en-US" altLang="zh-CN" b="1" i="1" smtClean="0">
                            <a:latin typeface="Cambria Math"/>
                          </a:rPr>
                          <m:t>,</m:t>
                        </m:r>
                        <m:r>
                          <a:rPr lang="en-US" altLang="zh-CN" b="1" i="1" smtClean="0">
                            <a:latin typeface="Cambria Math"/>
                          </a:rPr>
                          <m:t>𝒎</m:t>
                        </m:r>
                      </m:e>
                    </m:d>
                    <m:r>
                      <a:rPr lang="en-US" altLang="zh-CN" b="1" i="1" smtClean="0">
                        <a:latin typeface="Cambria Math"/>
                      </a:rPr>
                      <m:t>,</m:t>
                    </m:r>
                  </m:oMath>
                </a14:m>
                <a:r>
                  <a:rPr lang="zh-CN" altLang="en-US" dirty="0"/>
                  <a:t>使得</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𝒈</m:t>
                        </m:r>
                      </m:e>
                      <m:sub>
                        <m:sSub>
                          <m:sSubPr>
                            <m:ctrlPr>
                              <a:rPr lang="en-US" altLang="zh-CN" b="1" i="1" smtClean="0">
                                <a:latin typeface="Cambria Math" panose="02040503050406030204" pitchFamily="18" charset="0"/>
                              </a:rPr>
                            </m:ctrlPr>
                          </m:sSubPr>
                          <m:e>
                            <m:r>
                              <a:rPr lang="en-US" altLang="zh-CN" b="1" i="1" smtClean="0">
                                <a:latin typeface="Cambria Math"/>
                              </a:rPr>
                              <m:t>𝒊</m:t>
                            </m:r>
                          </m:e>
                          <m:sub>
                            <m:r>
                              <a:rPr lang="en-US" altLang="zh-CN" b="1" i="1" smtClean="0">
                                <a:latin typeface="Cambria Math"/>
                              </a:rPr>
                              <m:t>𝟎</m:t>
                            </m:r>
                          </m:sub>
                        </m:sSub>
                        <m:r>
                          <a:rPr lang="en-US" altLang="zh-CN" b="1" i="1" smtClean="0">
                            <a:latin typeface="Cambria Math"/>
                          </a:rPr>
                          <m:t> </m:t>
                        </m:r>
                      </m:sub>
                    </m:sSub>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e>
                    </m:d>
                    <m:r>
                      <a:rPr lang="en-US" altLang="zh-CN" b="1" i="1" smtClean="0">
                        <a:latin typeface="Cambria Math" panose="02040503050406030204" pitchFamily="18" charset="0"/>
                      </a:rPr>
                      <m:t>&lt;</m:t>
                    </m:r>
                    <m:r>
                      <a:rPr lang="en-US" altLang="zh-CN" b="1" i="1" smtClean="0">
                        <a:latin typeface="Cambria Math"/>
                      </a:rPr>
                      <m:t>𝟎</m:t>
                    </m:r>
                  </m:oMath>
                </a14:m>
                <a:r>
                  <a:rPr lang="en-US" altLang="zh-CN" dirty="0"/>
                  <a:t>,</a:t>
                </a:r>
                <a:r>
                  <a:rPr lang="zh-CN" altLang="en-US" dirty="0"/>
                  <a:t>则这时候可以将第</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𝒊</m:t>
                        </m:r>
                      </m:e>
                      <m:sub>
                        <m:r>
                          <a:rPr lang="en-US" altLang="zh-CN" b="1" i="1" smtClean="0">
                            <a:latin typeface="Cambria Math"/>
                          </a:rPr>
                          <m:t>𝟎</m:t>
                        </m:r>
                      </m:sub>
                    </m:sSub>
                  </m:oMath>
                </a14:m>
                <a:r>
                  <a:rPr lang="zh-CN" altLang="en-US" dirty="0"/>
                  <a:t>个不等式约束去掉，且</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仍然是去掉这个约束后的问题的局部极小点，称第</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𝒊</m:t>
                        </m:r>
                      </m:e>
                      <m:sub>
                        <m:r>
                          <a:rPr lang="en-US" altLang="zh-CN" b="1" i="1" smtClean="0">
                            <a:latin typeface="Cambria Math"/>
                          </a:rPr>
                          <m:t>𝟎</m:t>
                        </m:r>
                      </m:sub>
                    </m:sSub>
                  </m:oMath>
                </a14:m>
                <a:r>
                  <a:rPr lang="zh-CN" altLang="en-US" dirty="0"/>
                  <a:t>个约束在</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处是非积极的</a:t>
                </a:r>
                <a:r>
                  <a:rPr lang="en-US" altLang="zh-CN" dirty="0"/>
                  <a:t>.</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521" t="-1844" r="-728" b="-12148"/>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积极约束</a:t>
                </a:r>
                <a:r>
                  <a:rPr lang="en-US" altLang="zh-CN" dirty="0"/>
                  <a:t>(Active Constraint),</a:t>
                </a:r>
                <a:r>
                  <a:rPr lang="zh-CN" altLang="en-US" dirty="0"/>
                  <a:t>紧约束</a:t>
                </a:r>
                <a:r>
                  <a:rPr lang="en-US" altLang="zh-CN" dirty="0"/>
                  <a:t>(tight),</a:t>
                </a:r>
                <a:r>
                  <a:rPr lang="zh-CN" altLang="en-US" dirty="0"/>
                  <a:t>捆绑约束</a:t>
                </a:r>
                <a:r>
                  <a:rPr lang="en-US" altLang="zh-CN" dirty="0"/>
                  <a:t>(binding)</a:t>
                </a:r>
                <a:r>
                  <a:rPr lang="zh-CN" altLang="en-US" dirty="0"/>
                  <a:t>，起作用约束</a:t>
                </a:r>
                <a:endParaRPr lang="en-US" altLang="zh-CN" dirty="0"/>
              </a:p>
              <a:p>
                <a:r>
                  <a:rPr lang="zh-CN" altLang="en-US" dirty="0"/>
                  <a:t>定义</a:t>
                </a:r>
                <a14:m>
                  <m:oMath xmlns:m="http://schemas.openxmlformats.org/officeDocument/2006/math">
                    <m:r>
                      <a:rPr lang="en-US" altLang="zh-CN" i="1" dirty="0">
                        <a:latin typeface="Cambria Math"/>
                      </a:rPr>
                      <m:t>𝑬</m:t>
                    </m:r>
                    <m:r>
                      <a:rPr lang="en-US" altLang="zh-CN" i="1" dirty="0">
                        <a:latin typeface="Cambria Math"/>
                      </a:rPr>
                      <m:t>=</m:t>
                    </m:r>
                    <m:d>
                      <m:dPr>
                        <m:begChr m:val="{"/>
                        <m:endChr m:val="}"/>
                        <m:ctrlPr>
                          <a:rPr lang="en-US" altLang="zh-CN" i="1" dirty="0">
                            <a:latin typeface="Cambria Math" panose="02040503050406030204" pitchFamily="18" charset="0"/>
                          </a:rPr>
                        </m:ctrlPr>
                      </m:dPr>
                      <m:e>
                        <m:r>
                          <a:rPr lang="en-US" altLang="zh-CN" i="1" dirty="0">
                            <a:latin typeface="Cambria Math"/>
                          </a:rPr>
                          <m:t>𝟏</m:t>
                        </m:r>
                        <m:r>
                          <a:rPr lang="en-US" altLang="zh-CN" i="1" dirty="0">
                            <a:latin typeface="Cambria Math"/>
                          </a:rPr>
                          <m:t>,</m:t>
                        </m:r>
                        <m:r>
                          <a:rPr lang="en-US" altLang="zh-CN" i="1" dirty="0">
                            <a:latin typeface="Cambria Math"/>
                          </a:rPr>
                          <m:t>𝟐</m:t>
                        </m:r>
                        <m:r>
                          <a:rPr lang="en-US" altLang="zh-CN" i="1" dirty="0">
                            <a:latin typeface="Cambria Math"/>
                          </a:rPr>
                          <m:t>,⋯,</m:t>
                        </m:r>
                        <m:r>
                          <a:rPr lang="en-US" altLang="zh-CN" i="1" dirty="0">
                            <a:latin typeface="Cambria Math"/>
                          </a:rPr>
                          <m:t>𝒍</m:t>
                        </m:r>
                      </m:e>
                    </m:d>
                    <m:r>
                      <a:rPr lang="en-US" altLang="zh-CN" i="1" dirty="0">
                        <a:latin typeface="Cambria Math"/>
                      </a:rPr>
                      <m:t>,</m:t>
                    </m:r>
                    <m:r>
                      <a:rPr lang="en-US" altLang="zh-CN" i="1" dirty="0">
                        <a:latin typeface="Cambria Math"/>
                      </a:rPr>
                      <m:t>𝑰</m:t>
                    </m:r>
                    <m:r>
                      <a:rPr lang="en-US" altLang="zh-CN" i="1" dirty="0">
                        <a:latin typeface="Cambria Math"/>
                      </a:rPr>
                      <m:t>=</m:t>
                    </m:r>
                    <m:d>
                      <m:dPr>
                        <m:begChr m:val="{"/>
                        <m:endChr m:val="}"/>
                        <m:ctrlPr>
                          <a:rPr lang="en-US" altLang="zh-CN" i="1" dirty="0">
                            <a:latin typeface="Cambria Math" panose="02040503050406030204" pitchFamily="18" charset="0"/>
                          </a:rPr>
                        </m:ctrlPr>
                      </m:dPr>
                      <m:e>
                        <m:r>
                          <a:rPr lang="en-US" altLang="zh-CN" i="1" dirty="0">
                            <a:latin typeface="Cambria Math"/>
                          </a:rPr>
                          <m:t>𝟏</m:t>
                        </m:r>
                        <m:r>
                          <a:rPr lang="en-US" altLang="zh-CN" i="1" dirty="0">
                            <a:latin typeface="Cambria Math"/>
                          </a:rPr>
                          <m:t>,</m:t>
                        </m:r>
                        <m:r>
                          <a:rPr lang="en-US" altLang="zh-CN" i="1" dirty="0">
                            <a:latin typeface="Cambria Math"/>
                          </a:rPr>
                          <m:t>𝟐</m:t>
                        </m:r>
                        <m:r>
                          <a:rPr lang="en-US" altLang="zh-CN" i="1" dirty="0">
                            <a:latin typeface="Cambria Math"/>
                          </a:rPr>
                          <m:t>,⋯,</m:t>
                        </m:r>
                        <m:r>
                          <a:rPr lang="en-US" altLang="zh-CN" i="1" dirty="0">
                            <a:latin typeface="Cambria Math"/>
                          </a:rPr>
                          <m:t>𝒎</m:t>
                        </m:r>
                      </m:e>
                    </m:d>
                    <m:r>
                      <m:rPr>
                        <m:nor/>
                      </m:rPr>
                      <a:rPr lang="en-US" altLang="zh-CN" dirty="0"/>
                      <m:t>,</m:t>
                    </m:r>
                    <m:r>
                      <a:rPr lang="en-US" altLang="zh-CN" b="1" i="1" dirty="0" smtClean="0">
                        <a:latin typeface="Cambria Math"/>
                      </a:rPr>
                      <m:t> </m:t>
                    </m:r>
                    <m:r>
                      <a:rPr lang="en-US" altLang="zh-CN" b="1" i="1" smtClean="0">
                        <a:latin typeface="Cambria Math"/>
                      </a:rPr>
                      <m:t>𝑰</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d>
                      <m:dPr>
                        <m:begChr m:val="{"/>
                        <m:endChr m:val="}"/>
                        <m:ctrlPr>
                          <a:rPr lang="en-US" altLang="zh-CN" b="1" i="1" smtClean="0">
                            <a:latin typeface="Cambria Math" panose="02040503050406030204" pitchFamily="18" charset="0"/>
                          </a:rPr>
                        </m:ctrlPr>
                      </m:dPr>
                      <m:e>
                        <m:r>
                          <a:rPr lang="en-US" altLang="zh-CN" b="1" i="1" smtClean="0">
                            <a:latin typeface="Cambria Math"/>
                          </a:rPr>
                          <m:t>𝒊</m:t>
                        </m:r>
                      </m:e>
                      <m:e>
                        <m:sSub>
                          <m:sSubPr>
                            <m:ctrlPr>
                              <a:rPr lang="en-US" altLang="zh-CN" b="1" i="1" smtClean="0">
                                <a:latin typeface="Cambria Math" panose="02040503050406030204" pitchFamily="18" charset="0"/>
                              </a:rPr>
                            </m:ctrlPr>
                          </m:sSubPr>
                          <m:e>
                            <m:r>
                              <a:rPr lang="en-US" altLang="zh-CN" b="1" i="1" smtClean="0">
                                <a:latin typeface="Cambria Math"/>
                              </a:rPr>
                              <m:t>𝒈</m:t>
                            </m:r>
                          </m:e>
                          <m:sub>
                            <m:r>
                              <a:rPr lang="en-US" altLang="zh-CN" b="1" i="1" smtClean="0">
                                <a:latin typeface="Cambria Math"/>
                              </a:rPr>
                              <m:t>𝒊</m:t>
                            </m:r>
                          </m:sub>
                        </m:sSub>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𝒊</m:t>
                        </m:r>
                        <m:r>
                          <a:rPr lang="en-US" altLang="zh-CN" b="1" i="1" smtClean="0">
                            <a:latin typeface="Cambria Math"/>
                          </a:rPr>
                          <m:t>∈</m:t>
                        </m:r>
                        <m:d>
                          <m:dPr>
                            <m:begChr m:val="["/>
                            <m:endChr m:val="]"/>
                            <m:ctrlPr>
                              <a:rPr lang="en-US" altLang="zh-CN" b="1" i="1" smtClean="0">
                                <a:latin typeface="Cambria Math" panose="02040503050406030204" pitchFamily="18" charset="0"/>
                              </a:rPr>
                            </m:ctrlPr>
                          </m:dPr>
                          <m:e>
                            <m:r>
                              <a:rPr lang="en-US" altLang="zh-CN" b="1" i="1" smtClean="0">
                                <a:latin typeface="Cambria Math"/>
                              </a:rPr>
                              <m:t>𝟏</m:t>
                            </m:r>
                            <m:r>
                              <a:rPr lang="en-US" altLang="zh-CN" b="1" i="1" smtClean="0">
                                <a:latin typeface="Cambria Math"/>
                              </a:rPr>
                              <m:t>,</m:t>
                            </m:r>
                            <m:r>
                              <a:rPr lang="en-US" altLang="zh-CN" b="1" i="1" smtClean="0">
                                <a:latin typeface="Cambria Math"/>
                              </a:rPr>
                              <m:t>𝒎</m:t>
                            </m:r>
                          </m:e>
                        </m:d>
                      </m:e>
                    </m:d>
                  </m:oMath>
                </a14:m>
                <a:r>
                  <a:rPr lang="en-US" altLang="zh-CN" dirty="0"/>
                  <a:t>, </a:t>
                </a:r>
                <a:r>
                  <a:rPr lang="zh-CN" altLang="en-US" dirty="0"/>
                  <a:t>对任意</a:t>
                </a:r>
                <a14:m>
                  <m:oMath xmlns:m="http://schemas.openxmlformats.org/officeDocument/2006/math">
                    <m:r>
                      <a:rPr lang="en-US" altLang="zh-CN" b="1" i="1" smtClean="0">
                        <a:latin typeface="Cambria Math"/>
                      </a:rPr>
                      <m:t>𝒙</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r>
                      <a:rPr lang="en-US" altLang="zh-CN" b="1" i="1" smtClean="0">
                        <a:latin typeface="Cambria Math"/>
                      </a:rPr>
                      <m:t>,</m:t>
                    </m:r>
                  </m:oMath>
                </a14:m>
                <a:r>
                  <a:rPr lang="zh-CN" altLang="en-US" dirty="0"/>
                  <a:t>集合</a:t>
                </a:r>
                <a14:m>
                  <m:oMath xmlns:m="http://schemas.openxmlformats.org/officeDocument/2006/math">
                    <m:r>
                      <a:rPr lang="en-US" altLang="zh-CN" b="1" i="1" smtClean="0">
                        <a:latin typeface="Cambria Math"/>
                      </a:rPr>
                      <m:t>𝑨</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𝑬</m:t>
                    </m:r>
                    <m:r>
                      <a:rPr lang="en-US" altLang="zh-CN" b="1" i="1" smtClean="0">
                        <a:latin typeface="Cambria Math"/>
                      </a:rPr>
                      <m:t>∪</m:t>
                    </m:r>
                    <m:r>
                      <a:rPr lang="en-US" altLang="zh-CN" b="1" i="1" smtClean="0">
                        <a:latin typeface="Cambria Math"/>
                      </a:rPr>
                      <m:t>𝑰</m:t>
                    </m:r>
                    <m:r>
                      <a:rPr lang="en-US" altLang="zh-CN" b="1" i="1" smtClean="0">
                        <a:latin typeface="Cambria Math"/>
                      </a:rPr>
                      <m:t>(</m:t>
                    </m:r>
                    <m:r>
                      <a:rPr lang="en-US" altLang="zh-CN" b="1" i="1" smtClean="0">
                        <a:latin typeface="Cambria Math"/>
                      </a:rPr>
                      <m:t>𝒙</m:t>
                    </m:r>
                    <m:r>
                      <a:rPr lang="en-US" altLang="zh-CN" b="1" i="1" smtClean="0">
                        <a:latin typeface="Cambria Math"/>
                      </a:rPr>
                      <m:t>)</m:t>
                    </m:r>
                  </m:oMath>
                </a14:m>
                <a:r>
                  <a:rPr lang="zh-CN" altLang="en-US" dirty="0"/>
                  <a:t>称为积极约束，</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𝒈</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𝒙</m:t>
                    </m:r>
                    <m:r>
                      <a:rPr lang="en-US" altLang="zh-CN" b="1" i="1" smtClean="0">
                        <a:latin typeface="Cambria Math"/>
                      </a:rPr>
                      <m:t>)(</m:t>
                    </m:r>
                    <m:r>
                      <a:rPr lang="en-US" altLang="zh-CN" b="1" i="1" smtClean="0">
                        <a:latin typeface="Cambria Math"/>
                      </a:rPr>
                      <m:t>𝒊</m:t>
                    </m:r>
                    <m:r>
                      <a:rPr lang="en-US" altLang="zh-CN" b="1" i="1" smtClean="0">
                        <a:latin typeface="Cambria Math"/>
                      </a:rPr>
                      <m:t>∉</m:t>
                    </m:r>
                    <m:r>
                      <a:rPr lang="en-US" altLang="zh-CN" b="1" i="1" smtClean="0">
                        <a:latin typeface="Cambria Math"/>
                      </a:rPr>
                      <m:t>𝑨</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oMath>
                </a14:m>
                <a:r>
                  <a:rPr lang="zh-CN" altLang="en-US" dirty="0"/>
                  <a:t>称为在</a:t>
                </a:r>
                <a14:m>
                  <m:oMath xmlns:m="http://schemas.openxmlformats.org/officeDocument/2006/math">
                    <m:r>
                      <a:rPr lang="en-US" altLang="zh-CN" b="1" i="1" smtClean="0">
                        <a:latin typeface="Cambria Math"/>
                      </a:rPr>
                      <m:t>𝒙</m:t>
                    </m:r>
                  </m:oMath>
                </a14:m>
                <a:r>
                  <a:rPr lang="zh-CN" altLang="en-US" dirty="0"/>
                  <a:t>点的非积极约束，</a:t>
                </a:r>
                <a:r>
                  <a:rPr lang="zh-CN" altLang="en-US" dirty="0">
                    <a:solidFill>
                      <a:srgbClr val="FF0000"/>
                    </a:solidFill>
                  </a:rPr>
                  <a:t>有时约束也用</a:t>
                </a:r>
                <a14:m>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𝒄</m:t>
                        </m:r>
                      </m:e>
                      <m:sub>
                        <m:r>
                          <a:rPr lang="en-US" altLang="zh-CN" b="1" i="1" smtClean="0">
                            <a:solidFill>
                              <a:srgbClr val="FF0000"/>
                            </a:solidFill>
                            <a:latin typeface="Cambria Math" panose="02040503050406030204" pitchFamily="18" charset="0"/>
                          </a:rPr>
                          <m:t>𝒊</m:t>
                        </m:r>
                      </m:sub>
                    </m:sSub>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𝒙</m:t>
                    </m:r>
                    <m:r>
                      <a:rPr lang="en-US" altLang="zh-CN" b="1" i="1" smtClean="0">
                        <a:solidFill>
                          <a:srgbClr val="FF0000"/>
                        </a:solidFill>
                        <a:latin typeface="Cambria Math" panose="02040503050406030204" pitchFamily="18" charset="0"/>
                      </a:rPr>
                      <m:t>)</m:t>
                    </m:r>
                  </m:oMath>
                </a14:m>
                <a:r>
                  <a:rPr lang="zh-CN" altLang="en-US" dirty="0">
                    <a:solidFill>
                      <a:srgbClr val="FF0000"/>
                    </a:solidFill>
                  </a:rPr>
                  <a:t>表示</a:t>
                </a:r>
                <a:endParaRPr lang="en-US" altLang="zh-CN" dirty="0">
                  <a:solidFill>
                    <a:srgbClr val="FF0000"/>
                  </a:solidFill>
                </a:endParaRPr>
              </a:p>
              <a:p>
                <a:r>
                  <a:rPr lang="zh-CN" altLang="en-US" dirty="0"/>
                  <a:t>若已知问题</a:t>
                </a:r>
                <a:r>
                  <a:rPr lang="en-US" altLang="zh-CN" dirty="0"/>
                  <a:t>P</a:t>
                </a:r>
                <a:r>
                  <a:rPr lang="zh-CN" altLang="en-US" dirty="0"/>
                  <a:t>在解处的积极约束</a:t>
                </a:r>
                <a14:m>
                  <m:oMath xmlns:m="http://schemas.openxmlformats.org/officeDocument/2006/math">
                    <m:r>
                      <a:rPr lang="en-US" altLang="zh-CN" b="1" i="1" smtClean="0">
                        <a:latin typeface="Cambria Math"/>
                      </a:rPr>
                      <m:t>𝑨</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r>
                      <a:rPr lang="en-US" altLang="zh-CN" b="1" i="1" smtClean="0">
                        <a:latin typeface="Cambria Math"/>
                      </a:rPr>
                      <m:t>)</m:t>
                    </m:r>
                  </m:oMath>
                </a14:m>
                <a:r>
                  <a:rPr lang="en-US" altLang="zh-CN" dirty="0"/>
                  <a:t>,</a:t>
                </a:r>
                <a:r>
                  <a:rPr lang="zh-CN" altLang="en-US" dirty="0"/>
                  <a:t>则只需求解如下的等式约束优化问题</a:t>
                </a:r>
                <a:endParaRPr lang="en-US" altLang="zh-CN" dirty="0"/>
              </a:p>
              <a:p>
                <a14:m>
                  <m:oMath xmlns:m="http://schemas.openxmlformats.org/officeDocument/2006/math">
                    <m:r>
                      <a:rPr lang="en-US" altLang="zh-CN" sz="2800" i="1">
                        <a:latin typeface="Cambria Math"/>
                      </a:rPr>
                      <m:t>𝑴𝒊𝒏</m:t>
                    </m:r>
                    <m:r>
                      <a:rPr lang="en-US" altLang="zh-CN" sz="2800" i="1">
                        <a:latin typeface="Cambria Math"/>
                      </a:rPr>
                      <m:t> </m:t>
                    </m:r>
                    <m:r>
                      <a:rPr lang="en-US" altLang="zh-CN" sz="2800" i="1">
                        <a:latin typeface="Cambria Math"/>
                      </a:rPr>
                      <m:t>𝒇</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 </m:t>
                    </m:r>
                    <m:r>
                      <a:rPr lang="en-US" altLang="zh-CN" sz="2800" i="1">
                        <a:latin typeface="Cambria Math"/>
                      </a:rPr>
                      <m:t>𝒔</m:t>
                    </m:r>
                    <m:r>
                      <a:rPr lang="en-US" altLang="zh-CN" sz="2800" i="1">
                        <a:latin typeface="Cambria Math"/>
                      </a:rPr>
                      <m:t>.</m:t>
                    </m:r>
                    <m:r>
                      <a:rPr lang="en-US" altLang="zh-CN" sz="2800" i="1">
                        <a:latin typeface="Cambria Math"/>
                      </a:rPr>
                      <m:t>𝒕</m:t>
                    </m:r>
                    <m:r>
                      <a:rPr lang="en-US" altLang="zh-CN" sz="2800" i="1">
                        <a:latin typeface="Cambria Math"/>
                      </a:rPr>
                      <m:t>. </m:t>
                    </m:r>
                    <m:d>
                      <m:dPr>
                        <m:begChr m:val="{"/>
                        <m:endChr m:val=""/>
                        <m:ctrlPr>
                          <a:rPr lang="en-US" altLang="zh-CN" sz="2800" i="1">
                            <a:latin typeface="Cambria Math" panose="02040503050406030204" pitchFamily="18" charset="0"/>
                          </a:rPr>
                        </m:ctrlPr>
                      </m:dPr>
                      <m:e>
                        <m:eqArr>
                          <m:eqArrPr>
                            <m:ctrlPr>
                              <a:rPr lang="en-US" altLang="zh-CN" sz="2800" i="1">
                                <a:latin typeface="Cambria Math" panose="02040503050406030204" pitchFamily="18" charset="0"/>
                              </a:rPr>
                            </m:ctrlPr>
                          </m:eqArrPr>
                          <m:e>
                            <m:r>
                              <a:rPr lang="en-US" altLang="zh-CN" sz="2800" b="1" i="1" smtClean="0">
                                <a:latin typeface="Cambria Math"/>
                              </a:rPr>
                              <m:t> </m:t>
                            </m:r>
                          </m:e>
                          <m:e>
                            <m:sSub>
                              <m:sSubPr>
                                <m:ctrlPr>
                                  <a:rPr lang="en-US" altLang="zh-CN" sz="2800" i="1">
                                    <a:latin typeface="Cambria Math" panose="02040503050406030204" pitchFamily="18" charset="0"/>
                                  </a:rPr>
                                </m:ctrlPr>
                              </m:sSubPr>
                              <m:e>
                                <m:r>
                                  <a:rPr lang="en-US" altLang="zh-CN" sz="2800" i="1">
                                    <a:latin typeface="Cambria Math"/>
                                  </a:rPr>
                                  <m:t>𝒉</m:t>
                                </m:r>
                              </m:e>
                              <m:sub>
                                <m:r>
                                  <a:rPr lang="en-US" altLang="zh-CN" sz="2800" i="1">
                                    <a:latin typeface="Cambria Math"/>
                                  </a:rPr>
                                  <m:t>𝒊</m:t>
                                </m:r>
                              </m:sub>
                            </m:sSub>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r>
                              <a:rPr lang="en-US" altLang="zh-CN" sz="2800" i="1">
                                <a:latin typeface="Cambria Math"/>
                              </a:rPr>
                              <m:t>𝟎</m:t>
                            </m:r>
                            <m:r>
                              <a:rPr lang="en-US" altLang="zh-CN" sz="2800" i="1">
                                <a:latin typeface="Cambria Math"/>
                              </a:rPr>
                              <m:t>,</m:t>
                            </m:r>
                            <m:r>
                              <a:rPr lang="en-US" altLang="zh-CN" sz="2800" i="1">
                                <a:latin typeface="Cambria Math"/>
                              </a:rPr>
                              <m:t>𝒊</m:t>
                            </m:r>
                            <m:r>
                              <a:rPr lang="en-US" altLang="zh-CN" sz="2800" b="1" i="1" smtClean="0">
                                <a:latin typeface="Cambria Math"/>
                              </a:rPr>
                              <m:t>∈</m:t>
                            </m:r>
                            <m:r>
                              <a:rPr lang="en-US" altLang="zh-CN" sz="2800" b="1" i="1" smtClean="0">
                                <a:latin typeface="Cambria Math"/>
                              </a:rPr>
                              <m:t>𝑨</m:t>
                            </m:r>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r>
                                  <a:rPr lang="en-US" altLang="zh-CN" sz="2800" b="1" i="1" smtClean="0">
                                    <a:latin typeface="Cambria Math"/>
                                  </a:rPr>
                                  <m:t>∗</m:t>
                                </m:r>
                              </m:sup>
                            </m:sSup>
                            <m:r>
                              <a:rPr lang="en-US" altLang="zh-CN" sz="2800" b="1" i="1" smtClean="0">
                                <a:latin typeface="Cambria Math"/>
                              </a:rPr>
                              <m:t>)</m:t>
                            </m:r>
                          </m:e>
                          <m:e>
                            <m:r>
                              <a:rPr lang="en-US" altLang="zh-CN" sz="2800" b="1" i="1" smtClean="0">
                                <a:latin typeface="Cambria Math"/>
                              </a:rPr>
                              <m:t>  </m:t>
                            </m:r>
                          </m:e>
                        </m:eqArr>
                      </m:e>
                    </m:d>
                  </m:oMath>
                </a14:m>
                <a:r>
                  <a:rPr lang="en-US" altLang="zh-CN" dirty="0"/>
                  <a:t>,</a:t>
                </a:r>
                <a:r>
                  <a:rPr lang="zh-CN" altLang="en-US" dirty="0"/>
                  <a:t>而这个问题一般比原问题更容易求解</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661" b="-4772"/>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例</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单个等式约束问题</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𝒎𝒊𝒏</m:t>
                      </m:r>
                      <m:r>
                        <a:rPr lang="en-US" altLang="zh-CN" b="1" i="1" smtClean="0">
                          <a:latin typeface="Cambria Math" panose="02040503050406030204" pitchFamily="18" charset="0"/>
                        </a:rPr>
                        <m:t> </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 </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 </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m:oMathPara>
                </a14:m>
                <a:endParaRPr lang="en-US" altLang="zh-CN" b="1" dirty="0"/>
              </a:p>
              <a:p>
                <a:r>
                  <a:rPr lang="zh-CN" altLang="en-US" dirty="0"/>
                  <a:t>显然</a:t>
                </a:r>
                <a14:m>
                  <m:oMath xmlns:m="http://schemas.openxmlformats.org/officeDocument/2006/math">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𝑰</m:t>
                    </m:r>
                    <m:r>
                      <a:rPr lang="en-US" altLang="zh-CN" b="1" i="1" smtClean="0">
                        <a:latin typeface="Cambria Math" panose="02040503050406030204" pitchFamily="18" charset="0"/>
                      </a:rPr>
                      <m:t>=∅,</m:t>
                    </m:r>
                    <m:r>
                      <a:rPr lang="en-US" altLang="zh-CN" b="1" i="1" smtClean="0">
                        <a:latin typeface="Cambria Math" panose="02040503050406030204" pitchFamily="18" charset="0"/>
                      </a:rPr>
                      <m:t>𝑬</m:t>
                    </m:r>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𝟐</m:t>
                    </m:r>
                  </m:oMath>
                </a14:m>
                <a:endParaRPr lang="en-US" altLang="zh-CN" dirty="0"/>
              </a:p>
              <a:p>
                <a:r>
                  <a:rPr lang="zh-CN" altLang="en-US" dirty="0"/>
                  <a:t>从任意点沿可行域移动，可得解</a:t>
                </a:r>
                <a:endParaRPr lang="en-US" altLang="zh-CN" dirty="0"/>
              </a:p>
              <a:p>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oMath>
                </a14:m>
                <a:r>
                  <a:rPr lang="zh-CN" altLang="en-US" dirty="0"/>
                  <a:t>处，约束在该点的梯度与目标函数在该点的梯度平行，即存在标量</a:t>
                </a:r>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m:t>
                        </m:r>
                      </m:sup>
                    </m:sSubSup>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r>
                      <a:rPr lang="en-US" altLang="zh-CN" b="1" i="1" smtClean="0">
                        <a:latin typeface="Cambria Math" panose="02040503050406030204" pitchFamily="18" charset="0"/>
                      </a:rPr>
                      <m:t>)</m:t>
                    </m:r>
                  </m:oMath>
                </a14:m>
                <a:r>
                  <a:rPr lang="en-US" altLang="zh-CN" dirty="0"/>
                  <a:t>,</a:t>
                </a:r>
                <a:r>
                  <a:rPr lang="zh-CN" altLang="en-US" dirty="0"/>
                  <a:t>使得</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e>
                      </m:d>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m:t>
                          </m:r>
                        </m:sup>
                      </m:sSubSup>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oMath>
                  </m:oMathPara>
                </a14:m>
                <a:endParaRPr lang="en-US" altLang="zh-CN" i="1" dirty="0"/>
              </a:p>
              <a:p>
                <a:r>
                  <a:rPr lang="zh-CN" altLang="en-US" dirty="0"/>
                  <a:t>检查对目标函数和约束函数的一阶泰勒逼近，一样也可以获得类似的结果</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7957205" y="180975"/>
            <a:ext cx="1948795" cy="1728192"/>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例</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为保持</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zh-CN" altLang="en-US" dirty="0"/>
                  <a:t>的可行性，任意移动步</a:t>
                </a:r>
                <a14:m>
                  <m:oMath xmlns:m="http://schemas.openxmlformats.org/officeDocument/2006/math">
                    <m:r>
                      <a:rPr lang="en-US" altLang="zh-CN" b="1" i="1" smtClean="0">
                        <a:latin typeface="Cambria Math" panose="02040503050406030204" pitchFamily="18" charset="0"/>
                      </a:rPr>
                      <m:t>𝒑</m:t>
                    </m:r>
                  </m:oMath>
                </a14:m>
                <a:r>
                  <a:rPr lang="zh-CN" altLang="en-US" dirty="0"/>
                  <a:t>都需要满足可行性条件</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𝟎</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𝒑</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𝒑</m:t>
                      </m:r>
                      <m:r>
                        <a:rPr lang="en-US" altLang="zh-CN" b="1" i="1" smtClean="0">
                          <a:latin typeface="Cambria Math" panose="02040503050406030204" pitchFamily="18" charset="0"/>
                        </a:rPr>
                        <m:t>=</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𝒑</m:t>
                      </m:r>
                    </m:oMath>
                  </m:oMathPara>
                </a14:m>
                <a:endParaRPr lang="en-US" altLang="zh-CN" i="1" dirty="0"/>
              </a:p>
              <a:p>
                <a:r>
                  <a:rPr lang="zh-CN" altLang="en-US" dirty="0"/>
                  <a:t>因此</a:t>
                </a:r>
                <a:r>
                  <a:rPr lang="en-US" altLang="zh-CN" dirty="0"/>
                  <a:t>,</a:t>
                </a:r>
                <a:r>
                  <a:rPr lang="zh-CN" altLang="en-US" dirty="0"/>
                  <a:t>要求</a:t>
                </a:r>
                <a14:m>
                  <m:oMath xmlns:m="http://schemas.openxmlformats.org/officeDocument/2006/math">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𝒑</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en-US" altLang="zh-CN" i="1" dirty="0"/>
                  <a:t>,</a:t>
                </a:r>
                <a:r>
                  <a:rPr lang="zh-CN" altLang="en-US" dirty="0"/>
                  <a:t>与以前类似，要求目标函数下降</a:t>
                </a:r>
                <a:r>
                  <a:rPr lang="en-US" altLang="zh-CN" dirty="0"/>
                  <a:t>:</a:t>
                </a:r>
                <a14:m>
                  <m:oMath xmlns:m="http://schemas.openxmlformats.org/officeDocument/2006/math">
                    <m:r>
                      <a:rPr lang="en-US" altLang="zh-CN" b="1" i="1" smtClean="0">
                        <a:latin typeface="Cambria Math" panose="02040503050406030204" pitchFamily="18" charset="0"/>
                      </a:rPr>
                      <m:t>𝟎</m:t>
                    </m:r>
                    <m:r>
                      <a:rPr lang="en-US" altLang="zh-CN" b="1" i="1" smtClean="0">
                        <a:latin typeface="Cambria Math" panose="02040503050406030204" pitchFamily="18" charset="0"/>
                      </a:rPr>
                      <m:t>&gt;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𝒑</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m:t>
                    </m:r>
                    <m:r>
                      <a:rPr lang="en-US" altLang="zh-CN" b="1" i="1" smtClean="0">
                        <a:latin typeface="Cambria Math" panose="02040503050406030204" pitchFamily="18" charset="0"/>
                      </a:rPr>
                      <m:t>𝒇</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𝒑</m:t>
                    </m:r>
                  </m:oMath>
                </a14:m>
                <a:endParaRPr lang="en-US" altLang="zh-CN" i="1" dirty="0"/>
              </a:p>
              <a:p>
                <a:pPr lvl="1"/>
                <a:r>
                  <a:rPr lang="zh-CN" altLang="en-US" dirty="0"/>
                  <a:t>若存在这样的迭代步，表明存在方向</a:t>
                </a:r>
                <a14:m>
                  <m:oMath xmlns:m="http://schemas.openxmlformats.org/officeDocument/2006/math">
                    <m:r>
                      <a:rPr lang="en-US" altLang="zh-CN" b="1" i="1" smtClean="0">
                        <a:latin typeface="Cambria Math" panose="02040503050406030204" pitchFamily="18" charset="0"/>
                      </a:rPr>
                      <m:t>𝒅</m:t>
                    </m:r>
                  </m:oMath>
                </a14:m>
                <a:r>
                  <a:rPr lang="en-US" altLang="zh-CN" dirty="0"/>
                  <a:t>,</a:t>
                </a:r>
                <a:r>
                  <a:rPr lang="zh-CN" altLang="en-US" dirty="0"/>
                  <a:t>使得</a:t>
                </a:r>
                <a14:m>
                  <m:oMath xmlns:m="http://schemas.openxmlformats.org/officeDocument/2006/math">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𝒅</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m:t>
                    </m:r>
                    <m:r>
                      <a:rPr lang="en-US" altLang="zh-CN" b="1" i="1" smtClean="0">
                        <a:latin typeface="Cambria Math" panose="02040503050406030204" pitchFamily="18" charset="0"/>
                      </a:rPr>
                      <m:t>𝒇</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𝑻</m:t>
                        </m:r>
                      </m:sup>
                    </m:sSup>
                    <m:r>
                      <a:rPr lang="en-US" altLang="zh-CN" b="1" i="0" smtClean="0">
                        <a:latin typeface="Cambria Math" panose="02040503050406030204" pitchFamily="18" charset="0"/>
                      </a:rPr>
                      <m:t>𝐝</m:t>
                    </m:r>
                    <m:r>
                      <a:rPr lang="en-US" altLang="zh-CN" b="1" i="0" smtClean="0">
                        <a:latin typeface="Cambria Math" panose="02040503050406030204" pitchFamily="18" charset="0"/>
                      </a:rPr>
                      <m:t>&lt;</m:t>
                    </m:r>
                    <m:r>
                      <a:rPr lang="en-US" altLang="zh-CN" b="1" i="0" smtClean="0">
                        <a:latin typeface="Cambria Math" panose="02040503050406030204" pitchFamily="18" charset="0"/>
                      </a:rPr>
                      <m:t>𝟎</m:t>
                    </m:r>
                  </m:oMath>
                </a14:m>
                <a:endParaRPr lang="en-US" altLang="zh-CN" dirty="0"/>
              </a:p>
              <a:p>
                <a:pPr lvl="1"/>
                <a:r>
                  <a:rPr lang="zh-CN" altLang="en-US" dirty="0"/>
                  <a:t>若不存在这样的迭代步，表明</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oMath>
                </a14:m>
                <a:r>
                  <a:rPr lang="zh-CN" altLang="en-US" dirty="0"/>
                  <a:t>就是一个局部极小点</a:t>
                </a:r>
                <a:endParaRPr lang="en-US" altLang="zh-CN" dirty="0"/>
              </a:p>
              <a:p>
                <a:r>
                  <a:rPr lang="zh-CN" altLang="en-US" dirty="0"/>
                  <a:t>若不平行，则</a:t>
                </a:r>
                <a:endParaRPr lang="en-US" altLang="zh-CN" dirty="0"/>
              </a:p>
              <a:p>
                <a14:m>
                  <m:oMath xmlns:m="http://schemas.openxmlformats.org/officeDocument/2006/math">
                    <m:r>
                      <a:rPr lang="en-US" altLang="zh-CN" b="1" i="1" smtClean="0">
                        <a:latin typeface="Cambria Math" panose="02040503050406030204" pitchFamily="18" charset="0"/>
                      </a:rPr>
                      <m:t>𝒑</m:t>
                    </m:r>
                    <m:r>
                      <a:rPr lang="en-US" altLang="zh-CN" b="1" i="1" smtClean="0">
                        <a:latin typeface="Cambria Math" panose="02040503050406030204" pitchFamily="18" charset="0"/>
                      </a:rPr>
                      <m:t>=−(</m:t>
                    </m:r>
                    <m:r>
                      <a:rPr lang="en-US" altLang="zh-CN" b="1" i="1" smtClean="0">
                        <a:latin typeface="Cambria Math" panose="02040503050406030204" pitchFamily="18" charset="0"/>
                      </a:rPr>
                      <m:t>𝑰</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d>
                          <m:dPr>
                            <m:begChr m:val="{"/>
                            <m:endChr m:val="}"/>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𝐡</m:t>
                                </m:r>
                              </m:e>
                              <m:sub>
                                <m:r>
                                  <a:rPr lang="en-US" altLang="zh-CN" b="1" i="0"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𝐡</m:t>
                                </m:r>
                              </m:e>
                              <m:sub>
                                <m:r>
                                  <a:rPr lang="en-US" altLang="zh-CN" b="1" i="0" smtClean="0">
                                    <a:latin typeface="Cambria Math" panose="02040503050406030204" pitchFamily="18" charset="0"/>
                                  </a:rPr>
                                  <m:t>𝟏</m:t>
                                </m:r>
                              </m:sub>
                            </m:sSub>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e>
                              <m:sup>
                                <m:r>
                                  <a:rPr lang="en-US" altLang="zh-CN" b="1" i="0" smtClean="0">
                                    <a:latin typeface="Cambria Math" panose="02040503050406030204" pitchFamily="18" charset="0"/>
                                  </a:rPr>
                                  <m:t>𝐓</m:t>
                                </m:r>
                              </m:sup>
                            </m:sSup>
                          </m:e>
                        </m:d>
                      </m:num>
                      <m:den>
                        <m:d>
                          <m:dPr>
                            <m:begChr m:val="{"/>
                            <m:endChr m:val="}"/>
                            <m:ctrlPr>
                              <a:rPr lang="en-US" altLang="zh-CN" b="1" i="1" smtClean="0">
                                <a:latin typeface="Cambria Math" panose="02040503050406030204" pitchFamily="18" charset="0"/>
                              </a:rPr>
                            </m:ctrlPr>
                          </m:dPr>
                          <m:e>
                            <m:r>
                              <m:rPr>
                                <m:lit/>
                              </m:rPr>
                              <a:rPr lang="en-US" altLang="zh-CN" b="1" i="1" smtClean="0">
                                <a:latin typeface="Cambria Math" panose="02040503050406030204" pitchFamily="18" charset="0"/>
                              </a:rPr>
                              <m:t>||</m:t>
                            </m:r>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𝐡</m:t>
                                </m:r>
                              </m:e>
                              <m:sub>
                                <m:r>
                                  <a:rPr lang="en-US" altLang="zh-CN" b="1" i="0"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r>
                              <m:rPr>
                                <m:lit/>
                              </m:rPr>
                              <a:rPr lang="en-US" altLang="zh-CN" b="1" i="0" smtClean="0">
                                <a:latin typeface="Cambria Math" panose="02040503050406030204" pitchFamily="18" charset="0"/>
                              </a:rPr>
                              <m:t>|</m:t>
                            </m:r>
                            <m:sSup>
                              <m:sSupPr>
                                <m:ctrlPr>
                                  <a:rPr lang="en-US" altLang="zh-CN" b="1" i="1" smtClean="0">
                                    <a:latin typeface="Cambria Math" panose="02040503050406030204" pitchFamily="18" charset="0"/>
                                  </a:rPr>
                                </m:ctrlPr>
                              </m:sSupPr>
                              <m:e>
                                <m:r>
                                  <m:rPr>
                                    <m:lit/>
                                  </m:rPr>
                                  <a:rPr lang="en-US" altLang="zh-CN" b="1" i="0" smtClean="0">
                                    <a:latin typeface="Cambria Math" panose="02040503050406030204" pitchFamily="18" charset="0"/>
                                  </a:rPr>
                                  <m:t>|</m:t>
                                </m:r>
                              </m:e>
                              <m:sup>
                                <m:r>
                                  <a:rPr lang="en-US" altLang="zh-CN" b="1" i="0" smtClean="0">
                                    <a:latin typeface="Cambria Math" panose="02040503050406030204" pitchFamily="18" charset="0"/>
                                  </a:rPr>
                                  <m:t>𝟐</m:t>
                                </m:r>
                              </m:sup>
                            </m:sSup>
                            <m:r>
                              <a:rPr lang="en-US" altLang="zh-CN" b="1" i="0" smtClean="0">
                                <a:latin typeface="Cambria Math" panose="02040503050406030204" pitchFamily="18" charset="0"/>
                              </a:rPr>
                              <m:t> </m:t>
                            </m:r>
                          </m:e>
                        </m:d>
                      </m:den>
                    </m:f>
                    <m:r>
                      <a:rPr lang="en-US" altLang="zh-CN" b="1"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1" i="0" smtClean="0">
                        <a:latin typeface="Cambria Math" panose="02040503050406030204" pitchFamily="18" charset="0"/>
                      </a:rPr>
                      <m:t>,</m:t>
                    </m:r>
                  </m:oMath>
                </a14:m>
                <a:r>
                  <a:rPr lang="zh-CN" altLang="en-US" dirty="0"/>
                  <a:t> </a:t>
                </a:r>
                <a14:m>
                  <m:oMath xmlns:m="http://schemas.openxmlformats.org/officeDocument/2006/math">
                    <m:r>
                      <a:rPr lang="en-US" altLang="zh-CN" b="1" i="1" dirty="0" smtClean="0">
                        <a:latin typeface="Cambria Math" panose="02040503050406030204" pitchFamily="18" charset="0"/>
                      </a:rPr>
                      <m:t>𝒅</m:t>
                    </m:r>
                    <m:r>
                      <a:rPr lang="en-US" altLang="zh-CN" b="1" i="1" dirty="0" smtClean="0">
                        <a:latin typeface="Cambria Math" panose="02040503050406030204" pitchFamily="18" charset="0"/>
                      </a:rPr>
                      <m:t>=</m:t>
                    </m:r>
                    <m:f>
                      <m:fPr>
                        <m:ctrlPr>
                          <a:rPr lang="en-US" altLang="zh-CN" b="1" i="1" dirty="0" smtClean="0">
                            <a:latin typeface="Cambria Math" panose="02040503050406030204" pitchFamily="18" charset="0"/>
                          </a:rPr>
                        </m:ctrlPr>
                      </m:fPr>
                      <m:num>
                        <m:r>
                          <a:rPr lang="en-US" altLang="zh-CN" b="1" i="1" dirty="0" smtClean="0">
                            <a:latin typeface="Cambria Math" panose="02040503050406030204" pitchFamily="18" charset="0"/>
                          </a:rPr>
                          <m:t>𝒑</m:t>
                        </m:r>
                      </m:num>
                      <m:den>
                        <m:r>
                          <m:rPr>
                            <m:lit/>
                          </m:rP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𝒑</m:t>
                        </m:r>
                        <m:r>
                          <m:rPr>
                            <m:lit/>
                          </m:rPr>
                          <a:rPr lang="en-US" altLang="zh-CN" b="1" i="1" dirty="0" smtClean="0">
                            <a:latin typeface="Cambria Math" panose="02040503050406030204" pitchFamily="18" charset="0"/>
                          </a:rPr>
                          <m:t>||</m:t>
                        </m:r>
                      </m:den>
                    </m:f>
                  </m:oMath>
                </a14:m>
                <a:r>
                  <a:rPr lang="en-US" altLang="zh-CN" dirty="0"/>
                  <a:t>,</a:t>
                </a:r>
                <a:r>
                  <a:rPr lang="zh-CN" altLang="en-US" dirty="0"/>
                  <a:t>满足可行下降方向</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627" r="-66" b="-7158"/>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7545486" y="5075499"/>
            <a:ext cx="2160489" cy="1915923"/>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引入</a:t>
                </a:r>
                <a:r>
                  <a:rPr lang="en-US" altLang="zh-CN" dirty="0" err="1"/>
                  <a:t>Lagrangian</a:t>
                </a:r>
                <a:r>
                  <a:rPr lang="en-US" altLang="zh-CN" dirty="0"/>
                  <a:t>(</a:t>
                </a:r>
                <a:r>
                  <a:rPr lang="zh-CN" altLang="en-US" dirty="0"/>
                  <a:t>拉格朗日</a:t>
                </a:r>
                <a:r>
                  <a:rPr lang="en-US" altLang="zh-CN" dirty="0"/>
                  <a:t>)</a:t>
                </a:r>
                <a:r>
                  <a:rPr lang="zh-CN" altLang="en-US" dirty="0"/>
                  <a:t>函数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𝑳</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𝟏</m:t>
                              </m:r>
                            </m:sub>
                          </m:sSub>
                        </m:e>
                      </m:d>
                      <m: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𝟏</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oMath>
                  </m:oMathPara>
                </a14:m>
                <a:endParaRPr lang="en-US" altLang="zh-CN" b="1" dirty="0"/>
              </a:p>
              <a:p>
                <a:r>
                  <a:rPr lang="zh-CN" altLang="en-US" dirty="0"/>
                  <a:t>令</a:t>
                </a:r>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m:t>
                        </m:r>
                      </m:e>
                      <m:sub>
                        <m:r>
                          <a:rPr lang="en-US" altLang="zh-CN" b="1" i="1" smtClean="0">
                            <a:latin typeface="Cambria Math" panose="02040503050406030204" pitchFamily="18" charset="0"/>
                          </a:rPr>
                          <m:t>𝒙</m:t>
                        </m:r>
                      </m:sub>
                    </m:sSub>
                    <m:r>
                      <a:rPr lang="en-US" altLang="zh-CN" b="1" i="1" smtClean="0">
                        <a:latin typeface="Cambria Math" panose="02040503050406030204" pitchFamily="18" charset="0"/>
                      </a:rPr>
                      <m:t>𝑳</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𝟏</m:t>
                            </m:r>
                          </m:sub>
                        </m:sSub>
                      </m:e>
                    </m:d>
                    <m:r>
                      <a:rPr lang="en-US" altLang="zh-CN" b="1" i="1" smtClean="0">
                        <a:latin typeface="Cambria Math" panose="02040503050406030204" pitchFamily="18" charset="0"/>
                      </a:rPr>
                      <m:t>=</m:t>
                    </m:r>
                    <m:r>
                      <a:rPr lang="en-US" altLang="zh-CN" b="1" i="0"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𝟏</m:t>
                        </m:r>
                      </m:sub>
                    </m:sSub>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r>
                  <a:rPr lang="en-US" altLang="zh-CN" dirty="0"/>
                  <a:t>,</a:t>
                </a:r>
                <a:r>
                  <a:rPr lang="zh-CN" altLang="en-US" dirty="0"/>
                  <a:t>则前述</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r>
                              <a:rPr lang="en-US" altLang="zh-CN" i="1">
                                <a:latin typeface="Cambria Math" panose="02040503050406030204" pitchFamily="18" charset="0"/>
                              </a:rPr>
                              <m:t>∗</m:t>
                            </m:r>
                          </m:sup>
                        </m:sSup>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𝝀</m:t>
                        </m:r>
                      </m:e>
                      <m:sub>
                        <m:r>
                          <a:rPr lang="en-US" altLang="zh-CN" i="1">
                            <a:latin typeface="Cambria Math" panose="02040503050406030204" pitchFamily="18" charset="0"/>
                          </a:rPr>
                          <m:t>𝟏</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𝟏</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r>
                          <a:rPr lang="en-US" altLang="zh-CN" i="1">
                            <a:latin typeface="Cambria Math" panose="02040503050406030204" pitchFamily="18" charset="0"/>
                          </a:rPr>
                          <m:t>∗</m:t>
                        </m:r>
                      </m:sup>
                    </m:sSup>
                    <m:r>
                      <a:rPr lang="en-US" altLang="zh-CN" i="1">
                        <a:latin typeface="Cambria Math" panose="02040503050406030204" pitchFamily="18" charset="0"/>
                      </a:rPr>
                      <m:t>)</m:t>
                    </m:r>
                  </m:oMath>
                </a14:m>
                <a:r>
                  <a:rPr lang="zh-CN" altLang="en-US" dirty="0"/>
                  <a:t>条件等价于</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m:t>
                        </m:r>
                      </m:e>
                      <m:sub>
                        <m:r>
                          <a:rPr lang="en-US" altLang="zh-CN" i="1">
                            <a:latin typeface="Cambria Math" panose="02040503050406030204" pitchFamily="18" charset="0"/>
                          </a:rPr>
                          <m:t>𝒙</m:t>
                        </m:r>
                      </m:sub>
                    </m:sSub>
                    <m:r>
                      <a:rPr lang="en-US" altLang="zh-CN" i="1">
                        <a:latin typeface="Cambria Math" panose="02040503050406030204" pitchFamily="18" charset="0"/>
                      </a:rPr>
                      <m:t>𝑳</m:t>
                    </m:r>
                    <m:d>
                      <m:dPr>
                        <m:ctrlPr>
                          <a:rPr lang="en-US" altLang="zh-CN" i="1">
                            <a:latin typeface="Cambria Math" panose="02040503050406030204" pitchFamily="18" charset="0"/>
                          </a:rPr>
                        </m:ctrlPr>
                      </m:dPr>
                      <m:e>
                        <m:r>
                          <a:rPr lang="en-US" altLang="zh-CN" i="1">
                            <a:latin typeface="Cambria Math" panose="02040503050406030204" pitchFamily="18" charset="0"/>
                          </a:rPr>
                          <m:t>𝒙</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𝝀</m:t>
                            </m:r>
                          </m:e>
                          <m:sub>
                            <m:r>
                              <a:rPr lang="en-US" altLang="zh-CN" i="1">
                                <a:latin typeface="Cambria Math" panose="02040503050406030204" pitchFamily="18" charset="0"/>
                              </a:rPr>
                              <m:t>𝟏</m:t>
                            </m:r>
                          </m:sub>
                        </m:sSub>
                      </m:e>
                    </m:d>
                    <m:r>
                      <a:rPr lang="en-US" altLang="zh-CN" dirty="0">
                        <a:latin typeface="Cambria Math" panose="02040503050406030204" pitchFamily="18" charset="0"/>
                      </a:rPr>
                      <m:t>=</m:t>
                    </m:r>
                    <m:r>
                      <a:rPr lang="en-US" altLang="zh-CN" b="1" i="0" dirty="0" smtClean="0">
                        <a:latin typeface="Cambria Math" panose="02040503050406030204" pitchFamily="18" charset="0"/>
                      </a:rPr>
                      <m:t>𝟎</m:t>
                    </m:r>
                  </m:oMath>
                </a14:m>
                <a:endParaRPr lang="en-US" altLang="zh-CN" dirty="0"/>
              </a:p>
              <a:p>
                <a:r>
                  <a:rPr lang="zh-CN" altLang="en-US" dirty="0"/>
                  <a:t>表明：</a:t>
                </a:r>
                <a:r>
                  <a:rPr lang="zh-CN" altLang="en-US" dirty="0">
                    <a:solidFill>
                      <a:srgbClr val="FF0000"/>
                    </a:solidFill>
                  </a:rPr>
                  <a:t>求解等式约束问题的最优解等价于寻找拉格朗日函数的稳定点，其中的标量</a:t>
                </a:r>
                <a14:m>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Sub>
                  </m:oMath>
                </a14:m>
                <a:r>
                  <a:rPr lang="zh-CN" altLang="en-US" dirty="0">
                    <a:solidFill>
                      <a:srgbClr val="FF0000"/>
                    </a:solidFill>
                  </a:rPr>
                  <a:t>称为拉格朗日乘子</a:t>
                </a:r>
                <a:endParaRPr lang="en-US" altLang="zh-CN" dirty="0">
                  <a:solidFill>
                    <a:srgbClr val="FF0000"/>
                  </a:solidFill>
                </a:endParaRPr>
              </a:p>
              <a:p>
                <a:r>
                  <a:rPr lang="zh-CN" altLang="en-US" dirty="0"/>
                  <a:t>表明这种条件是必要条件，而不是充分条件，例如</a:t>
                </a:r>
                <a14:m>
                  <m:oMath xmlns:m="http://schemas.openxmlformats.org/officeDocument/2006/math">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oMath>
                </a14:m>
                <a:r>
                  <a:rPr lang="zh-CN" altLang="en-US" dirty="0"/>
                  <a:t>也满足条件，但不是问题的解</a:t>
                </a:r>
                <a:endParaRPr lang="en-US" altLang="zh-CN" dirty="0"/>
              </a:p>
              <a:p>
                <a:r>
                  <a:rPr lang="zh-CN" altLang="en-US" dirty="0"/>
                  <a:t>而且，等式约束问题中，上述</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r>
                              <a:rPr lang="en-US" altLang="zh-CN" i="1">
                                <a:latin typeface="Cambria Math" panose="02040503050406030204" pitchFamily="18" charset="0"/>
                              </a:rPr>
                              <m:t>∗</m:t>
                            </m:r>
                          </m:sup>
                        </m:sSup>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𝝀</m:t>
                        </m:r>
                      </m:e>
                      <m:sub>
                        <m:r>
                          <a:rPr lang="en-US" altLang="zh-CN" i="1">
                            <a:latin typeface="Cambria Math" panose="02040503050406030204" pitchFamily="18" charset="0"/>
                          </a:rPr>
                          <m:t>𝟏</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𝟏</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r>
                          <a:rPr lang="en-US" altLang="zh-CN" i="1">
                            <a:latin typeface="Cambria Math" panose="02040503050406030204" pitchFamily="18" charset="0"/>
                          </a:rPr>
                          <m:t>∗</m:t>
                        </m:r>
                      </m:sup>
                    </m:sSup>
                    <m:r>
                      <a:rPr lang="en-US" altLang="zh-CN" i="1">
                        <a:latin typeface="Cambria Math" panose="02040503050406030204" pitchFamily="18" charset="0"/>
                      </a:rPr>
                      <m:t>)</m:t>
                    </m:r>
                  </m:oMath>
                </a14:m>
                <a:r>
                  <a:rPr lang="zh-CN" altLang="en-US" dirty="0"/>
                  <a:t>条件不能通过改变乘子的符号而变成充分条件</a:t>
                </a:r>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b="-4230"/>
                </a:stretch>
              </a:blipFill>
            </p:spPr>
            <p:txBody>
              <a:bodyPr/>
              <a:lstStyle/>
              <a:p>
                <a:r>
                  <a:rPr lang="zh-CN" altLang="en-US">
                    <a:noFill/>
                  </a:rPr>
                  <a:t> </a:t>
                </a:r>
                <a:endParaRPr lang="zh-CN" altLang="en-US">
                  <a:noFill/>
                </a:endParaRPr>
              </a:p>
            </p:txBody>
          </p:sp>
        </mc:Fallback>
      </mc:AlternateContent>
      <p:sp>
        <p:nvSpPr>
          <p:cNvPr id="4" name="标题 1"/>
          <p:cNvSpPr>
            <a:spLocks noGrp="1"/>
          </p:cNvSpPr>
          <p:nvPr>
            <p:ph type="title"/>
          </p:nvPr>
        </p:nvSpPr>
        <p:spPr>
          <a:xfrm>
            <a:off x="479425" y="180975"/>
            <a:ext cx="8650288" cy="763588"/>
          </a:xfrm>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例</a:t>
            </a:r>
            <a:endParaRPr lang="zh-CN" altLang="en-US" sz="28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单个不等式约束</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𝒎𝒊𝒏</m:t>
                      </m:r>
                      <m:r>
                        <a:rPr lang="en-US" altLang="zh-CN" b="1" i="1" smtClean="0">
                          <a:latin typeface="Cambria Math" panose="02040503050406030204" pitchFamily="18" charset="0"/>
                        </a:rPr>
                        <m:t> </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 </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m:oMathPara>
                </a14:m>
                <a:endParaRPr lang="en-US" altLang="zh-CN" b="1" dirty="0"/>
              </a:p>
              <a:p>
                <a:r>
                  <a:rPr lang="zh-CN" altLang="en-US" dirty="0"/>
                  <a:t>解仍然不变，乘子也不变，但与等式约束不同的是这里乘子的符号扮演了重要的作用</a:t>
                </a:r>
                <a:endParaRPr lang="en-US" altLang="zh-CN" dirty="0"/>
              </a:p>
              <a:p>
                <a:r>
                  <a:rPr lang="zh-CN" altLang="en-US" sz="2000" dirty="0">
                    <a:solidFill>
                      <a:srgbClr val="FF0000"/>
                    </a:solidFill>
                  </a:rPr>
                  <a:t>与之前的猜想类似，如果</a:t>
                </a:r>
                <a14:m>
                  <m:oMath xmlns:m="http://schemas.openxmlformats.org/officeDocument/2006/math">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𝒙</m:t>
                        </m:r>
                      </m:e>
                      <m:sup>
                        <m:r>
                          <a:rPr lang="en-US" altLang="zh-CN" sz="2000" b="1" i="1" smtClean="0">
                            <a:solidFill>
                              <a:srgbClr val="FF0000"/>
                            </a:solidFill>
                            <a:latin typeface="Cambria Math" panose="02040503050406030204" pitchFamily="18" charset="0"/>
                          </a:rPr>
                          <m:t>∗</m:t>
                        </m:r>
                      </m:sup>
                    </m:sSup>
                  </m:oMath>
                </a14:m>
                <a:r>
                  <a:rPr lang="zh-CN" altLang="en-US" sz="2000" dirty="0">
                    <a:solidFill>
                      <a:srgbClr val="FF0000"/>
                    </a:solidFill>
                  </a:rPr>
                  <a:t>不是最优点，意味着存在可行下降方向</a:t>
                </a:r>
                <a:endParaRPr lang="en-US" altLang="zh-CN" sz="2000" dirty="0">
                  <a:solidFill>
                    <a:srgbClr val="FF0000"/>
                  </a:solidFill>
                </a:endParaRPr>
              </a:p>
              <a:p>
                <a:r>
                  <a:rPr lang="zh-CN" altLang="en-US" dirty="0"/>
                  <a:t>因此如果存在迭代步</a:t>
                </a:r>
                <a14:m>
                  <m:oMath xmlns:m="http://schemas.openxmlformats.org/officeDocument/2006/math">
                    <m:r>
                      <a:rPr lang="en-US" altLang="zh-CN" b="1" i="1" smtClean="0">
                        <a:latin typeface="Cambria Math" panose="02040503050406030204" pitchFamily="18" charset="0"/>
                      </a:rPr>
                      <m:t>𝒑</m:t>
                    </m:r>
                  </m:oMath>
                </a14:m>
                <a:r>
                  <a:rPr lang="en-US" altLang="zh-CN" dirty="0"/>
                  <a:t>,</a:t>
                </a:r>
                <a:r>
                  <a:rPr lang="zh-CN" altLang="en-US" dirty="0"/>
                  <a:t>函数值下降，则</a:t>
                </a:r>
                <a14:m>
                  <m:oMath xmlns:m="http://schemas.openxmlformats.org/officeDocument/2006/math">
                    <m:d>
                      <m:dPr>
                        <m:ctrlPr>
                          <a:rPr lang="en-US" altLang="zh-CN" b="1" i="1" smtClean="0">
                            <a:latin typeface="Cambria Math" panose="02040503050406030204" pitchFamily="18" charset="0"/>
                          </a:rPr>
                        </m:ctrlPr>
                      </m:dPr>
                      <m:e>
                        <m:r>
                          <a:rPr lang="en-US" altLang="zh-CN" b="1" i="0" smtClean="0">
                            <a:solidFill>
                              <a:srgbClr val="FF0000"/>
                            </a:solidFill>
                            <a:latin typeface="Cambria Math" panose="02040503050406030204" pitchFamily="18" charset="0"/>
                          </a:rPr>
                          <m:t>𝐚</m:t>
                        </m:r>
                      </m:e>
                    </m:d>
                    <m:r>
                      <a:rPr lang="en-US" altLang="zh-CN" b="1" i="0" smtClean="0">
                        <a:latin typeface="Cambria Math" panose="02040503050406030204" pitchFamily="18" charset="0"/>
                      </a:rPr>
                      <m:t>𝛁</m:t>
                    </m:r>
                    <m:r>
                      <a:rPr lang="en-US" altLang="zh-CN" b="1" i="1" smtClean="0">
                        <a:latin typeface="Cambria Math" panose="02040503050406030204" pitchFamily="18" charset="0"/>
                      </a:rPr>
                      <m:t>𝒇</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𝒑</m:t>
                    </m:r>
                    <m:r>
                      <a:rPr lang="en-US" altLang="zh-CN" b="1" i="1" smtClean="0">
                        <a:latin typeface="Cambria Math" panose="02040503050406030204" pitchFamily="18" charset="0"/>
                      </a:rPr>
                      <m:t>&lt;</m:t>
                    </m:r>
                    <m:r>
                      <a:rPr lang="en-US" altLang="zh-CN" b="1" i="1" smtClean="0">
                        <a:latin typeface="Cambria Math" panose="02040503050406030204" pitchFamily="18" charset="0"/>
                      </a:rPr>
                      <m:t>𝟎</m:t>
                    </m:r>
                  </m:oMath>
                </a14:m>
                <a:r>
                  <a:rPr lang="zh-CN" altLang="en-US" dirty="0"/>
                  <a:t>且可行</a:t>
                </a:r>
                <a14:m>
                  <m:oMath xmlns:m="http://schemas.openxmlformats.org/officeDocument/2006/math">
                    <m:d>
                      <m:dPr>
                        <m:ctrlPr>
                          <a:rPr lang="en-US" altLang="zh-CN" b="1" i="1" smtClean="0">
                            <a:solidFill>
                              <a:srgbClr val="FF0000"/>
                            </a:solidFill>
                            <a:latin typeface="Cambria Math" panose="02040503050406030204" pitchFamily="18" charset="0"/>
                          </a:rPr>
                        </m:ctrlPr>
                      </m:dPr>
                      <m:e>
                        <m:r>
                          <a:rPr lang="en-US" altLang="zh-CN" b="1" i="0" smtClean="0">
                            <a:solidFill>
                              <a:srgbClr val="FF0000"/>
                            </a:solidFill>
                            <a:latin typeface="Cambria Math" panose="02040503050406030204" pitchFamily="18" charset="0"/>
                          </a:rPr>
                          <m:t>𝐛</m:t>
                        </m:r>
                      </m:e>
                    </m:d>
                    <m:r>
                      <a:rPr lang="en-US" altLang="zh-CN" i="1">
                        <a:latin typeface="Cambria Math" panose="02040503050406030204" pitchFamily="18" charset="0"/>
                      </a:rPr>
                      <m:t>𝟎</m:t>
                    </m:r>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𝟏</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𝒑</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𝟏</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𝟏</m:t>
                        </m:r>
                      </m:sub>
                    </m:sSub>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𝒙</m:t>
                            </m:r>
                          </m:e>
                        </m:d>
                      </m:e>
                      <m:sup>
                        <m:r>
                          <a:rPr lang="en-US" altLang="zh-CN" i="1">
                            <a:latin typeface="Cambria Math" panose="02040503050406030204" pitchFamily="18" charset="0"/>
                          </a:rPr>
                          <m:t>𝑻</m:t>
                        </m:r>
                      </m:sup>
                    </m:sSup>
                    <m:r>
                      <a:rPr lang="en-US" altLang="zh-CN" i="1">
                        <a:latin typeface="Cambria Math" panose="02040503050406030204" pitchFamily="18" charset="0"/>
                      </a:rPr>
                      <m:t>𝒑</m:t>
                    </m:r>
                  </m:oMath>
                </a14:m>
                <a:endParaRPr lang="en-US" altLang="zh-CN" i="1" dirty="0"/>
              </a:p>
              <a:p>
                <a:r>
                  <a:rPr lang="zh-CN" altLang="en-US" dirty="0"/>
                  <a:t>确定是否迭代步</a:t>
                </a:r>
                <a14:m>
                  <m:oMath xmlns:m="http://schemas.openxmlformats.org/officeDocument/2006/math">
                    <m:r>
                      <a:rPr lang="en-US" altLang="zh-CN" b="1" i="1" smtClean="0">
                        <a:latin typeface="Cambria Math" panose="02040503050406030204" pitchFamily="18" charset="0"/>
                      </a:rPr>
                      <m:t>𝒑</m:t>
                    </m:r>
                  </m:oMath>
                </a14:m>
                <a:r>
                  <a:rPr lang="zh-CN" altLang="en-US" dirty="0"/>
                  <a:t>满足上述两个条件，可考虑两种情况</a:t>
                </a:r>
                <a:endParaRPr lang="en-US" altLang="zh-CN" dirty="0"/>
              </a:p>
              <a:p>
                <a:pPr lvl="1"/>
                <a14:m>
                  <m:oMath xmlns:m="http://schemas.openxmlformats.org/officeDocument/2006/math">
                    <m:r>
                      <a:rPr lang="en-US" altLang="zh-CN" b="1" i="1" smtClean="0">
                        <a:latin typeface="Cambria Math" panose="02040503050406030204" pitchFamily="18" charset="0"/>
                      </a:rPr>
                      <m:t>𝒙</m:t>
                    </m:r>
                  </m:oMath>
                </a14:m>
                <a:r>
                  <a:rPr lang="zh-CN" altLang="en-US" dirty="0"/>
                  <a:t>严格在圆的内部</a:t>
                </a:r>
                <a:endParaRPr lang="en-US" altLang="zh-CN" dirty="0"/>
              </a:p>
              <a:p>
                <a:pPr lvl="1"/>
                <a14:m>
                  <m:oMath xmlns:m="http://schemas.openxmlformats.org/officeDocument/2006/math">
                    <m:r>
                      <a:rPr lang="en-US" altLang="zh-CN" b="1" i="1" smtClean="0">
                        <a:latin typeface="Cambria Math" panose="02040503050406030204" pitchFamily="18" charset="0"/>
                      </a:rPr>
                      <m:t>𝒙</m:t>
                    </m:r>
                  </m:oMath>
                </a14:m>
                <a:r>
                  <a:rPr lang="zh-CN" altLang="en-US" dirty="0"/>
                  <a:t>正在圆上</a:t>
                </a:r>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389" t="-1735" r="-1521" b="-6508"/>
                </a:stretch>
              </a:blipFill>
            </p:spPr>
            <p:txBody>
              <a:bodyPr/>
              <a:lstStyle/>
              <a:p>
                <a:r>
                  <a:rPr lang="zh-CN" altLang="en-US">
                    <a:noFill/>
                  </a:rPr>
                  <a:t> </a:t>
                </a:r>
              </a:p>
            </p:txBody>
          </p:sp>
        </mc:Fallback>
      </mc:AlternateContent>
      <p:sp>
        <p:nvSpPr>
          <p:cNvPr id="4" name="标题 1"/>
          <p:cNvSpPr>
            <a:spLocks noGrp="1"/>
          </p:cNvSpPr>
          <p:nvPr>
            <p:ph type="title"/>
          </p:nvPr>
        </p:nvSpPr>
        <p:spPr>
          <a:xfrm>
            <a:off x="479425" y="180975"/>
            <a:ext cx="8650288" cy="763588"/>
          </a:xfrm>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例</a:t>
            </a:r>
            <a:endParaRPr lang="zh-CN" altLang="en-US" sz="28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sz="2400" dirty="0">
                    <a:solidFill>
                      <a:srgbClr val="FF0000"/>
                    </a:solidFill>
                  </a:rPr>
                  <a:t>1:</a:t>
                </a:r>
                <a:r>
                  <a:rPr lang="zh-CN" altLang="en-US" sz="2400" dirty="0">
                    <a:solidFill>
                      <a:srgbClr val="FF0000"/>
                    </a:solidFill>
                  </a:rPr>
                  <a:t>在圆内</a:t>
                </a:r>
                <a:r>
                  <a:rPr lang="zh-CN" altLang="en-US" sz="2400" dirty="0"/>
                  <a:t>，则表明</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1" i="1" smtClean="0">
                            <a:latin typeface="Cambria Math" panose="02040503050406030204" pitchFamily="18" charset="0"/>
                          </a:rPr>
                          <m:t>𝟏</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𝟎</m:t>
                    </m:r>
                  </m:oMath>
                </a14:m>
                <a:r>
                  <a:rPr lang="zh-CN" altLang="en-US" sz="2400" dirty="0"/>
                  <a:t>成立</a:t>
                </a:r>
                <a:r>
                  <a:rPr lang="en-US" altLang="zh-CN" sz="2400" dirty="0"/>
                  <a:t>,</a:t>
                </a:r>
                <a:r>
                  <a:rPr lang="zh-CN" altLang="en-US" sz="2400" dirty="0"/>
                  <a:t>此时任意</a:t>
                </a:r>
                <a14:m>
                  <m:oMath xmlns:m="http://schemas.openxmlformats.org/officeDocument/2006/math">
                    <m:r>
                      <a:rPr lang="en-US" altLang="zh-CN" sz="2400" b="1" i="1" smtClean="0">
                        <a:latin typeface="Cambria Math" panose="02040503050406030204" pitchFamily="18" charset="0"/>
                      </a:rPr>
                      <m:t>𝒑</m:t>
                    </m:r>
                  </m:oMath>
                </a14:m>
                <a:r>
                  <a:rPr lang="zh-CN" altLang="en-US" sz="2400" dirty="0"/>
                  <a:t>都满足条件</a:t>
                </a:r>
                <a:r>
                  <a:rPr lang="en-US" altLang="zh-CN" sz="2400" dirty="0"/>
                  <a:t>(</a:t>
                </a:r>
                <a:r>
                  <a:rPr lang="en-US" altLang="zh-CN" sz="2400" dirty="0">
                    <a:solidFill>
                      <a:srgbClr val="FF0000"/>
                    </a:solidFill>
                  </a:rPr>
                  <a:t>b</a:t>
                </a:r>
                <a:r>
                  <a:rPr lang="en-US" altLang="zh-CN" sz="2400" dirty="0"/>
                  <a:t>),</a:t>
                </a:r>
                <a:r>
                  <a:rPr lang="zh-CN" altLang="en-US" sz="2400" dirty="0"/>
                  <a:t>只要步长足够小就可以。实际上，当</a:t>
                </a:r>
                <a14:m>
                  <m:oMath xmlns:m="http://schemas.openxmlformats.org/officeDocument/2006/math">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oMath>
                </a14:m>
                <a:r>
                  <a:rPr lang="zh-CN" altLang="en-US" sz="2400" dirty="0"/>
                  <a:t>设定</a:t>
                </a:r>
                <a14:m>
                  <m:oMath xmlns:m="http://schemas.openxmlformats.org/officeDocument/2006/math">
                    <m:r>
                      <a:rPr lang="en-US" altLang="zh-CN" sz="2400" b="1" i="1" dirty="0" smtClean="0">
                        <a:latin typeface="Cambria Math" panose="02040503050406030204" pitchFamily="18" charset="0"/>
                      </a:rPr>
                      <m:t>𝒑</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𝜶𝜵</m:t>
                    </m:r>
                    <m:r>
                      <a:rPr lang="en-US" altLang="zh-CN" sz="2400" b="1" i="1" dirty="0" smtClean="0">
                        <a:latin typeface="Cambria Math" panose="02040503050406030204" pitchFamily="18" charset="0"/>
                      </a:rPr>
                      <m:t>𝒇</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𝒙</m:t>
                    </m:r>
                    <m:r>
                      <a:rPr lang="en-US" altLang="zh-CN" sz="2400" b="1" i="1" dirty="0" smtClean="0">
                        <a:latin typeface="Cambria Math" panose="02040503050406030204" pitchFamily="18" charset="0"/>
                      </a:rPr>
                      <m:t>)</m:t>
                    </m:r>
                  </m:oMath>
                </a14:m>
                <a:r>
                  <a:rPr lang="en-US" altLang="zh-CN" sz="2400" dirty="0"/>
                  <a:t>,</a:t>
                </a:r>
                <a14:m>
                  <m:oMath xmlns:m="http://schemas.openxmlformats.org/officeDocument/2006/math">
                    <m:r>
                      <a:rPr lang="en-US" altLang="zh-CN" sz="2400" b="1" i="1" dirty="0" smtClean="0">
                        <a:latin typeface="Cambria Math" panose="02040503050406030204" pitchFamily="18" charset="0"/>
                      </a:rPr>
                      <m:t>𝜶</m:t>
                    </m:r>
                    <m:r>
                      <a:rPr lang="en-US" altLang="zh-CN" sz="2400" b="1" i="1" dirty="0" smtClean="0">
                        <a:latin typeface="Cambria Math" panose="02040503050406030204" pitchFamily="18" charset="0"/>
                      </a:rPr>
                      <m:t>&gt;</m:t>
                    </m:r>
                    <m:r>
                      <a:rPr lang="en-US" altLang="zh-CN" sz="2400" b="1" i="1" dirty="0" smtClean="0">
                        <a:latin typeface="Cambria Math" panose="02040503050406030204" pitchFamily="18" charset="0"/>
                      </a:rPr>
                      <m:t>𝟎</m:t>
                    </m:r>
                  </m:oMath>
                </a14:m>
                <a:r>
                  <a:rPr lang="zh-CN" altLang="en-US" sz="2400" dirty="0"/>
                  <a:t>即可以满足条件</a:t>
                </a:r>
                <a14:m>
                  <m:oMath xmlns:m="http://schemas.openxmlformats.org/officeDocument/2006/math">
                    <m:d>
                      <m:dPr>
                        <m:ctrlPr>
                          <a:rPr lang="en-US" altLang="zh-CN" sz="2400" b="1" i="1" smtClean="0">
                            <a:solidFill>
                              <a:srgbClr val="FF0000"/>
                            </a:solidFill>
                            <a:latin typeface="Cambria Math" panose="02040503050406030204" pitchFamily="18" charset="0"/>
                          </a:rPr>
                        </m:ctrlPr>
                      </m:dPr>
                      <m:e>
                        <m:r>
                          <a:rPr lang="en-US" altLang="zh-CN" sz="2400" b="1" i="1" smtClean="0">
                            <a:solidFill>
                              <a:srgbClr val="FF0000"/>
                            </a:solidFill>
                            <a:latin typeface="Cambria Math" panose="02040503050406030204" pitchFamily="18" charset="0"/>
                          </a:rPr>
                          <m:t>𝒂</m:t>
                        </m:r>
                      </m:e>
                    </m:d>
                    <m:d>
                      <m:dPr>
                        <m:ctrlPr>
                          <a:rPr lang="en-US" altLang="zh-CN" sz="2400" b="1" i="1" smtClean="0">
                            <a:solidFill>
                              <a:srgbClr val="FF0000"/>
                            </a:solidFill>
                            <a:latin typeface="Cambria Math" panose="02040503050406030204" pitchFamily="18" charset="0"/>
                          </a:rPr>
                        </m:ctrlPr>
                      </m:dPr>
                      <m:e>
                        <m:r>
                          <a:rPr lang="en-US" altLang="zh-CN" sz="2400" b="1" i="1" smtClean="0">
                            <a:solidFill>
                              <a:srgbClr val="FF0000"/>
                            </a:solidFill>
                            <a:latin typeface="Cambria Math" panose="02040503050406030204" pitchFamily="18" charset="0"/>
                          </a:rPr>
                          <m:t>𝒃</m:t>
                        </m:r>
                      </m:e>
                    </m:d>
                  </m:oMath>
                </a14:m>
                <a:r>
                  <a:rPr lang="zh-CN" altLang="en-US" sz="2400" i="1" dirty="0"/>
                  <a:t>。</a:t>
                </a:r>
                <a:r>
                  <a:rPr lang="zh-CN" altLang="en-US" sz="2400" dirty="0"/>
                  <a:t>如果</a:t>
                </a:r>
                <a14:m>
                  <m:oMath xmlns:m="http://schemas.openxmlformats.org/officeDocument/2006/math">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𝟎</m:t>
                    </m:r>
                  </m:oMath>
                </a14:m>
                <a:r>
                  <a:rPr lang="en-US" altLang="zh-CN" sz="2400" i="1" dirty="0"/>
                  <a:t>,</a:t>
                </a:r>
                <a:r>
                  <a:rPr lang="zh-CN" altLang="en-US" sz="2400" dirty="0"/>
                  <a:t>满足要求性质的迭代步没有要求</a:t>
                </a:r>
                <a:endParaRPr lang="en-US" altLang="zh-CN" sz="2400" dirty="0"/>
              </a:p>
              <a:p>
                <a:r>
                  <a:rPr lang="en-US" altLang="zh-CN" sz="2400" dirty="0">
                    <a:solidFill>
                      <a:srgbClr val="FF0000"/>
                    </a:solidFill>
                  </a:rPr>
                  <a:t>2:</a:t>
                </a:r>
                <a:r>
                  <a:rPr lang="zh-CN" altLang="en-US" sz="2400" dirty="0">
                    <a:solidFill>
                      <a:srgbClr val="FF0000"/>
                    </a:solidFill>
                  </a:rPr>
                  <a:t>在圆上</a:t>
                </a:r>
                <a:r>
                  <a:rPr lang="zh-CN" altLang="en-US" sz="2400" dirty="0"/>
                  <a:t>，此时约束为起作用约束</a:t>
                </a:r>
                <a:endParaRPr lang="en-US" altLang="zh-CN" sz="2400" dirty="0"/>
              </a:p>
              <a:p>
                <a:r>
                  <a:rPr lang="zh-CN" altLang="en-US" sz="2400" dirty="0"/>
                  <a:t>此时条件为</a:t>
                </a:r>
                <a14:m>
                  <m:oMath xmlns:m="http://schemas.openxmlformats.org/officeDocument/2006/math">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𝒇</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𝒑</m:t>
                    </m:r>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𝒉</m:t>
                        </m:r>
                      </m:e>
                      <m:sub>
                        <m:r>
                          <a:rPr lang="en-US" altLang="zh-CN" sz="2400" b="1" i="1" smtClean="0">
                            <a:latin typeface="Cambria Math" panose="02040503050406030204" pitchFamily="18" charset="0"/>
                          </a:rPr>
                          <m:t>𝟏</m:t>
                        </m:r>
                      </m:sub>
                    </m:sSub>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𝒑</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endParaRPr lang="en-US" altLang="zh-CN" sz="2400" dirty="0"/>
              </a:p>
              <a:p>
                <a:r>
                  <a:rPr lang="zh-CN" altLang="en-US" sz="2400" dirty="0"/>
                  <a:t>第一个定义了开半空间，第二个定义了闭半空间，                        从右图可以看出，两个空间交中的任意方向都满足可行下降，要想其为空集，必须</a:t>
                </a:r>
                <a14:m>
                  <m:oMath xmlns:m="http://schemas.openxmlformats.org/officeDocument/2006/math">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𝒉</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oMath>
                </a14:m>
                <a:r>
                  <a:rPr lang="zh-CN" altLang="en-US" sz="2400"/>
                  <a:t>为相反方向</a:t>
                </a:r>
                <a:r>
                  <a:rPr lang="zh-CN" altLang="en-US" sz="2400" dirty="0"/>
                  <a:t>，</a:t>
                </a:r>
                <a14:m>
                  <m:oMath xmlns:m="http://schemas.openxmlformats.org/officeDocument/2006/math">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𝝀</m:t>
                        </m:r>
                      </m:e>
                      <m:sub>
                        <m:r>
                          <a:rPr lang="en-US" altLang="zh-CN" sz="2400" b="1" i="1" smtClean="0">
                            <a:latin typeface="Cambria Math" panose="02040503050406030204" pitchFamily="18" charset="0"/>
                          </a:rPr>
                          <m:t>𝟏</m:t>
                        </m:r>
                      </m:sub>
                    </m:sSub>
                    <m:r>
                      <a:rPr lang="en-US" altLang="zh-CN" sz="2400" b="1" i="0"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1" i="1" smtClean="0">
                            <a:latin typeface="Cambria Math" panose="02040503050406030204" pitchFamily="18" charset="0"/>
                          </a:rPr>
                          <m:t>𝟏</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𝝀</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r>
                  <a:rPr lang="en-US" altLang="zh-CN" sz="2400" dirty="0"/>
                  <a:t>,</a:t>
                </a:r>
              </a:p>
              <a:p>
                <a:r>
                  <a:rPr lang="zh-CN" altLang="en-US" sz="1800" dirty="0"/>
                  <a:t>注意符号的正负性。原来约束为等式的时候，符号的正负性没有限制</a:t>
                </a:r>
                <a:endParaRPr lang="en-US" altLang="zh-CN" sz="1800" dirty="0"/>
              </a:p>
              <a:p>
                <a:r>
                  <a:rPr lang="zh-CN" altLang="en-US" sz="2400" dirty="0"/>
                  <a:t>这两种情况的最优性条件可用拉格朗日函数表达为：</a:t>
                </a:r>
                <a:endParaRPr lang="en-US" altLang="zh-CN" sz="24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0" smtClean="0">
                              <a:latin typeface="Cambria Math" panose="02040503050406030204" pitchFamily="18" charset="0"/>
                            </a:rPr>
                            <m:t>𝛁</m:t>
                          </m:r>
                        </m:e>
                        <m:sub>
                          <m:r>
                            <a:rPr lang="en-US" altLang="zh-CN" sz="2400" b="1" i="1" smtClean="0">
                              <a:latin typeface="Cambria Math" panose="02040503050406030204" pitchFamily="18" charset="0"/>
                            </a:rPr>
                            <m:t>𝒙</m:t>
                          </m:r>
                        </m:sub>
                      </m:sSub>
                      <m:r>
                        <a:rPr lang="en-US" altLang="zh-CN" sz="2400" b="1" i="1" smtClean="0">
                          <a:latin typeface="Cambria Math" panose="02040503050406030204" pitchFamily="18" charset="0"/>
                        </a:rPr>
                        <m:t>𝑳</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𝝀</m:t>
                              </m:r>
                            </m:e>
                            <m:sub>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m:t>
                              </m:r>
                            </m:sup>
                          </m:sSubSup>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 </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𝝀</m:t>
                          </m:r>
                        </m:e>
                        <m:sub>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m:t>
                          </m:r>
                        </m:sup>
                      </m:sSub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 </m:t>
                      </m:r>
                      <m:d>
                        <m:dPr>
                          <m:ctrlPr>
                            <a:rPr lang="en-US" altLang="zh-CN" sz="2400" b="1" i="1" smtClean="0">
                              <a:latin typeface="Cambria Math" panose="02040503050406030204" pitchFamily="18" charset="0"/>
                            </a:rPr>
                          </m:ctrlPr>
                        </m:dPr>
                        <m:e>
                          <m:r>
                            <a:rPr lang="en-US" altLang="zh-CN" sz="2400" b="1" i="1" smtClean="0">
                              <a:solidFill>
                                <a:srgbClr val="FF0000"/>
                              </a:solidFill>
                              <a:latin typeface="Cambria Math" panose="02040503050406030204" pitchFamily="18" charset="0"/>
                            </a:rPr>
                            <m:t>𝒄</m:t>
                          </m:r>
                        </m:e>
                      </m:d>
                      <m:r>
                        <a:rPr lang="en-US" altLang="zh-CN" sz="2400" b="1"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𝝀</m:t>
                          </m:r>
                        </m:e>
                        <m:sub>
                          <m:r>
                            <a:rPr lang="en-US" altLang="zh-CN" sz="2400" i="1">
                              <a:latin typeface="Cambria Math" panose="02040503050406030204" pitchFamily="18" charset="0"/>
                            </a:rPr>
                            <m:t>𝟏</m:t>
                          </m:r>
                        </m:sub>
                        <m:sup>
                          <m:r>
                            <a:rPr lang="en-US" altLang="zh-CN" sz="2400" i="1">
                              <a:latin typeface="Cambria Math" panose="02040503050406030204" pitchFamily="18" charset="0"/>
                            </a:rPr>
                            <m:t>∗</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𝟏</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e>
                      </m:d>
                      <m:r>
                        <a:rPr lang="en-US" altLang="zh-CN" sz="2400" i="1">
                          <a:latin typeface="Cambria Math" panose="02040503050406030204" pitchFamily="18" charset="0"/>
                        </a:rPr>
                        <m:t>=</m:t>
                      </m:r>
                      <m:r>
                        <a:rPr lang="en-US" altLang="zh-CN" sz="2400" i="1">
                          <a:latin typeface="Cambria Math" panose="02040503050406030204" pitchFamily="18" charset="0"/>
                        </a:rPr>
                        <m:t>𝟎</m:t>
                      </m:r>
                    </m:oMath>
                  </m:oMathPara>
                </a14:m>
                <a:endParaRPr lang="en-US" altLang="zh-CN" sz="2400" dirty="0"/>
              </a:p>
              <a:p>
                <a:r>
                  <a:rPr lang="zh-CN" altLang="en-US" sz="2400" dirty="0"/>
                  <a:t>条件</a:t>
                </a:r>
                <a14:m>
                  <m:oMath xmlns:m="http://schemas.openxmlformats.org/officeDocument/2006/math">
                    <m:r>
                      <a:rPr lang="en-US" altLang="zh-CN" sz="2400" b="1" i="1" smtClean="0">
                        <a:latin typeface="Cambria Math" panose="02040503050406030204" pitchFamily="18" charset="0"/>
                      </a:rPr>
                      <m:t>(</m:t>
                    </m:r>
                    <m:r>
                      <a:rPr lang="en-US" altLang="zh-CN" sz="2400" b="1" i="1" smtClean="0">
                        <a:solidFill>
                          <a:srgbClr val="FF0000"/>
                        </a:solidFill>
                        <a:latin typeface="Cambria Math" panose="02040503050406030204" pitchFamily="18" charset="0"/>
                      </a:rPr>
                      <m:t>𝒄</m:t>
                    </m:r>
                    <m:r>
                      <a:rPr lang="en-US" altLang="zh-CN" sz="2400" b="1" i="1" smtClean="0">
                        <a:latin typeface="Cambria Math" panose="02040503050406030204" pitchFamily="18" charset="0"/>
                      </a:rPr>
                      <m:t>)</m:t>
                    </m:r>
                  </m:oMath>
                </a14:m>
                <a:r>
                  <a:rPr lang="zh-CN" altLang="en-US" sz="2400" dirty="0"/>
                  <a:t>称为互补性条件，意味着拉格朗日乘子当约束为起作用约束时，对应乘子严格为正</a:t>
                </a:r>
                <a:endParaRPr lang="en-US" altLang="zh-CN" sz="2400" dirty="0"/>
              </a:p>
              <a:p>
                <a:endParaRPr lang="en-US" altLang="zh-CN" sz="24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26" t="-1193" r="-728" b="-7375"/>
                </a:stretch>
              </a:blipFill>
            </p:spPr>
            <p:txBody>
              <a:bodyPr/>
              <a:lstStyle/>
              <a:p>
                <a:r>
                  <a:rPr lang="zh-CN" altLang="en-US">
                    <a:noFill/>
                  </a:rPr>
                  <a:t> </a:t>
                </a:r>
              </a:p>
            </p:txBody>
          </p:sp>
        </mc:Fallback>
      </mc:AlternateContent>
      <p:sp>
        <p:nvSpPr>
          <p:cNvPr id="5" name="标题 1"/>
          <p:cNvSpPr>
            <a:spLocks noGrp="1"/>
          </p:cNvSpPr>
          <p:nvPr>
            <p:ph type="title"/>
          </p:nvPr>
        </p:nvSpPr>
        <p:spPr>
          <a:xfrm>
            <a:off x="479425" y="180975"/>
            <a:ext cx="8650288" cy="763588"/>
          </a:xfrm>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例</a:t>
            </a:r>
            <a:endParaRPr lang="zh-CN" altLang="en-US" sz="2800" dirty="0"/>
          </a:p>
        </p:txBody>
      </p:sp>
      <p:grpSp>
        <p:nvGrpSpPr>
          <p:cNvPr id="8" name="组合 7"/>
          <p:cNvGrpSpPr/>
          <p:nvPr/>
        </p:nvGrpSpPr>
        <p:grpSpPr>
          <a:xfrm>
            <a:off x="7801543" y="2233384"/>
            <a:ext cx="1889760" cy="1807845"/>
            <a:chOff x="0" y="35999"/>
            <a:chExt cx="1890217" cy="1808328"/>
          </a:xfrm>
        </p:grpSpPr>
        <p:sp>
          <p:nvSpPr>
            <p:cNvPr id="9" name="矩形 8"/>
            <p:cNvSpPr/>
            <p:nvPr/>
          </p:nvSpPr>
          <p:spPr>
            <a:xfrm>
              <a:off x="54593" y="35999"/>
              <a:ext cx="1835624" cy="180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0" name="椭圆 9"/>
            <p:cNvSpPr/>
            <p:nvPr/>
          </p:nvSpPr>
          <p:spPr>
            <a:xfrm>
              <a:off x="218366" y="192948"/>
              <a:ext cx="1487606" cy="15558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1" name="流程图: 接点 10"/>
            <p:cNvSpPr/>
            <p:nvPr/>
          </p:nvSpPr>
          <p:spPr>
            <a:xfrm>
              <a:off x="211542" y="786626"/>
              <a:ext cx="45719" cy="45719"/>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2" name="流程图: 接点 11"/>
            <p:cNvSpPr/>
            <p:nvPr/>
          </p:nvSpPr>
          <p:spPr>
            <a:xfrm>
              <a:off x="1189940" y="1055340"/>
              <a:ext cx="45085" cy="45085"/>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cxnSp>
          <p:nvCxnSpPr>
            <p:cNvPr id="13" name="直接箭头连接符 12"/>
            <p:cNvCxnSpPr/>
            <p:nvPr/>
          </p:nvCxnSpPr>
          <p:spPr>
            <a:xfrm flipV="1">
              <a:off x="250566" y="392760"/>
              <a:ext cx="363585" cy="39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1" idx="6"/>
            </p:cNvCxnSpPr>
            <p:nvPr/>
          </p:nvCxnSpPr>
          <p:spPr>
            <a:xfrm>
              <a:off x="257261" y="809486"/>
              <a:ext cx="111230" cy="290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50566" y="809486"/>
              <a:ext cx="425000" cy="113617"/>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998208" y="663796"/>
              <a:ext cx="537168" cy="6798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0"/>
                <p:cNvSpPr txBox="1"/>
                <p:nvPr/>
              </p:nvSpPr>
              <p:spPr>
                <a:xfrm>
                  <a:off x="0" y="568260"/>
                  <a:ext cx="293427" cy="286603"/>
                </a:xfrm>
                <a:prstGeom prst="rect">
                  <a:avLst/>
                </a:prstGeom>
                <a:solidFill>
                  <a:schemeClr val="lt1">
                    <a:alpha val="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𝑥</m:t>
                        </m:r>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7" name="文本框 10"/>
                <p:cNvSpPr txBox="1">
                  <a:spLocks noRot="1" noChangeAspect="1" noMove="1" noResize="1" noEditPoints="1" noAdjustHandles="1" noChangeArrowheads="1" noChangeShapeType="1" noTextEdit="1"/>
                </p:cNvSpPr>
                <p:nvPr/>
              </p:nvSpPr>
              <p:spPr>
                <a:xfrm>
                  <a:off x="0" y="568260"/>
                  <a:ext cx="293427" cy="286603"/>
                </a:xfrm>
                <a:prstGeom prst="rect">
                  <a:avLst/>
                </a:prstGeom>
                <a:blipFill rotWithShape="1">
                  <a:blip r:embed="rId3"/>
                  <a:stretch>
                    <a:fillRect/>
                  </a:stretch>
                </a:blipFill>
                <a:ln w="6350">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8" name="文本框 11"/>
                <p:cNvSpPr txBox="1"/>
                <p:nvPr/>
              </p:nvSpPr>
              <p:spPr>
                <a:xfrm>
                  <a:off x="941598" y="854863"/>
                  <a:ext cx="293427" cy="286603"/>
                </a:xfrm>
                <a:prstGeom prst="rect">
                  <a:avLst/>
                </a:prstGeom>
                <a:solidFill>
                  <a:schemeClr val="lt1">
                    <a:alpha val="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𝑥</m:t>
                        </m:r>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8" name="文本框 11"/>
                <p:cNvSpPr txBox="1">
                  <a:spLocks noRot="1" noChangeAspect="1" noMove="1" noResize="1" noEditPoints="1" noAdjustHandles="1" noChangeArrowheads="1" noChangeShapeType="1" noTextEdit="1"/>
                </p:cNvSpPr>
                <p:nvPr/>
              </p:nvSpPr>
              <p:spPr>
                <a:xfrm>
                  <a:off x="941598" y="854863"/>
                  <a:ext cx="293427" cy="286603"/>
                </a:xfrm>
                <a:prstGeom prst="rect">
                  <a:avLst/>
                </a:prstGeom>
                <a:blipFill rotWithShape="1">
                  <a:blip r:embed="rId3"/>
                  <a:stretch>
                    <a:fillRect/>
                  </a:stretch>
                </a:blipFill>
                <a:ln w="6350">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9" name="文本框 12"/>
                <p:cNvSpPr txBox="1"/>
                <p:nvPr/>
              </p:nvSpPr>
              <p:spPr>
                <a:xfrm>
                  <a:off x="575127" y="704736"/>
                  <a:ext cx="293427" cy="286603"/>
                </a:xfrm>
                <a:prstGeom prst="rect">
                  <a:avLst/>
                </a:prstGeom>
                <a:solidFill>
                  <a:schemeClr val="lt1">
                    <a:alpha val="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h</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9" name="文本框 12"/>
                <p:cNvSpPr txBox="1">
                  <a:spLocks noRot="1" noChangeAspect="1" noMove="1" noResize="1" noEditPoints="1" noAdjustHandles="1" noChangeArrowheads="1" noChangeShapeType="1" noTextEdit="1"/>
                </p:cNvSpPr>
                <p:nvPr/>
              </p:nvSpPr>
              <p:spPr>
                <a:xfrm>
                  <a:off x="575127" y="704736"/>
                  <a:ext cx="293427" cy="286603"/>
                </a:xfrm>
                <a:prstGeom prst="rect">
                  <a:avLst/>
                </a:prstGeom>
                <a:blipFill rotWithShape="1">
                  <a:blip r:embed="rId4"/>
                  <a:stretch>
                    <a:fillRect r="-14583"/>
                  </a:stretch>
                </a:blipFill>
                <a:ln w="6350">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0" name="文本框 13"/>
                <p:cNvSpPr txBox="1"/>
                <p:nvPr/>
              </p:nvSpPr>
              <p:spPr>
                <a:xfrm>
                  <a:off x="534185" y="261184"/>
                  <a:ext cx="293427" cy="286603"/>
                </a:xfrm>
                <a:prstGeom prst="rect">
                  <a:avLst/>
                </a:prstGeom>
                <a:solidFill>
                  <a:schemeClr val="lt1">
                    <a:alpha val="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ea typeface="等线" panose="02010600030101010101" pitchFamily="2" charset="-122"/>
                            <a:cs typeface="Times New Roman" panose="02020603050405020304" pitchFamily="18" charset="0"/>
                          </a:rPr>
                          <m:t>𝛻</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𝑓</m:t>
                        </m:r>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0" name="文本框 13"/>
                <p:cNvSpPr txBox="1">
                  <a:spLocks noRot="1" noChangeAspect="1" noMove="1" noResize="1" noEditPoints="1" noAdjustHandles="1" noChangeArrowheads="1" noChangeShapeType="1" noTextEdit="1"/>
                </p:cNvSpPr>
                <p:nvPr/>
              </p:nvSpPr>
              <p:spPr>
                <a:xfrm>
                  <a:off x="534185" y="261184"/>
                  <a:ext cx="293427" cy="286603"/>
                </a:xfrm>
                <a:prstGeom prst="rect">
                  <a:avLst/>
                </a:prstGeom>
                <a:blipFill rotWithShape="1">
                  <a:blip r:embed="rId5"/>
                  <a:stretch>
                    <a:fillRect r="-4082"/>
                  </a:stretch>
                </a:blipFill>
                <a:ln w="6350">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1" name="文本框 14"/>
                <p:cNvSpPr txBox="1"/>
                <p:nvPr/>
              </p:nvSpPr>
              <p:spPr>
                <a:xfrm>
                  <a:off x="310915" y="1048516"/>
                  <a:ext cx="293427" cy="286603"/>
                </a:xfrm>
                <a:prstGeom prst="rect">
                  <a:avLst/>
                </a:prstGeom>
                <a:solidFill>
                  <a:schemeClr val="lt1">
                    <a:alpha val="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𝑝</m:t>
                        </m:r>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1" name="文本框 14"/>
                <p:cNvSpPr txBox="1">
                  <a:spLocks noRot="1" noChangeAspect="1" noMove="1" noResize="1" noEditPoints="1" noAdjustHandles="1" noChangeArrowheads="1" noChangeShapeType="1" noTextEdit="1"/>
                </p:cNvSpPr>
                <p:nvPr/>
              </p:nvSpPr>
              <p:spPr>
                <a:xfrm>
                  <a:off x="310915" y="1048516"/>
                  <a:ext cx="293427" cy="286603"/>
                </a:xfrm>
                <a:prstGeom prst="rect">
                  <a:avLst/>
                </a:prstGeom>
                <a:blipFill rotWithShape="1">
                  <a:blip r:embed="rId6"/>
                  <a:stretch>
                    <a:fillRect/>
                  </a:stretch>
                </a:blipFill>
                <a:ln w="6350">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2" name="文本框 15"/>
                <p:cNvSpPr txBox="1"/>
                <p:nvPr/>
              </p:nvSpPr>
              <p:spPr>
                <a:xfrm>
                  <a:off x="868554" y="1239585"/>
                  <a:ext cx="293427" cy="286603"/>
                </a:xfrm>
                <a:prstGeom prst="rect">
                  <a:avLst/>
                </a:prstGeom>
                <a:solidFill>
                  <a:schemeClr val="lt1">
                    <a:alpha val="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𝑝</m:t>
                        </m:r>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2" name="文本框 15"/>
                <p:cNvSpPr txBox="1">
                  <a:spLocks noRot="1" noChangeAspect="1" noMove="1" noResize="1" noEditPoints="1" noAdjustHandles="1" noChangeArrowheads="1" noChangeShapeType="1" noTextEdit="1"/>
                </p:cNvSpPr>
                <p:nvPr/>
              </p:nvSpPr>
              <p:spPr>
                <a:xfrm>
                  <a:off x="868554" y="1239585"/>
                  <a:ext cx="293427" cy="286603"/>
                </a:xfrm>
                <a:prstGeom prst="rect">
                  <a:avLst/>
                </a:prstGeom>
                <a:blipFill rotWithShape="1">
                  <a:blip r:embed="rId7"/>
                  <a:stretch>
                    <a:fillRect/>
                  </a:stretch>
                </a:blipFill>
                <a:ln w="6350">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3" name="文本框 17"/>
                <p:cNvSpPr txBox="1"/>
                <p:nvPr/>
              </p:nvSpPr>
              <p:spPr>
                <a:xfrm>
                  <a:off x="1242006" y="500241"/>
                  <a:ext cx="293370" cy="286385"/>
                </a:xfrm>
                <a:prstGeom prst="rect">
                  <a:avLst/>
                </a:prstGeom>
                <a:solidFill>
                  <a:schemeClr val="lt1">
                    <a:alpha val="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1050" i="1">
                            <a:effectLst/>
                            <a:latin typeface="Cambria Math" panose="02040503050406030204" pitchFamily="18" charset="0"/>
                            <a:ea typeface="等线" panose="02010600030101010101" pitchFamily="2" charset="-122"/>
                            <a:cs typeface="Times New Roman" panose="02020603050405020304" pitchFamily="18" charset="0"/>
                          </a:rPr>
                          <m:t>𝛻</m:t>
                        </m:r>
                        <m:r>
                          <a:rPr lang="en-US" sz="1050" i="1">
                            <a:effectLst/>
                            <a:latin typeface="Cambria Math" panose="02040503050406030204" pitchFamily="18" charset="0"/>
                            <a:ea typeface="等线" panose="02010600030101010101" pitchFamily="2" charset="-122"/>
                            <a:cs typeface="Times New Roman" panose="02020603050405020304" pitchFamily="18" charset="0"/>
                          </a:rPr>
                          <m:t>𝑓</m:t>
                        </m:r>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23" name="文本框 17"/>
                <p:cNvSpPr txBox="1">
                  <a:spLocks noRot="1" noChangeAspect="1" noMove="1" noResize="1" noEditPoints="1" noAdjustHandles="1" noChangeArrowheads="1" noChangeShapeType="1" noTextEdit="1"/>
                </p:cNvSpPr>
                <p:nvPr/>
              </p:nvSpPr>
              <p:spPr>
                <a:xfrm>
                  <a:off x="1242006" y="500241"/>
                  <a:ext cx="293370" cy="286385"/>
                </a:xfrm>
                <a:prstGeom prst="rect">
                  <a:avLst/>
                </a:prstGeom>
                <a:blipFill rotWithShape="1">
                  <a:blip r:embed="rId8"/>
                  <a:stretch>
                    <a:fillRect r="-4082"/>
                  </a:stretch>
                </a:blipFill>
                <a:ln w="6350">
                  <a:noFill/>
                </a:ln>
              </p:spPr>
              <p:txBody>
                <a:bodyPr/>
                <a:lstStyle/>
                <a:p>
                  <a:r>
                    <a:rPr lang="zh-CN" altLang="en-US">
                      <a:noFill/>
                    </a:rPr>
                    <a:t> </a:t>
                  </a:r>
                  <a:endParaRPr lang="zh-CN" altLang="en-US">
                    <a:noFill/>
                  </a:endParaRPr>
                </a:p>
              </p:txBody>
            </p:sp>
          </mc:Fallback>
        </mc:AlternateContent>
      </p:grpSp>
      <p:grpSp>
        <p:nvGrpSpPr>
          <p:cNvPr id="24" name="画布 22"/>
          <p:cNvGrpSpPr/>
          <p:nvPr/>
        </p:nvGrpSpPr>
        <p:grpSpPr>
          <a:xfrm>
            <a:off x="8052048" y="4181767"/>
            <a:ext cx="2088789" cy="2219620"/>
            <a:chOff x="35999" y="-437592"/>
            <a:chExt cx="2251710" cy="2654348"/>
          </a:xfrm>
        </p:grpSpPr>
        <p:sp>
          <p:nvSpPr>
            <p:cNvPr id="25" name="矩形 24"/>
            <p:cNvSpPr/>
            <p:nvPr/>
          </p:nvSpPr>
          <p:spPr>
            <a:xfrm>
              <a:off x="35999" y="-41603"/>
              <a:ext cx="2251710" cy="2241550"/>
            </a:xfrm>
            <a:prstGeom prst="rect">
              <a:avLst/>
            </a:prstGeom>
          </p:spPr>
          <p:txBody>
            <a:bodyPr/>
            <a:lstStyle/>
            <a:p>
              <a:endParaRPr lang="zh-CN" altLang="en-US"/>
            </a:p>
          </p:txBody>
        </p:sp>
        <p:grpSp>
          <p:nvGrpSpPr>
            <p:cNvPr id="26" name="组合 25"/>
            <p:cNvGrpSpPr/>
            <p:nvPr/>
          </p:nvGrpSpPr>
          <p:grpSpPr>
            <a:xfrm>
              <a:off x="35999" y="-437592"/>
              <a:ext cx="2040398" cy="2654348"/>
              <a:chOff x="129617" y="2021"/>
              <a:chExt cx="2040398" cy="2654348"/>
            </a:xfrm>
          </p:grpSpPr>
          <p:cxnSp>
            <p:nvCxnSpPr>
              <p:cNvPr id="27" name="直接连接符 26"/>
              <p:cNvCxnSpPr/>
              <p:nvPr/>
            </p:nvCxnSpPr>
            <p:spPr>
              <a:xfrm flipV="1">
                <a:off x="129617" y="491320"/>
                <a:ext cx="1119153" cy="16650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77672" y="450376"/>
                <a:ext cx="1123893" cy="183562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837304" y="504121"/>
                <a:ext cx="921454" cy="580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837304" y="1084997"/>
                <a:ext cx="921454" cy="55273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等腰三角形 30"/>
              <p:cNvSpPr/>
              <p:nvPr/>
            </p:nvSpPr>
            <p:spPr>
              <a:xfrm rot="5400000">
                <a:off x="-529146" y="736875"/>
                <a:ext cx="2106679" cy="636971"/>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cxnSp>
            <p:nvCxnSpPr>
              <p:cNvPr id="32" name="直接箭头连接符 31"/>
              <p:cNvCxnSpPr>
                <a:cxnSpLocks/>
              </p:cNvCxnSpPr>
              <p:nvPr/>
            </p:nvCxnSpPr>
            <p:spPr>
              <a:xfrm flipH="1" flipV="1">
                <a:off x="627450" y="1191107"/>
                <a:ext cx="523984" cy="10948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文本框 29"/>
                  <p:cNvSpPr txBox="1"/>
                  <p:nvPr/>
                </p:nvSpPr>
                <p:spPr>
                  <a:xfrm>
                    <a:off x="1692343" y="445101"/>
                    <a:ext cx="477672" cy="30707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ea typeface="等线" panose="02010600030101010101" pitchFamily="2" charset="-122"/>
                              <a:cs typeface="Times New Roman" panose="02020603050405020304" pitchFamily="18" charset="0"/>
                            </a:rPr>
                            <m:t>𝛻</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𝑓</m:t>
                          </m:r>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3" name="文本框 29"/>
                  <p:cNvSpPr txBox="1">
                    <a:spLocks noRot="1" noChangeAspect="1" noMove="1" noResize="1" noEditPoints="1" noAdjustHandles="1" noChangeArrowheads="1" noChangeShapeType="1" noTextEdit="1"/>
                  </p:cNvSpPr>
                  <p:nvPr/>
                </p:nvSpPr>
                <p:spPr>
                  <a:xfrm>
                    <a:off x="1692343" y="445101"/>
                    <a:ext cx="477672" cy="307073"/>
                  </a:xfrm>
                  <a:prstGeom prst="rect">
                    <a:avLst/>
                  </a:prstGeom>
                  <a:blipFill rotWithShape="1">
                    <a:blip r:embed="rId9"/>
                    <a:stretch>
                      <a:fillRect b="-7317"/>
                    </a:stretch>
                  </a:blipFill>
                  <a:ln w="6350">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4" name="文本框 30"/>
                  <p:cNvSpPr txBox="1"/>
                  <p:nvPr/>
                </p:nvSpPr>
                <p:spPr>
                  <a:xfrm>
                    <a:off x="1683695" y="1528549"/>
                    <a:ext cx="477672" cy="3070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h</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4" name="文本框 30"/>
                  <p:cNvSpPr txBox="1">
                    <a:spLocks noRot="1" noChangeAspect="1" noMove="1" noResize="1" noEditPoints="1" noAdjustHandles="1" noChangeArrowheads="1" noChangeShapeType="1" noTextEdit="1"/>
                  </p:cNvSpPr>
                  <p:nvPr/>
                </p:nvSpPr>
                <p:spPr>
                  <a:xfrm>
                    <a:off x="1683695" y="1528549"/>
                    <a:ext cx="477672" cy="307074"/>
                  </a:xfrm>
                  <a:prstGeom prst="rect">
                    <a:avLst/>
                  </a:prstGeom>
                  <a:blipFill rotWithShape="1">
                    <a:blip r:embed="rId10"/>
                    <a:stretch>
                      <a:fillRect/>
                    </a:stretch>
                  </a:blipFill>
                  <a:ln w="6350">
                    <a:noFill/>
                  </a:ln>
                </p:spPr>
                <p:txBody>
                  <a:bodyPr/>
                  <a:lstStyle/>
                  <a:p>
                    <a:r>
                      <a:rPr lang="zh-CN" altLang="en-US">
                        <a:noFill/>
                      </a:rPr>
                      <a:t> </a:t>
                    </a:r>
                    <a:endParaRPr lang="zh-CN" altLang="en-US">
                      <a:noFill/>
                    </a:endParaRPr>
                  </a:p>
                </p:txBody>
              </p:sp>
            </mc:Fallback>
          </mc:AlternateContent>
          <p:sp>
            <p:nvSpPr>
              <p:cNvPr id="35" name="文本框 31"/>
              <p:cNvSpPr txBox="1"/>
              <p:nvPr/>
            </p:nvSpPr>
            <p:spPr>
              <a:xfrm>
                <a:off x="211512" y="2190465"/>
                <a:ext cx="1951630" cy="465904"/>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algn="just">
                  <a:spcAft>
                    <a:spcPts val="0"/>
                  </a:spcAft>
                </a:pPr>
                <a:r>
                  <a:rPr lang="zh-CN" sz="900" kern="100">
                    <a:effectLst/>
                    <a:latin typeface="等线" panose="02010600030101010101" pitchFamily="2" charset="-122"/>
                    <a:ea typeface="等线" panose="02010600030101010101" pitchFamily="2" charset="-122"/>
                    <a:cs typeface="Times New Roman" panose="02020603050405020304" pitchFamily="18" charset="0"/>
                  </a:rPr>
                  <a:t>任何落入这个锥形区域的方向都是好的搜索方向</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gr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ppt_x"/>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第</a:t>
            </a:r>
            <a:r>
              <a:rPr lang="en-US" altLang="zh-CN" sz="2400" dirty="0"/>
              <a:t>6</a:t>
            </a:r>
            <a:r>
              <a:rPr lang="zh-CN" altLang="en-US" sz="2400" dirty="0"/>
              <a:t>章</a:t>
            </a:r>
            <a:r>
              <a:rPr lang="zh-CN" altLang="en-US" sz="2400" dirty="0">
                <a:latin typeface="隶书" panose="02010509060101010101" pitchFamily="1" charset="-122"/>
              </a:rPr>
              <a:t>约束最优化理论</a:t>
            </a:r>
            <a:r>
              <a:rPr lang="en-US" altLang="zh-CN" sz="2400" dirty="0">
                <a:latin typeface="隶书" panose="02010509060101010101" pitchFamily="1" charset="-122"/>
              </a:rPr>
              <a:t>(Theory of Constrained Optimization)-</a:t>
            </a:r>
            <a:r>
              <a:rPr lang="zh-CN" altLang="en-US" sz="2400" dirty="0">
                <a:latin typeface="隶书" panose="02010509060101010101" pitchFamily="1" charset="-122"/>
              </a:rPr>
              <a:t>例</a:t>
            </a:r>
            <a:endParaRPr lang="zh-CN" altLang="en-US" sz="24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a:solidFill>
                      <a:srgbClr val="FF0000"/>
                    </a:solidFill>
                  </a:rPr>
                  <a:t>两个不等式约束</a:t>
                </a:r>
                <a:endParaRPr lang="en-US" altLang="zh-CN" sz="2000" dirty="0">
                  <a:solidFill>
                    <a:srgbClr val="FF0000"/>
                  </a:solidFill>
                </a:endParaRPr>
              </a:p>
              <a:p>
                <a14:m>
                  <m:oMath xmlns:m="http://schemas.openxmlformats.org/officeDocument/2006/math">
                    <m:r>
                      <a:rPr lang="en-US" altLang="zh-CN" sz="2000" b="1" i="1" smtClean="0">
                        <a:latin typeface="Cambria Math" panose="02040503050406030204" pitchFamily="18" charset="0"/>
                      </a:rPr>
                      <m:t>𝒎𝒊𝒏</m:t>
                    </m:r>
                    <m:r>
                      <a:rPr lang="en-US" altLang="zh-CN" sz="2000" b="1" i="1" smtClean="0">
                        <a:latin typeface="Cambria Math" panose="02040503050406030204" pitchFamily="18" charset="0"/>
                      </a:rPr>
                      <m:t> </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𝟐</m:t>
                        </m:r>
                      </m:sup>
                    </m:sSubSup>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𝟐</m:t>
                        </m:r>
                      </m:sub>
                      <m:sup>
                        <m:r>
                          <a:rPr lang="en-US" altLang="zh-CN" sz="2000" b="1" i="1" smtClean="0">
                            <a:latin typeface="Cambria Math" panose="02040503050406030204" pitchFamily="18" charset="0"/>
                          </a:rPr>
                          <m:t>𝟐</m:t>
                        </m:r>
                      </m:sup>
                    </m:sSub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 </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endParaRPr lang="en-US" altLang="zh-CN" sz="2000" dirty="0"/>
              </a:p>
              <a:p>
                <a:r>
                  <a:rPr lang="zh-CN" altLang="en-US" sz="2000" dirty="0"/>
                  <a:t>可行域如图，</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rad>
                              <m:radPr>
                                <m:degHide m:val="on"/>
                                <m:ctrlPr>
                                  <a:rPr lang="en-US" altLang="zh-CN" sz="2000" b="1" i="1" smtClean="0">
                                    <a:latin typeface="Cambria Math" panose="02040503050406030204" pitchFamily="18" charset="0"/>
                                  </a:rPr>
                                </m:ctrlPr>
                              </m:radPr>
                              <m:deg/>
                              <m:e>
                                <m:r>
                                  <a:rPr lang="en-US" altLang="zh-CN" sz="2000" b="1" i="1" smtClean="0">
                                    <a:latin typeface="Cambria Math" panose="02040503050406030204" pitchFamily="18" charset="0"/>
                                  </a:rPr>
                                  <m:t>𝟐</m:t>
                                </m:r>
                              </m:e>
                            </m:ra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d>
                      </m:e>
                      <m:sup>
                        <m:r>
                          <a:rPr lang="en-US" altLang="zh-CN" sz="2000" b="1" i="1" smtClean="0">
                            <a:latin typeface="Cambria Math" panose="02040503050406030204" pitchFamily="18" charset="0"/>
                          </a:rPr>
                          <m:t>𝑻</m:t>
                        </m:r>
                      </m:sup>
                    </m:sSup>
                  </m:oMath>
                </a14:m>
                <a:r>
                  <a:rPr lang="zh-CN" altLang="en-US" sz="2000" dirty="0"/>
                  <a:t>同时满足两个约束</a:t>
                </a:r>
                <a:endParaRPr lang="en-US" altLang="zh-CN" sz="2000" dirty="0"/>
              </a:p>
              <a:p>
                <a:r>
                  <a:rPr lang="zh-CN" altLang="en-US" sz="2000" dirty="0"/>
                  <a:t>同前述一样，满足一阶下降条件要求</a:t>
                </a:r>
                <a:endParaRPr lang="en-US" altLang="zh-CN" sz="2000"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m:t>
                      </m:r>
                      <m:r>
                        <a:rPr lang="en-US" altLang="zh-CN" sz="2000" b="1" i="1" smtClean="0">
                          <a:solidFill>
                            <a:srgbClr val="FF0000"/>
                          </a:solidFill>
                          <a:latin typeface="Cambria Math" panose="02040503050406030204" pitchFamily="18" charset="0"/>
                        </a:rPr>
                        <m:t>∗</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𝒉</m:t>
                          </m:r>
                        </m:e>
                        <m:sub>
                          <m:r>
                            <a:rPr lang="en-US" altLang="zh-CN" sz="2000" b="1" i="1" smtClean="0">
                              <a:latin typeface="Cambria Math" panose="02040503050406030204" pitchFamily="18" charset="0"/>
                            </a:rPr>
                            <m:t>𝒊</m:t>
                          </m:r>
                        </m:sub>
                      </m:sSub>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𝒑</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𝑰</m:t>
                      </m:r>
                      <m:r>
                        <a:rPr lang="en-US" altLang="zh-CN" sz="2000" b="1" i="1" smtClean="0">
                          <a:latin typeface="Cambria Math" panose="02040503050406030204" pitchFamily="18" charset="0"/>
                        </a:rPr>
                        <m:t>=</m:t>
                      </m:r>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e>
                      </m:d>
                      <m: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𝒑</m:t>
                      </m:r>
                      <m:r>
                        <a:rPr lang="en-US" altLang="zh-CN" sz="2000" b="1" i="1" smtClean="0">
                          <a:latin typeface="Cambria Math" panose="02040503050406030204" pitchFamily="18" charset="0"/>
                        </a:rPr>
                        <m:t>&lt;</m:t>
                      </m:r>
                      <m:r>
                        <a:rPr lang="en-US" altLang="zh-CN" sz="2000" b="1" i="1" smtClean="0">
                          <a:latin typeface="Cambria Math" panose="02040503050406030204" pitchFamily="18" charset="0"/>
                        </a:rPr>
                        <m:t>𝟎</m:t>
                      </m:r>
                    </m:oMath>
                  </m:oMathPara>
                </a14:m>
                <a:endParaRPr lang="en-US" altLang="zh-CN" sz="2000" dirty="0"/>
              </a:p>
              <a:p>
                <a:r>
                  <a:rPr lang="zh-CN" altLang="en-US" sz="2000" dirty="0"/>
                  <a:t>从图中可见</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oMath>
                </a14:m>
                <a:r>
                  <a:rPr lang="zh-CN" altLang="en-US" sz="2000" dirty="0"/>
                  <a:t>不存在这样的</a:t>
                </a:r>
                <a14:m>
                  <m:oMath xmlns:m="http://schemas.openxmlformats.org/officeDocument/2006/math">
                    <m:r>
                      <a:rPr lang="en-US" altLang="zh-CN" sz="2000" b="1" i="1" smtClean="0">
                        <a:latin typeface="Cambria Math" panose="02040503050406030204" pitchFamily="18" charset="0"/>
                      </a:rPr>
                      <m:t>𝒑</m:t>
                    </m:r>
                  </m:oMath>
                </a14:m>
                <a:endParaRPr lang="en-US" altLang="zh-CN" sz="2000" dirty="0"/>
              </a:p>
              <a:p>
                <a14:m>
                  <m:oMath xmlns:m="http://schemas.openxmlformats.org/officeDocument/2006/math">
                    <m:r>
                      <a:rPr lang="en-US" altLang="zh-CN" sz="2000" b="1" i="1" smtClean="0">
                        <a:latin typeface="Cambria Math" panose="02040503050406030204" pitchFamily="18" charset="0"/>
                      </a:rPr>
                      <m:t>𝑳</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𝝀</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𝟏</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𝒉</m:t>
                        </m:r>
                      </m:e>
                      <m:sub>
                        <m:r>
                          <a:rPr lang="en-US" altLang="zh-CN" sz="2000" b="1" i="1" smtClean="0">
                            <a:latin typeface="Cambria Math" panose="02040503050406030204" pitchFamily="18" charset="0"/>
                          </a:rPr>
                          <m:t>𝟏</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𝟐</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𝒉</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oMath>
                </a14:m>
                <a:r>
                  <a:rPr lang="en-US" altLang="zh-CN" sz="2000" dirty="0"/>
                  <a:t>,</a:t>
                </a:r>
                <a14:m>
                  <m:oMath xmlns:m="http://schemas.openxmlformats.org/officeDocument/2006/math">
                    <m:r>
                      <a:rPr lang="en-US" altLang="zh-CN" sz="2000" b="1" i="1" dirty="0" smtClean="0">
                        <a:latin typeface="Cambria Math" panose="02040503050406030204" pitchFamily="18" charset="0"/>
                      </a:rPr>
                      <m:t>𝝀</m:t>
                    </m:r>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𝝀</m:t>
                                </m:r>
                              </m:e>
                              <m:sub>
                                <m:r>
                                  <a:rPr lang="en-US" altLang="zh-CN" sz="2000" b="1" i="1" dirty="0" smtClean="0">
                                    <a:latin typeface="Cambria Math" panose="02040503050406030204" pitchFamily="18" charset="0"/>
                                  </a:rPr>
                                  <m:t>𝟏</m:t>
                                </m:r>
                              </m:sub>
                            </m:sSub>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𝝀</m:t>
                                </m:r>
                              </m:e>
                              <m:sub>
                                <m:r>
                                  <a:rPr lang="en-US" altLang="zh-CN" sz="2000" b="1" i="1" dirty="0" smtClean="0">
                                    <a:latin typeface="Cambria Math" panose="02040503050406030204" pitchFamily="18" charset="0"/>
                                  </a:rPr>
                                  <m:t>𝟐</m:t>
                                </m:r>
                              </m:sub>
                            </m:sSub>
                          </m:e>
                        </m:d>
                      </m:e>
                      <m:sup>
                        <m:r>
                          <a:rPr lang="en-US" altLang="zh-CN" sz="2000" b="1" i="1" dirty="0" smtClean="0">
                            <a:latin typeface="Cambria Math" panose="02040503050406030204" pitchFamily="18" charset="0"/>
                          </a:rPr>
                          <m:t>𝑻</m:t>
                        </m:r>
                      </m:sup>
                    </m:sSup>
                  </m:oMath>
                </a14:m>
                <a:r>
                  <a:rPr lang="en-US" altLang="zh-CN" sz="2000" dirty="0"/>
                  <a:t>,</a:t>
                </a:r>
                <a:r>
                  <a:rPr lang="zh-CN" altLang="en-US" sz="2000" dirty="0"/>
                  <a:t>此时扩展前述结论</a:t>
                </a:r>
                <a:endParaRPr lang="en-US" altLang="zh-CN" sz="2000" dirty="0"/>
              </a:p>
              <a:p>
                <a:pPr lvl="1"/>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𝑳</m:t>
                        </m:r>
                      </m:e>
                      <m:sub>
                        <m:r>
                          <a:rPr lang="en-US" altLang="zh-CN" sz="1600" b="1" i="1" smtClean="0">
                            <a:latin typeface="Cambria Math" panose="02040503050406030204" pitchFamily="18" charset="0"/>
                          </a:rPr>
                          <m:t>𝒙</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𝝀</m:t>
                        </m:r>
                      </m:e>
                      <m:sup>
                        <m:r>
                          <a:rPr lang="en-US" altLang="zh-CN" sz="1600" b="1" i="1" smtClean="0">
                            <a:latin typeface="Cambria Math" panose="02040503050406030204" pitchFamily="18" charset="0"/>
                          </a:rPr>
                          <m:t>∗</m:t>
                        </m:r>
                      </m:sup>
                    </m:sSup>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oMath>
                </a14:m>
                <a:endParaRPr lang="en-US" altLang="zh-CN" sz="1600" dirty="0"/>
              </a:p>
              <a:p>
                <a:pPr lvl="1"/>
                <a:r>
                  <a:rPr lang="zh-CN" altLang="en-US" sz="1600" dirty="0"/>
                  <a:t>应用上页的互补性条件</a:t>
                </a:r>
                <a:r>
                  <a:rPr lang="en-US" altLang="zh-CN" sz="1600" dirty="0"/>
                  <a:t>(</a:t>
                </a:r>
                <a:r>
                  <a:rPr lang="en-US" altLang="zh-CN" sz="1600" dirty="0">
                    <a:solidFill>
                      <a:srgbClr val="FF0000"/>
                    </a:solidFill>
                  </a:rPr>
                  <a:t>c</a:t>
                </a:r>
                <a:r>
                  <a:rPr lang="en-US" altLang="zh-CN" sz="1600" dirty="0"/>
                  <a:t>)</a:t>
                </a:r>
                <a:r>
                  <a:rPr lang="zh-CN" altLang="en-US" sz="1600" dirty="0"/>
                  <a:t>得</a:t>
                </a:r>
                <a14:m>
                  <m:oMath xmlns:m="http://schemas.openxmlformats.org/officeDocument/2006/math">
                    <m:sSubSup>
                      <m:sSubSupPr>
                        <m:ctrlPr>
                          <a:rPr lang="en-US" altLang="zh-CN" sz="1600" b="1" i="1" smtClean="0">
                            <a:latin typeface="Cambria Math" panose="02040503050406030204" pitchFamily="18" charset="0"/>
                          </a:rPr>
                        </m:ctrlPr>
                      </m:sSubSupPr>
                      <m:e>
                        <m:r>
                          <a:rPr lang="en-US" altLang="zh-CN" sz="1600" b="1" i="1" smtClean="0">
                            <a:latin typeface="Cambria Math" panose="02040503050406030204" pitchFamily="18" charset="0"/>
                          </a:rPr>
                          <m:t>𝝀</m:t>
                        </m:r>
                      </m:e>
                      <m:sub>
                        <m:r>
                          <a:rPr lang="en-US" altLang="zh-CN" sz="1600" b="1" i="1" smtClean="0">
                            <a:latin typeface="Cambria Math" panose="02040503050406030204" pitchFamily="18" charset="0"/>
                          </a:rPr>
                          <m:t>𝟏</m:t>
                        </m:r>
                      </m:sub>
                      <m:sup>
                        <m:r>
                          <a:rPr lang="en-US" altLang="zh-CN" sz="1600" b="1" i="1" smtClean="0">
                            <a:latin typeface="Cambria Math" panose="02040503050406030204" pitchFamily="18" charset="0"/>
                          </a:rPr>
                          <m:t>∗</m:t>
                        </m:r>
                      </m:sup>
                    </m:sSubSup>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𝒉</m:t>
                        </m:r>
                      </m:e>
                      <m:sub>
                        <m:r>
                          <a:rPr lang="en-US" altLang="zh-CN" sz="1600" b="1" i="1" smtClean="0">
                            <a:latin typeface="Cambria Math" panose="02040503050406030204" pitchFamily="18" charset="0"/>
                          </a:rPr>
                          <m:t>𝟏</m:t>
                        </m:r>
                      </m:sub>
                    </m:sSub>
                    <m:d>
                      <m:dPr>
                        <m:ctrlPr>
                          <a:rPr lang="en-US" altLang="zh-CN" sz="1600" b="1" i="1" smtClean="0">
                            <a:latin typeface="Cambria Math" panose="02040503050406030204" pitchFamily="18" charset="0"/>
                          </a:rPr>
                        </m:ctrlPr>
                      </m:dPr>
                      <m:e>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𝒙</m:t>
                            </m:r>
                          </m:e>
                          <m:sup>
                            <m:r>
                              <a:rPr lang="en-US" altLang="zh-CN" sz="1600" b="1" i="1" smtClean="0">
                                <a:latin typeface="Cambria Math" panose="02040503050406030204" pitchFamily="18" charset="0"/>
                              </a:rPr>
                              <m:t>∗</m:t>
                            </m:r>
                          </m:sup>
                        </m:sSup>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m:t>
                    </m:r>
                    <m:sSubSup>
                      <m:sSubSupPr>
                        <m:ctrlPr>
                          <a:rPr lang="en-US" altLang="zh-CN" sz="1600" b="1" i="1" smtClean="0">
                            <a:latin typeface="Cambria Math" panose="02040503050406030204" pitchFamily="18" charset="0"/>
                          </a:rPr>
                        </m:ctrlPr>
                      </m:sSubSupPr>
                      <m:e>
                        <m:r>
                          <a:rPr lang="en-US" altLang="zh-CN" sz="1600" b="1" i="1" smtClean="0">
                            <a:latin typeface="Cambria Math" panose="02040503050406030204" pitchFamily="18" charset="0"/>
                          </a:rPr>
                          <m:t>𝝀</m:t>
                        </m:r>
                      </m:e>
                      <m:sub>
                        <m:r>
                          <a:rPr lang="en-US" altLang="zh-CN" sz="1600" b="1" i="1" smtClean="0">
                            <a:latin typeface="Cambria Math" panose="02040503050406030204" pitchFamily="18" charset="0"/>
                          </a:rPr>
                          <m:t>𝟐</m:t>
                        </m:r>
                      </m:sub>
                      <m:sup>
                        <m:r>
                          <a:rPr lang="en-US" altLang="zh-CN" sz="1600" b="1" i="1" smtClean="0">
                            <a:latin typeface="Cambria Math" panose="02040503050406030204" pitchFamily="18" charset="0"/>
                          </a:rPr>
                          <m:t>∗</m:t>
                        </m:r>
                      </m:sup>
                    </m:sSubSup>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𝒉</m:t>
                        </m:r>
                      </m:e>
                      <m:sub>
                        <m:r>
                          <a:rPr lang="en-US" altLang="zh-CN" sz="1600" b="1" i="1" smtClean="0">
                            <a:latin typeface="Cambria Math" panose="02040503050406030204" pitchFamily="18" charset="0"/>
                          </a:rPr>
                          <m:t>𝟐</m:t>
                        </m:r>
                      </m:sub>
                    </m:sSub>
                    <m:d>
                      <m:dPr>
                        <m:ctrlPr>
                          <a:rPr lang="en-US" altLang="zh-CN" sz="1600" b="1" i="1" smtClean="0">
                            <a:latin typeface="Cambria Math" panose="02040503050406030204" pitchFamily="18" charset="0"/>
                          </a:rPr>
                        </m:ctrlPr>
                      </m:dPr>
                      <m:e>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𝒙</m:t>
                            </m:r>
                          </m:e>
                          <m:sup>
                            <m:r>
                              <a:rPr lang="en-US" altLang="zh-CN" sz="1600" b="1" i="1" smtClean="0">
                                <a:latin typeface="Cambria Math" panose="02040503050406030204" pitchFamily="18" charset="0"/>
                              </a:rPr>
                              <m:t>∗</m:t>
                            </m:r>
                          </m:sup>
                        </m:sSup>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oMath>
                </a14:m>
                <a:endParaRPr lang="en-US" altLang="zh-CN" sz="1600" dirty="0"/>
              </a:p>
              <a:p>
                <a:r>
                  <a:rPr lang="zh-CN" altLang="en-US" sz="2000" dirty="0"/>
                  <a:t>代入得 </a:t>
                </a:r>
                <a14:m>
                  <m:oMath xmlns:m="http://schemas.openxmlformats.org/officeDocument/2006/math">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e>
                        </m:d>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1" i="1" smtClean="0">
                            <a:latin typeface="Cambria Math" panose="02040503050406030204" pitchFamily="18" charset="0"/>
                          </a:rPr>
                          <m:t>𝟏</m:t>
                        </m:r>
                      </m:sub>
                    </m:sSub>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𝟐</m:t>
                            </m:r>
                            <m:rad>
                              <m:radPr>
                                <m:degHide m:val="on"/>
                                <m:ctrlPr>
                                  <a:rPr lang="en-US" altLang="zh-CN" sz="2400" b="1" i="1" smtClean="0">
                                    <a:latin typeface="Cambria Math" panose="02040503050406030204" pitchFamily="18" charset="0"/>
                                  </a:rPr>
                                </m:ctrlPr>
                              </m:radPr>
                              <m:deg/>
                              <m:e>
                                <m:r>
                                  <a:rPr lang="en-US" altLang="zh-CN" sz="2400" b="1" i="1" smtClean="0">
                                    <a:latin typeface="Cambria Math" panose="02040503050406030204" pitchFamily="18" charset="0"/>
                                  </a:rPr>
                                  <m:t>𝟐</m:t>
                                </m:r>
                              </m:e>
                            </m:ra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e>
                        </m:d>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1" i="1" smtClean="0">
                            <a:latin typeface="Cambria Math" panose="02040503050406030204" pitchFamily="18" charset="0"/>
                          </a:rPr>
                          <m:t>𝟐</m:t>
                        </m:r>
                      </m:sub>
                    </m:sSub>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e>
                        </m:d>
                      </m:e>
                      <m:sup>
                        <m:r>
                          <a:rPr lang="en-US" altLang="zh-CN" sz="2400" b="1" i="1" smtClean="0">
                            <a:latin typeface="Cambria Math" panose="02040503050406030204" pitchFamily="18" charset="0"/>
                          </a:rPr>
                          <m:t>𝑻</m:t>
                        </m:r>
                      </m:sup>
                    </m:sSup>
                  </m:oMath>
                </a14:m>
                <a:endParaRPr lang="en-US" altLang="zh-CN" sz="2400" dirty="0"/>
              </a:p>
              <a:p>
                <a:r>
                  <a:rPr lang="zh-CN" altLang="en-US" sz="2000" dirty="0"/>
                  <a:t>易验证若</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𝝀</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m>
                          <m:mPr>
                            <m:mcs>
                              <m:mc>
                                <m:mcPr>
                                  <m:count m:val="1"/>
                                  <m:mcJc m:val="center"/>
                                </m:mcPr>
                              </m:mc>
                            </m:mcs>
                            <m:ctrlPr>
                              <a:rPr lang="en-US" altLang="zh-CN" sz="2000" b="1" i="1" smtClean="0">
                                <a:latin typeface="Cambria Math" panose="02040503050406030204" pitchFamily="18" charset="0"/>
                              </a:rPr>
                            </m:ctrlPr>
                          </m:mPr>
                          <m:mr>
                            <m:e>
                              <m:f>
                                <m:fPr>
                                  <m:ctrlPr>
                                    <a:rPr lang="en-US" altLang="zh-CN" sz="2000" b="1" i="1" smtClean="0">
                                      <a:latin typeface="Cambria Math" panose="02040503050406030204" pitchFamily="18" charset="0"/>
                                    </a:rPr>
                                  </m:ctrlPr>
                                </m:fPr>
                                <m:num>
                                  <m:r>
                                    <m:rPr>
                                      <m:brk m:alnAt="7"/>
                                    </m:rPr>
                                    <a:rPr lang="en-US" altLang="zh-CN" sz="2000" b="1" i="1" smtClean="0">
                                      <a:latin typeface="Cambria Math" panose="02040503050406030204" pitchFamily="18" charset="0"/>
                                    </a:rPr>
                                    <m:t>𝟏</m:t>
                                  </m:r>
                                </m:num>
                                <m:den>
                                  <m:r>
                                    <m:rPr>
                                      <m:brk m:alnAt="7"/>
                                    </m:rPr>
                                    <a:rPr lang="en-US" altLang="zh-CN" sz="2000" b="1" i="1" smtClean="0">
                                      <a:latin typeface="Cambria Math" panose="02040503050406030204" pitchFamily="18" charset="0"/>
                                    </a:rPr>
                                    <m:t>𝟐</m:t>
                                  </m:r>
                                  <m:rad>
                                    <m:radPr>
                                      <m:degHide m:val="on"/>
                                      <m:ctrlPr>
                                        <a:rPr lang="en-US" altLang="zh-CN" sz="2000" b="1" i="1" smtClean="0">
                                          <a:latin typeface="Cambria Math" panose="02040503050406030204" pitchFamily="18" charset="0"/>
                                        </a:rPr>
                                      </m:ctrlPr>
                                    </m:radPr>
                                    <m:deg/>
                                    <m:e>
                                      <m:r>
                                        <a:rPr lang="en-US" altLang="zh-CN" sz="2000" b="1" i="1" smtClean="0">
                                          <a:latin typeface="Cambria Math" panose="02040503050406030204" pitchFamily="18" charset="0"/>
                                        </a:rPr>
                                        <m:t>𝟐</m:t>
                                      </m:r>
                                    </m:e>
                                  </m:rad>
                                </m:den>
                              </m:f>
                            </m:e>
                          </m:mr>
                          <m:mr>
                            <m:e>
                              <m:r>
                                <a:rPr lang="en-US" altLang="zh-CN" sz="2000" b="1" i="1" smtClean="0">
                                  <a:latin typeface="Cambria Math" panose="02040503050406030204" pitchFamily="18" charset="0"/>
                                </a:rPr>
                                <m:t>𝟏</m:t>
                              </m:r>
                            </m:e>
                          </m:mr>
                        </m:m>
                      </m:e>
                    </m:d>
                  </m:oMath>
                </a14:m>
                <a:r>
                  <a:rPr lang="en-US" altLang="zh-CN" sz="2000" b="1" i="0" dirty="0">
                    <a:latin typeface="Cambria Math" panose="02040503050406030204" pitchFamily="18" charset="0"/>
                  </a:rPr>
                  <a:t>,</a:t>
                </a:r>
                <a14:m>
                  <m:oMath xmlns:m="http://schemas.openxmlformats.org/officeDocument/2006/math">
                    <m:r>
                      <a:rPr lang="en-US" altLang="zh-CN" sz="2000" b="1" i="0" smtClean="0">
                        <a:latin typeface="Cambria Math" panose="02040503050406030204" pitchFamily="18" charset="0"/>
                      </a:rPr>
                      <m:t>  </m:t>
                    </m:r>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m:t>
                        </m:r>
                      </m:e>
                      <m:sub>
                        <m:r>
                          <a:rPr lang="en-US" altLang="zh-CN" sz="2000" b="1" i="1" smtClean="0">
                            <a:latin typeface="Cambria Math" panose="02040503050406030204" pitchFamily="18" charset="0"/>
                          </a:rPr>
                          <m:t>𝒙</m:t>
                        </m:r>
                      </m:sub>
                    </m:sSub>
                    <m:r>
                      <a:rPr lang="en-US" altLang="zh-CN" sz="2000" b="1" i="1" smtClean="0">
                        <a:latin typeface="Cambria Math" panose="02040503050406030204" pitchFamily="18" charset="0"/>
                      </a:rPr>
                      <m:t>𝑳</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𝝀</m:t>
                            </m:r>
                          </m:e>
                          <m:sup>
                            <m:r>
                              <a:rPr lang="en-US" altLang="zh-CN" sz="2000" b="1" i="1" smtClean="0">
                                <a:latin typeface="Cambria Math" panose="02040503050406030204" pitchFamily="18" charset="0"/>
                              </a:rPr>
                              <m:t>∗</m:t>
                            </m:r>
                          </m:sup>
                        </m:sSup>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endParaRPr lang="en-US" altLang="zh-CN" sz="2000" dirty="0"/>
              </a:p>
              <a:p>
                <a:r>
                  <a:rPr lang="zh-CN" altLang="en-US" sz="2000" dirty="0"/>
                  <a:t>若看看别的不是问题解的可行点，是否也满足拉格朗日和其梯度方程</a:t>
                </a:r>
                <a:endParaRPr lang="en-US" altLang="zh-CN" sz="2000" dirty="0"/>
              </a:p>
              <a:p>
                <a:r>
                  <a:rPr lang="zh-CN" altLang="en-US" sz="2000" dirty="0"/>
                  <a:t>点</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ad>
                              <m:radPr>
                                <m:degHide m:val="on"/>
                                <m:ctrlPr>
                                  <a:rPr lang="en-US" altLang="zh-CN" sz="2000" b="1" i="1" smtClean="0">
                                    <a:latin typeface="Cambria Math" panose="02040503050406030204" pitchFamily="18" charset="0"/>
                                  </a:rPr>
                                </m:ctrlPr>
                              </m:radPr>
                              <m:deg/>
                              <m:e>
                                <m:r>
                                  <a:rPr lang="en-US" altLang="zh-CN" sz="2000" b="1" i="1" smtClean="0">
                                    <a:latin typeface="Cambria Math" panose="02040503050406030204" pitchFamily="18" charset="0"/>
                                  </a:rPr>
                                  <m:t>𝟐</m:t>
                                </m:r>
                              </m:e>
                            </m:ra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d>
                      </m:e>
                      <m:sup>
                        <m:r>
                          <a:rPr lang="en-US" altLang="zh-CN" sz="2000" b="1" i="1" smtClean="0">
                            <a:latin typeface="Cambria Math" panose="02040503050406030204" pitchFamily="18" charset="0"/>
                          </a:rPr>
                          <m:t>𝑻</m:t>
                        </m:r>
                      </m:sup>
                    </m:sSup>
                  </m:oMath>
                </a14:m>
                <a:r>
                  <a:rPr lang="en-US" altLang="zh-CN" sz="2000" dirty="0"/>
                  <a:t>,</a:t>
                </a:r>
                <a:r>
                  <a:rPr lang="zh-CN" altLang="en-US" sz="2000" dirty="0"/>
                  <a:t>显然这点也是起作用约束点</a:t>
                </a:r>
                <a:r>
                  <a:rPr lang="en-US" altLang="zh-CN" sz="2000" dirty="0"/>
                  <a:t>,</a:t>
                </a:r>
                <a:r>
                  <a:rPr lang="zh-CN" altLang="en-US" sz="2000" dirty="0"/>
                  <a:t>但</a:t>
                </a:r>
                <a14:m>
                  <m:oMath xmlns:m="http://schemas.openxmlformats.org/officeDocument/2006/math">
                    <m:r>
                      <a:rPr lang="en-US" altLang="zh-CN" sz="2000" b="1" i="1" smtClean="0">
                        <a:latin typeface="Cambria Math" panose="02040503050406030204" pitchFamily="18" charset="0"/>
                      </a:rPr>
                      <m:t>𝒑</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𝑻</m:t>
                        </m:r>
                      </m:sup>
                    </m:sSup>
                  </m:oMath>
                </a14:m>
                <a:r>
                  <a:rPr lang="zh-CN" altLang="en-US" sz="2000" dirty="0"/>
                  <a:t>就满足</a:t>
                </a:r>
                <a14:m>
                  <m:oMath xmlns:m="http://schemas.openxmlformats.org/officeDocument/2006/math">
                    <m:r>
                      <a:rPr lang="en-US" altLang="zh-CN" sz="2000" i="1">
                        <a:latin typeface="Cambria Math" panose="02040503050406030204" pitchFamily="18" charset="0"/>
                      </a:rPr>
                      <m:t>(</m:t>
                    </m:r>
                    <m:r>
                      <a:rPr lang="en-US" altLang="zh-CN" sz="2000" i="1">
                        <a:solidFill>
                          <a:srgbClr val="FF0000"/>
                        </a:solidFill>
                        <a:latin typeface="Cambria Math" panose="02040503050406030204" pitchFamily="18" charset="0"/>
                      </a:rPr>
                      <m:t>∗</m:t>
                    </m:r>
                    <m:r>
                      <a:rPr lang="en-US" altLang="zh-CN" sz="2000" i="1">
                        <a:latin typeface="Cambria Math" panose="02040503050406030204" pitchFamily="18" charset="0"/>
                      </a:rPr>
                      <m:t>)</m:t>
                    </m:r>
                  </m:oMath>
                </a14:m>
                <a:r>
                  <a:rPr lang="zh-CN" altLang="en-US" sz="2000" dirty="0"/>
                  <a:t>式，此时拉格朗日方程梯度为</a:t>
                </a:r>
                <a:r>
                  <a:rPr lang="en-US" altLang="zh-CN" sz="2000" dirty="0"/>
                  <a:t>0</a:t>
                </a:r>
                <a:r>
                  <a:rPr lang="zh-CN" altLang="en-US" sz="2000" dirty="0"/>
                  <a:t>得</a:t>
                </a:r>
                <a:r>
                  <a:rPr lang="en-US" altLang="zh-CN" sz="2000" dirty="0"/>
                  <a:t>:</a:t>
                </a:r>
                <a14:m>
                  <m:oMath xmlns:m="http://schemas.openxmlformats.org/officeDocument/2006/math">
                    <m:r>
                      <a:rPr lang="en-US" altLang="zh-CN" sz="2000" b="1" i="1" smtClean="0">
                        <a:latin typeface="Cambria Math" panose="02040503050406030204" pitchFamily="18" charset="0"/>
                      </a:rPr>
                      <m:t>𝝀</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rad>
                                  <m:radPr>
                                    <m:degHide m:val="on"/>
                                    <m:ctrlPr>
                                      <a:rPr lang="en-US" altLang="zh-CN" sz="2000" b="1" i="1" smtClean="0">
                                        <a:latin typeface="Cambria Math" panose="02040503050406030204" pitchFamily="18" charset="0"/>
                                      </a:rPr>
                                    </m:ctrlPr>
                                  </m:radPr>
                                  <m:deg/>
                                  <m:e>
                                    <m:r>
                                      <a:rPr lang="en-US" altLang="zh-CN" sz="2000" b="1" i="1" smtClean="0">
                                        <a:latin typeface="Cambria Math" panose="02040503050406030204" pitchFamily="18" charset="0"/>
                                      </a:rPr>
                                      <m:t>𝟐</m:t>
                                    </m:r>
                                  </m:e>
                                </m:rad>
                              </m:den>
                            </m:f>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e>
                      <m:sup>
                        <m:r>
                          <a:rPr lang="en-US" altLang="zh-CN" sz="2000" b="1" i="1" smtClean="0">
                            <a:latin typeface="Cambria Math" panose="02040503050406030204" pitchFamily="18" charset="0"/>
                          </a:rPr>
                          <m:t>𝑻</m:t>
                        </m:r>
                      </m:sup>
                    </m:sSup>
                  </m:oMath>
                </a14:m>
                <a:r>
                  <a:rPr lang="en-US" altLang="zh-CN" sz="2000" dirty="0"/>
                  <a:t>,</a:t>
                </a:r>
                <a:r>
                  <a:rPr lang="zh-CN" altLang="en-US" sz="2000" dirty="0"/>
                  <a:t>但</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&lt;</m:t>
                    </m:r>
                    <m:r>
                      <a:rPr lang="en-US" altLang="zh-CN" sz="2000" b="1" i="1" smtClean="0">
                        <a:latin typeface="Cambria Math" panose="02040503050406030204" pitchFamily="18" charset="0"/>
                      </a:rPr>
                      <m:t>𝟎</m:t>
                    </m:r>
                  </m:oMath>
                </a14:m>
                <a:r>
                  <a:rPr lang="en-US" altLang="zh-CN" sz="2000" dirty="0"/>
                  <a:t>,</a:t>
                </a:r>
                <a:r>
                  <a:rPr lang="zh-CN" altLang="en-US" sz="2000" dirty="0"/>
                  <a:t>此时互补性条件</a:t>
                </a:r>
                <a:r>
                  <a:rPr lang="en-US" altLang="zh-CN" sz="2000" dirty="0"/>
                  <a:t>(</a:t>
                </a:r>
                <a:r>
                  <a:rPr lang="en-US" altLang="zh-CN" sz="2000" dirty="0">
                    <a:solidFill>
                      <a:srgbClr val="FF0000"/>
                    </a:solidFill>
                  </a:rPr>
                  <a:t>c</a:t>
                </a:r>
                <a:r>
                  <a:rPr lang="en-US" altLang="zh-CN" sz="2000" dirty="0"/>
                  <a:t>)</a:t>
                </a:r>
                <a:r>
                  <a:rPr lang="zh-CN" altLang="en-US" sz="2000" dirty="0"/>
                  <a:t>不满足</a:t>
                </a:r>
                <a:endParaRPr lang="en-US" altLang="zh-CN" sz="2000" dirty="0"/>
              </a:p>
              <a:p>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595" t="-759" r="-66" b="-10087"/>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6427993" y="944563"/>
            <a:ext cx="3133519" cy="1394497"/>
          </a:xfrm>
          <a:prstGeom prst="rect">
            <a:avLst/>
          </a:prstGeom>
        </p:spPr>
      </p:pic>
      <p:pic>
        <p:nvPicPr>
          <p:cNvPr id="5" name="图片 4"/>
          <p:cNvPicPr>
            <a:picLocks noChangeAspect="1"/>
          </p:cNvPicPr>
          <p:nvPr/>
        </p:nvPicPr>
        <p:blipFill>
          <a:blip r:embed="rId4"/>
          <a:stretch>
            <a:fillRect/>
          </a:stretch>
        </p:blipFill>
        <p:spPr>
          <a:xfrm>
            <a:off x="7401272" y="5049341"/>
            <a:ext cx="1776045" cy="83465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ppt_x"/>
                                          </p:val>
                                        </p:tav>
                                        <p:tav tm="100000">
                                          <p:val>
                                            <p:strVal val="#ppt_x"/>
                                          </p:val>
                                        </p:tav>
                                      </p:tavLst>
                                    </p:anim>
                                    <p:anim calcmode="lin" valueType="num">
                                      <p:cBhvr additive="base">
                                        <p:cTn id="5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牛顿法</a:t>
                </a:r>
                <a:r>
                  <a:rPr lang="en-US" altLang="zh-CN" sz="2800" dirty="0"/>
                  <a:t>(Newton Methods)</a:t>
                </a:r>
              </a:p>
              <a:p>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𝒌</m:t>
                        </m:r>
                      </m:sub>
                    </m:sSub>
                    <m:r>
                      <a:rPr lang="en-US" altLang="zh-CN" sz="1800" b="1" i="1" smtClean="0">
                        <a:latin typeface="Cambria Math"/>
                      </a:rPr>
                      <m:t>=</m:t>
                    </m:r>
                    <m:r>
                      <a:rPr lang="en-US" altLang="zh-CN" sz="1800" b="1" i="0" smtClean="0">
                        <a:latin typeface="Cambria Math"/>
                      </a:rPr>
                      <m:t>𝛁</m:t>
                    </m:r>
                    <m:r>
                      <a:rPr lang="en-US" altLang="zh-CN" sz="1800" b="1" i="1" smtClean="0">
                        <a:latin typeface="Cambria Math"/>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r>
                      <a:rPr lang="en-US" altLang="zh-CN" sz="1800" b="1" i="1" smtClean="0">
                        <a:latin typeface="Cambria Math"/>
                      </a:rPr>
                      <m:t>≠</m:t>
                    </m:r>
                    <m:r>
                      <a:rPr lang="en-US" altLang="zh-CN" sz="1800" b="1" i="1" smtClean="0">
                        <a:latin typeface="Cambria Math"/>
                      </a:rPr>
                      <m:t>𝟎</m:t>
                    </m:r>
                  </m:oMath>
                </a14:m>
                <a:r>
                  <a:rPr lang="en-US" altLang="zh-CN" sz="1800" dirty="0"/>
                  <a:t>,</a:t>
                </a:r>
                <a:r>
                  <a:rPr lang="zh-CN" altLang="en-US" sz="1800" dirty="0"/>
                  <a:t>则</a:t>
                </a:r>
                <a14:m>
                  <m:oMath xmlns:m="http://schemas.openxmlformats.org/officeDocument/2006/math">
                    <m:r>
                      <a:rPr lang="en-US" altLang="zh-CN" sz="1800" b="1" i="1" smtClean="0">
                        <a:latin typeface="Cambria Math"/>
                      </a:rPr>
                      <m:t>𝒇</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r>
                      <a:rPr lang="en-US" altLang="zh-CN" sz="1800" b="1" i="1" smtClean="0">
                        <a:latin typeface="Cambria Math"/>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r>
                      <a:rPr lang="en-US" altLang="zh-CN" sz="1800" b="1" i="1" smtClean="0">
                        <a:latin typeface="Cambria Math"/>
                      </a:rPr>
                      <m:t>+</m:t>
                    </m:r>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r>
                              <a:rPr lang="en-US" altLang="zh-CN" sz="1800" b="1" i="1" smtClean="0">
                                <a:latin typeface="Cambria Math"/>
                              </a:rPr>
                              <m:t>𝒙</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e>
                      <m:sup>
                        <m:r>
                          <a:rPr lang="en-US" altLang="zh-CN" sz="1800" b="1" i="1" smtClean="0">
                            <a:latin typeface="Cambria Math"/>
                          </a:rPr>
                          <m:t>𝑻</m:t>
                        </m:r>
                      </m:sup>
                    </m:sSup>
                    <m:r>
                      <a:rPr lang="en-US" altLang="zh-CN" sz="1800" b="1" i="0" smtClean="0">
                        <a:latin typeface="Cambria Math"/>
                      </a:rPr>
                      <m:t>𝛁</m:t>
                    </m:r>
                    <m:r>
                      <a:rPr lang="en-US" altLang="zh-CN" sz="1800" b="1" i="1" smtClean="0">
                        <a:latin typeface="Cambria Math"/>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r>
                      <a:rPr lang="en-US" altLang="zh-CN" sz="1800" b="1" i="1" smtClean="0">
                        <a:latin typeface="Cambria Math"/>
                      </a:rPr>
                      <m:t>+</m:t>
                    </m:r>
                    <m:r>
                      <a:rPr lang="en-US" altLang="zh-CN" sz="1800" b="1" i="1" smtClean="0">
                        <a:latin typeface="Cambria Math"/>
                      </a:rPr>
                      <m:t>𝒐</m:t>
                    </m:r>
                    <m:r>
                      <a:rPr lang="en-US" altLang="zh-CN" sz="1800" b="1" i="1" smtClean="0">
                        <a:latin typeface="Cambria Math"/>
                      </a:rPr>
                      <m:t>(</m:t>
                    </m:r>
                    <m:d>
                      <m:dPr>
                        <m:begChr m:val="|"/>
                        <m:endChr m:val="|"/>
                        <m:ctrlPr>
                          <a:rPr lang="en-US" altLang="zh-CN" sz="1800" b="1" i="1" smtClean="0">
                            <a:latin typeface="Cambria Math" panose="02040503050406030204" pitchFamily="18" charset="0"/>
                          </a:rPr>
                        </m:ctrlPr>
                      </m:dPr>
                      <m:e>
                        <m:d>
                          <m:dPr>
                            <m:begChr m:val="|"/>
                            <m:endChr m:val="|"/>
                            <m:ctrlPr>
                              <a:rPr lang="en-US" altLang="zh-CN" sz="1800" b="1" i="1" smtClean="0">
                                <a:latin typeface="Cambria Math" panose="02040503050406030204" pitchFamily="18" charset="0"/>
                              </a:rPr>
                            </m:ctrlPr>
                          </m:dPr>
                          <m:e>
                            <m:r>
                              <a:rPr lang="en-US" altLang="zh-CN" sz="1800" b="1" i="1" smtClean="0">
                                <a:latin typeface="Cambria Math"/>
                              </a:rPr>
                              <m:t>𝒙</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e>
                    </m:d>
                    <m:r>
                      <a:rPr lang="en-US" altLang="zh-CN" sz="1800" b="1" i="1" smtClean="0">
                        <a:latin typeface="Cambria Math"/>
                      </a:rPr>
                      <m:t>)</m:t>
                    </m:r>
                  </m:oMath>
                </a14:m>
                <a:r>
                  <a:rPr lang="en-US" altLang="zh-CN" sz="1800" dirty="0"/>
                  <a:t>,</a:t>
                </a:r>
                <a:r>
                  <a:rPr lang="zh-CN" altLang="en-US" sz="1800" dirty="0"/>
                  <a:t>若记</a:t>
                </a:r>
                <a14:m>
                  <m:oMath xmlns:m="http://schemas.openxmlformats.org/officeDocument/2006/math">
                    <m:r>
                      <a:rPr lang="en-US" altLang="zh-CN" sz="1800" b="1" i="1" smtClean="0">
                        <a:latin typeface="Cambria Math"/>
                      </a:rPr>
                      <m:t>𝒙</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r>
                      <a:rPr lang="en-US" altLang="zh-CN" sz="1800" b="1" i="1" smtClean="0">
                        <a:latin typeface="Cambria Math"/>
                      </a:rPr>
                      <m:t>𝝀</m:t>
                    </m:r>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𝒌</m:t>
                        </m:r>
                      </m:sub>
                    </m:sSub>
                  </m:oMath>
                </a14:m>
                <a:r>
                  <a:rPr lang="en-US" altLang="zh-CN" sz="1800" dirty="0"/>
                  <a:t>,</a:t>
                </a:r>
                <a:r>
                  <a:rPr lang="zh-CN" altLang="en-US" sz="1800" dirty="0"/>
                  <a:t>则满足</a:t>
                </a:r>
                <a14:m>
                  <m:oMath xmlns:m="http://schemas.openxmlformats.org/officeDocument/2006/math">
                    <m:sSubSup>
                      <m:sSubSupPr>
                        <m:ctrlPr>
                          <a:rPr lang="en-US" altLang="zh-CN" sz="1800" b="1" i="1" smtClean="0">
                            <a:latin typeface="Cambria Math" panose="02040503050406030204" pitchFamily="18" charset="0"/>
                          </a:rPr>
                        </m:ctrlPr>
                      </m:sSubSupPr>
                      <m:e>
                        <m:r>
                          <a:rPr lang="en-US" altLang="zh-CN" sz="1800" b="1" i="1" smtClean="0">
                            <a:latin typeface="Cambria Math"/>
                          </a:rPr>
                          <m:t>𝒅</m:t>
                        </m:r>
                      </m:e>
                      <m:sub>
                        <m:r>
                          <a:rPr lang="en-US" altLang="zh-CN" sz="1800" b="1" i="1" smtClean="0">
                            <a:latin typeface="Cambria Math"/>
                          </a:rPr>
                          <m:t>𝒌</m:t>
                        </m:r>
                      </m:sub>
                      <m:sup>
                        <m:r>
                          <a:rPr lang="en-US" altLang="zh-CN" sz="1800" b="1" i="1" smtClean="0">
                            <a:latin typeface="Cambria Math"/>
                          </a:rPr>
                          <m:t>𝑻</m:t>
                        </m:r>
                      </m:sup>
                    </m:sSubSup>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𝒌</m:t>
                        </m:r>
                      </m:sub>
                    </m:sSub>
                    <m:r>
                      <a:rPr lang="en-US" altLang="zh-CN" sz="1800" b="1" i="1" smtClean="0">
                        <a:latin typeface="Cambria Math"/>
                      </a:rPr>
                      <m:t>&lt;</m:t>
                    </m:r>
                    <m:r>
                      <a:rPr lang="en-US" altLang="zh-CN" sz="1800" b="1" i="1" smtClean="0">
                        <a:latin typeface="Cambria Math"/>
                      </a:rPr>
                      <m:t>𝟎</m:t>
                    </m:r>
                  </m:oMath>
                </a14:m>
                <a:r>
                  <a:rPr lang="zh-CN" altLang="en-US" sz="1800" dirty="0"/>
                  <a:t>的方向为下降方向，</a:t>
                </a:r>
                <a14:m>
                  <m:oMath xmlns:m="http://schemas.openxmlformats.org/officeDocument/2006/math">
                    <m:r>
                      <a:rPr lang="en-US" altLang="zh-CN" sz="1800" b="1" i="1" smtClean="0">
                        <a:latin typeface="Cambria Math"/>
                      </a:rPr>
                      <m:t>𝝀</m:t>
                    </m:r>
                  </m:oMath>
                </a14:m>
                <a:r>
                  <a:rPr lang="zh-CN" altLang="en-US" sz="1800" dirty="0"/>
                  <a:t>取定后，</a:t>
                </a:r>
                <a14:m>
                  <m:oMath xmlns:m="http://schemas.openxmlformats.org/officeDocument/2006/math">
                    <m:sSubSup>
                      <m:sSubSupPr>
                        <m:ctrlPr>
                          <a:rPr lang="en-US" altLang="zh-CN" sz="1800" i="1">
                            <a:latin typeface="Cambria Math" panose="02040503050406030204" pitchFamily="18" charset="0"/>
                          </a:rPr>
                        </m:ctrlPr>
                      </m:sSubSupPr>
                      <m:e>
                        <m:r>
                          <a:rPr lang="en-US" altLang="zh-CN" sz="1800" i="1">
                            <a:latin typeface="Cambria Math"/>
                          </a:rPr>
                          <m:t>𝒅</m:t>
                        </m:r>
                      </m:e>
                      <m:sub>
                        <m:r>
                          <a:rPr lang="en-US" altLang="zh-CN" sz="1800" i="1">
                            <a:latin typeface="Cambria Math"/>
                          </a:rPr>
                          <m:t>𝒌</m:t>
                        </m:r>
                      </m:sub>
                      <m:sup>
                        <m:r>
                          <a:rPr lang="en-US" altLang="zh-CN" sz="1800" i="1">
                            <a:latin typeface="Cambria Math"/>
                          </a:rPr>
                          <m:t>𝑻</m:t>
                        </m:r>
                      </m:sup>
                    </m:sSubSup>
                    <m:sSub>
                      <m:sSubPr>
                        <m:ctrlPr>
                          <a:rPr lang="en-US" altLang="zh-CN" sz="1800" i="1">
                            <a:latin typeface="Cambria Math" panose="02040503050406030204" pitchFamily="18" charset="0"/>
                          </a:rPr>
                        </m:ctrlPr>
                      </m:sSubPr>
                      <m:e>
                        <m:r>
                          <a:rPr lang="en-US" altLang="zh-CN" sz="1800" i="1">
                            <a:latin typeface="Cambria Math"/>
                          </a:rPr>
                          <m:t>𝒈</m:t>
                        </m:r>
                      </m:e>
                      <m:sub>
                        <m:r>
                          <a:rPr lang="en-US" altLang="zh-CN" sz="1800" i="1">
                            <a:latin typeface="Cambria Math"/>
                          </a:rPr>
                          <m:t>𝒌</m:t>
                        </m:r>
                      </m:sub>
                    </m:sSub>
                  </m:oMath>
                </a14:m>
                <a:r>
                  <a:rPr lang="zh-CN" altLang="en-US" sz="1800" dirty="0"/>
                  <a:t>的值越小，即</a:t>
                </a:r>
                <a14:m>
                  <m:oMath xmlns:m="http://schemas.openxmlformats.org/officeDocument/2006/math">
                    <m:sSubSup>
                      <m:sSubSupPr>
                        <m:ctrlPr>
                          <a:rPr lang="en-US" altLang="zh-CN" sz="1800" i="1">
                            <a:latin typeface="Cambria Math" panose="02040503050406030204" pitchFamily="18" charset="0"/>
                          </a:rPr>
                        </m:ctrlPr>
                      </m:sSubSupPr>
                      <m:e>
                        <m:r>
                          <a:rPr lang="en-US" altLang="zh-CN" sz="1800" b="1" i="1" smtClean="0">
                            <a:latin typeface="Cambria Math"/>
                          </a:rPr>
                          <m:t>−</m:t>
                        </m:r>
                        <m:r>
                          <a:rPr lang="en-US" altLang="zh-CN" sz="1800" i="1">
                            <a:latin typeface="Cambria Math"/>
                          </a:rPr>
                          <m:t>𝒅</m:t>
                        </m:r>
                      </m:e>
                      <m:sub>
                        <m:r>
                          <a:rPr lang="en-US" altLang="zh-CN" sz="1800" i="1">
                            <a:latin typeface="Cambria Math"/>
                          </a:rPr>
                          <m:t>𝒌</m:t>
                        </m:r>
                      </m:sub>
                      <m:sup>
                        <m:r>
                          <a:rPr lang="en-US" altLang="zh-CN" sz="1800" i="1">
                            <a:latin typeface="Cambria Math"/>
                          </a:rPr>
                          <m:t>𝑻</m:t>
                        </m:r>
                      </m:sup>
                    </m:sSubSup>
                    <m:sSub>
                      <m:sSubPr>
                        <m:ctrlPr>
                          <a:rPr lang="en-US" altLang="zh-CN" sz="1800" i="1">
                            <a:latin typeface="Cambria Math" panose="02040503050406030204" pitchFamily="18" charset="0"/>
                          </a:rPr>
                        </m:ctrlPr>
                      </m:sSubPr>
                      <m:e>
                        <m:r>
                          <a:rPr lang="en-US" altLang="zh-CN" sz="1800" i="1">
                            <a:latin typeface="Cambria Math"/>
                          </a:rPr>
                          <m:t>𝒈</m:t>
                        </m:r>
                      </m:e>
                      <m:sub>
                        <m:r>
                          <a:rPr lang="en-US" altLang="zh-CN" sz="1800" i="1">
                            <a:latin typeface="Cambria Math"/>
                          </a:rPr>
                          <m:t>𝒌</m:t>
                        </m:r>
                      </m:sub>
                    </m:sSub>
                  </m:oMath>
                </a14:m>
                <a:r>
                  <a:rPr lang="zh-CN" altLang="en-US" sz="1800" dirty="0"/>
                  <a:t>的值越大，函数下降越快，显然</a:t>
                </a:r>
                <a14:m>
                  <m:oMath xmlns:m="http://schemas.openxmlformats.org/officeDocument/2006/math">
                    <m:d>
                      <m:dPr>
                        <m:begChr m:val="|"/>
                        <m:endChr m:val="|"/>
                        <m:ctrlPr>
                          <a:rPr lang="en-US" altLang="zh-CN" sz="1800" b="1" i="1" smtClean="0">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a:rPr>
                              <m:t>𝒅</m:t>
                            </m:r>
                          </m:e>
                          <m:sub>
                            <m:r>
                              <a:rPr lang="en-US" altLang="zh-CN" sz="1800" i="1">
                                <a:latin typeface="Cambria Math"/>
                              </a:rPr>
                              <m:t>𝒌</m:t>
                            </m:r>
                          </m:sub>
                          <m:sup>
                            <m:r>
                              <a:rPr lang="en-US" altLang="zh-CN" sz="1800" i="1">
                                <a:latin typeface="Cambria Math"/>
                              </a:rPr>
                              <m:t>𝑻</m:t>
                            </m:r>
                          </m:sup>
                        </m:sSubSup>
                        <m:sSub>
                          <m:sSubPr>
                            <m:ctrlPr>
                              <a:rPr lang="en-US" altLang="zh-CN" sz="1800" i="1">
                                <a:latin typeface="Cambria Math" panose="02040503050406030204" pitchFamily="18" charset="0"/>
                              </a:rPr>
                            </m:ctrlPr>
                          </m:sSubPr>
                          <m:e>
                            <m:r>
                              <a:rPr lang="en-US" altLang="zh-CN" sz="1800" i="1">
                                <a:latin typeface="Cambria Math"/>
                              </a:rPr>
                              <m:t>𝒈</m:t>
                            </m:r>
                          </m:e>
                          <m:sub>
                            <m:r>
                              <a:rPr lang="en-US" altLang="zh-CN" sz="1800" i="1">
                                <a:latin typeface="Cambria Math"/>
                              </a:rPr>
                              <m:t>𝒌</m:t>
                            </m:r>
                          </m:sub>
                        </m:sSub>
                      </m:e>
                    </m:d>
                    <m:r>
                      <a:rPr lang="en-US" altLang="zh-CN" sz="1800" b="1" i="1" smtClean="0">
                        <a:latin typeface="Cambria Math"/>
                      </a:rPr>
                      <m:t>≤</m:t>
                    </m:r>
                    <m:d>
                      <m:dPr>
                        <m:begChr m:val="‖"/>
                        <m:endChr m:val="‖"/>
                        <m:ctrlPr>
                          <a:rPr lang="en-US" altLang="zh-CN" sz="1800" b="1" i="1" smtClean="0">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a:rPr>
                              <m:t>𝒅</m:t>
                            </m:r>
                          </m:e>
                          <m:sub>
                            <m:r>
                              <a:rPr lang="en-US" altLang="zh-CN" sz="1800" i="1">
                                <a:latin typeface="Cambria Math"/>
                              </a:rPr>
                              <m:t>𝒌</m:t>
                            </m:r>
                          </m:sub>
                          <m:sup>
                            <m:r>
                              <a:rPr lang="en-US" altLang="zh-CN" sz="1800" i="1">
                                <a:latin typeface="Cambria Math"/>
                              </a:rPr>
                              <m:t>𝑻</m:t>
                            </m:r>
                          </m:sup>
                        </m:sSubSup>
                      </m:e>
                    </m:d>
                    <m:d>
                      <m:dPr>
                        <m:begChr m:val="‖"/>
                        <m:endChr m:val="‖"/>
                        <m:ctrlPr>
                          <a:rPr lang="en-US" altLang="zh-CN" sz="1800" b="1" i="1" smtClean="0">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a:rPr>
                              <m:t>𝒈</m:t>
                            </m:r>
                          </m:e>
                          <m:sub>
                            <m:r>
                              <a:rPr lang="en-US" altLang="zh-CN" sz="1800" i="1">
                                <a:latin typeface="Cambria Math"/>
                              </a:rPr>
                              <m:t>𝒌</m:t>
                            </m:r>
                          </m:sub>
                        </m:sSub>
                      </m:e>
                    </m:d>
                  </m:oMath>
                </a14:m>
                <a:r>
                  <a:rPr lang="zh-CN" altLang="en-US" sz="1800" dirty="0"/>
                  <a:t>，从而当且仅当</a:t>
                </a:r>
                <a14:m>
                  <m:oMath xmlns:m="http://schemas.openxmlformats.org/officeDocument/2006/math">
                    <m:sSubSup>
                      <m:sSubSupPr>
                        <m:ctrlPr>
                          <a:rPr lang="en-US" altLang="zh-CN" sz="1800" b="1" i="1" smtClean="0">
                            <a:latin typeface="Cambria Math" panose="02040503050406030204" pitchFamily="18" charset="0"/>
                          </a:rPr>
                        </m:ctrlPr>
                      </m:sSubSupPr>
                      <m:e>
                        <m:r>
                          <a:rPr lang="en-US" altLang="zh-CN" sz="1800" b="1" i="1" smtClean="0">
                            <a:latin typeface="Cambria Math"/>
                          </a:rPr>
                          <m:t>𝒅</m:t>
                        </m:r>
                      </m:e>
                      <m:sub>
                        <m:r>
                          <a:rPr lang="en-US" altLang="zh-CN" sz="1800" b="1" i="1" smtClean="0">
                            <a:latin typeface="Cambria Math"/>
                          </a:rPr>
                          <m:t>𝒌</m:t>
                        </m:r>
                      </m:sub>
                      <m:sup>
                        <m:r>
                          <a:rPr lang="en-US" altLang="zh-CN" sz="1800" b="1" i="1" smtClean="0">
                            <a:latin typeface="Cambria Math"/>
                          </a:rPr>
                          <m:t>𝑻</m:t>
                        </m:r>
                      </m:sup>
                    </m:sSubSup>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m:t>
                        </m:r>
                        <m:r>
                          <a:rPr lang="en-US" altLang="zh-CN" sz="1800" b="1" i="1" smtClean="0">
                            <a:latin typeface="Cambria Math"/>
                          </a:rPr>
                          <m:t>𝒈</m:t>
                        </m:r>
                      </m:e>
                      <m:sub>
                        <m:r>
                          <a:rPr lang="en-US" altLang="zh-CN" sz="1800" b="1" i="1" smtClean="0">
                            <a:latin typeface="Cambria Math"/>
                          </a:rPr>
                          <m:t>𝒌</m:t>
                        </m:r>
                      </m:sub>
                    </m:sSub>
                  </m:oMath>
                </a14:m>
                <a:r>
                  <a:rPr lang="zh-CN" altLang="en-US" sz="1800" dirty="0"/>
                  <a:t>时，</a:t>
                </a:r>
                <a14:m>
                  <m:oMath xmlns:m="http://schemas.openxmlformats.org/officeDocument/2006/math">
                    <m:sSubSup>
                      <m:sSubSupPr>
                        <m:ctrlPr>
                          <a:rPr lang="en-US" altLang="zh-CN" sz="1800" i="1">
                            <a:latin typeface="Cambria Math" panose="02040503050406030204" pitchFamily="18" charset="0"/>
                          </a:rPr>
                        </m:ctrlPr>
                      </m:sSubSupPr>
                      <m:e>
                        <m:r>
                          <a:rPr lang="en-US" altLang="zh-CN" sz="1800" i="1">
                            <a:latin typeface="Cambria Math"/>
                          </a:rPr>
                          <m:t>𝒅</m:t>
                        </m:r>
                      </m:e>
                      <m:sub>
                        <m:r>
                          <a:rPr lang="en-US" altLang="zh-CN" sz="1800" i="1">
                            <a:latin typeface="Cambria Math"/>
                          </a:rPr>
                          <m:t>𝒌</m:t>
                        </m:r>
                      </m:sub>
                      <m:sup>
                        <m:r>
                          <a:rPr lang="en-US" altLang="zh-CN" sz="1800" i="1">
                            <a:latin typeface="Cambria Math"/>
                          </a:rPr>
                          <m:t>𝑻</m:t>
                        </m:r>
                      </m:sup>
                    </m:sSubSup>
                    <m:sSub>
                      <m:sSubPr>
                        <m:ctrlPr>
                          <a:rPr lang="en-US" altLang="zh-CN" sz="1800" i="1">
                            <a:latin typeface="Cambria Math" panose="02040503050406030204" pitchFamily="18" charset="0"/>
                          </a:rPr>
                        </m:ctrlPr>
                      </m:sSubPr>
                      <m:e>
                        <m:r>
                          <a:rPr lang="en-US" altLang="zh-CN" sz="1800" i="1">
                            <a:latin typeface="Cambria Math"/>
                          </a:rPr>
                          <m:t>𝒈</m:t>
                        </m:r>
                      </m:e>
                      <m:sub>
                        <m:r>
                          <a:rPr lang="en-US" altLang="zh-CN" sz="1800" i="1">
                            <a:latin typeface="Cambria Math"/>
                          </a:rPr>
                          <m:t>𝒌</m:t>
                        </m:r>
                      </m:sub>
                    </m:sSub>
                  </m:oMath>
                </a14:m>
                <a:r>
                  <a:rPr lang="zh-CN" altLang="en-US" sz="1800" dirty="0"/>
                  <a:t>最小，从而称</a:t>
                </a:r>
                <a14:m>
                  <m:oMath xmlns:m="http://schemas.openxmlformats.org/officeDocument/2006/math">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𝒌</m:t>
                        </m:r>
                      </m:sub>
                    </m:sSub>
                  </m:oMath>
                </a14:m>
                <a:r>
                  <a:rPr lang="zh-CN" altLang="en-US" sz="1800" dirty="0"/>
                  <a:t>是最速下降方向</a:t>
                </a:r>
                <a:r>
                  <a:rPr lang="en-US" altLang="zh-CN" sz="1800" dirty="0"/>
                  <a:t>,</a:t>
                </a:r>
                <a:r>
                  <a:rPr lang="zh-CN" altLang="en-US" sz="1800" dirty="0"/>
                  <a:t>此时迭代公式为</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𝝀</m:t>
                        </m:r>
                      </m:e>
                      <m:sub>
                        <m:r>
                          <a:rPr lang="en-US" altLang="zh-CN" sz="1800" b="1" i="1" smtClean="0">
                            <a:latin typeface="Cambria Math"/>
                          </a:rPr>
                          <m:t>𝒌</m:t>
                        </m:r>
                      </m:sub>
                    </m:sSub>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𝒌</m:t>
                        </m:r>
                      </m:sub>
                    </m:sSub>
                  </m:oMath>
                </a14:m>
                <a:endParaRPr lang="en-US" altLang="zh-CN" sz="1800" dirty="0"/>
              </a:p>
              <a:p>
                <a:r>
                  <a:rPr lang="zh-CN" altLang="en-US" sz="1800" dirty="0"/>
                  <a:t>最速下降法的收敛速度至少是线性的</a:t>
                </a:r>
                <a:endParaRPr lang="en-US" altLang="zh-CN" sz="1800" dirty="0"/>
              </a:p>
              <a:p>
                <a:r>
                  <a:rPr lang="zh-CN" altLang="en-US" sz="1800" dirty="0"/>
                  <a:t>由于一维搜索满足</a:t>
                </a:r>
                <a14:m>
                  <m:oMath xmlns:m="http://schemas.openxmlformats.org/officeDocument/2006/math">
                    <m:sSubSup>
                      <m:sSubSupPr>
                        <m:ctrlPr>
                          <a:rPr lang="en-US" altLang="zh-CN" sz="1800" b="1" i="1" smtClean="0">
                            <a:latin typeface="Cambria Math" panose="02040503050406030204" pitchFamily="18" charset="0"/>
                          </a:rPr>
                        </m:ctrlPr>
                      </m:sSubSupPr>
                      <m:e>
                        <m:r>
                          <a:rPr lang="en-US" altLang="zh-CN" sz="1800" b="1" i="1" smtClean="0">
                            <a:latin typeface="Cambria Math"/>
                          </a:rPr>
                          <m:t>𝒈</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up>
                        <m:r>
                          <a:rPr lang="en-US" altLang="zh-CN" sz="1800" b="1" i="1" smtClean="0">
                            <a:latin typeface="Cambria Math"/>
                          </a:rPr>
                          <m:t>𝑻</m:t>
                        </m:r>
                      </m:sup>
                    </m:sSubSup>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𝒌</m:t>
                        </m:r>
                      </m:sub>
                    </m:sSub>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sSubSup>
                      <m:sSubSupPr>
                        <m:ctrlPr>
                          <a:rPr lang="en-US" altLang="zh-CN" sz="1800" b="1" i="1" smtClean="0">
                            <a:latin typeface="Cambria Math" panose="02040503050406030204" pitchFamily="18" charset="0"/>
                          </a:rPr>
                        </m:ctrlPr>
                      </m:sSubSupPr>
                      <m:e>
                        <m:r>
                          <a:rPr lang="en-US" altLang="zh-CN" sz="1800" b="1" i="1" smtClean="0">
                            <a:latin typeface="Cambria Math"/>
                          </a:rPr>
                          <m:t>𝒅</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up>
                        <m:r>
                          <a:rPr lang="en-US" altLang="zh-CN" sz="1800" b="1" i="1" smtClean="0">
                            <a:latin typeface="Cambria Math"/>
                          </a:rPr>
                          <m:t>𝑻</m:t>
                        </m:r>
                      </m:sup>
                    </m:sSubSup>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𝒌</m:t>
                        </m:r>
                      </m:sub>
                    </m:sSub>
                  </m:oMath>
                </a14:m>
                <a:r>
                  <a:rPr lang="en-US" altLang="zh-CN" sz="1800" dirty="0"/>
                  <a:t>,</a:t>
                </a:r>
                <a:r>
                  <a:rPr lang="zh-CN" altLang="en-US" sz="1800" dirty="0"/>
                  <a:t>表明在相邻两个迭代点上函数的梯度方向是相互垂直的，因此会产生锯齿现象，接近极小点时，步长越来越小，前进愈慢</a:t>
                </a:r>
                <a:endParaRPr lang="en-US" altLang="zh-CN" sz="1800" dirty="0"/>
              </a:p>
              <a:p>
                <a:r>
                  <a:rPr lang="zh-CN" altLang="en-US" sz="2400" dirty="0"/>
                  <a:t>若用二次近似来逼近原目标函数</a:t>
                </a:r>
                <a:r>
                  <a:rPr lang="zh-CN" altLang="en-US" sz="1800" dirty="0"/>
                  <a:t>，此时可得迭代公式为</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sSup>
                      <m:sSupPr>
                        <m:ctrlPr>
                          <a:rPr lang="en-US" altLang="zh-CN" sz="1800" b="1" i="1" smtClean="0">
                            <a:latin typeface="Cambria Math" panose="02040503050406030204" pitchFamily="18" charset="0"/>
                          </a:rPr>
                        </m:ctrlPr>
                      </m:sSupPr>
                      <m:e>
                        <m:d>
                          <m:dPr>
                            <m:begChr m:val="["/>
                            <m:endChr m:val="]"/>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0" smtClean="0">
                                    <a:latin typeface="Cambria Math"/>
                                  </a:rPr>
                                  <m:t>𝛁</m:t>
                                </m:r>
                              </m:e>
                              <m:sup>
                                <m:r>
                                  <a:rPr lang="en-US" altLang="zh-CN" sz="1800" b="1" i="0" smtClean="0">
                                    <a:latin typeface="Cambria Math"/>
                                  </a:rPr>
                                  <m:t>𝟐</m:t>
                                </m:r>
                              </m:sup>
                            </m:sSup>
                            <m:r>
                              <a:rPr lang="en-US" altLang="zh-CN" sz="1800" b="1" i="1" smtClean="0">
                                <a:latin typeface="Cambria Math"/>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e>
                        </m:d>
                      </m:e>
                      <m:sup>
                        <m:r>
                          <a:rPr lang="en-US" altLang="zh-CN" sz="1800" b="1" i="1" smtClean="0">
                            <a:latin typeface="Cambria Math"/>
                          </a:rPr>
                          <m:t>−</m:t>
                        </m:r>
                        <m:r>
                          <a:rPr lang="en-US" altLang="zh-CN" sz="1800" b="1" i="1" smtClean="0">
                            <a:latin typeface="Cambria Math"/>
                          </a:rPr>
                          <m:t>𝟏</m:t>
                        </m:r>
                      </m:sup>
                    </m:sSup>
                    <m:r>
                      <a:rPr lang="en-US" altLang="zh-CN" sz="1800" b="1" i="0" smtClean="0">
                        <a:latin typeface="Cambria Math"/>
                      </a:rPr>
                      <m:t>𝛁</m:t>
                    </m:r>
                    <m:r>
                      <a:rPr lang="en-US" altLang="zh-CN" sz="1800" b="1" i="1" smtClean="0">
                        <a:latin typeface="Cambria Math"/>
                      </a:rPr>
                      <m:t>𝒇</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oMath>
                </a14:m>
                <a:r>
                  <a:rPr lang="en-US" altLang="zh-CN" sz="1800" dirty="0"/>
                  <a:t>,</a:t>
                </a:r>
                <a:r>
                  <a:rPr lang="zh-CN" altLang="en-US" sz="1800" dirty="0"/>
                  <a:t>若令</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𝑮</m:t>
                        </m:r>
                      </m:e>
                      <m:sub>
                        <m:r>
                          <a:rPr lang="en-US" altLang="zh-CN" sz="1800" b="1" i="1" smtClean="0">
                            <a:latin typeface="Cambria Math"/>
                          </a:rPr>
                          <m:t>𝒌</m:t>
                        </m:r>
                      </m:sub>
                    </m:sSub>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0" smtClean="0">
                            <a:latin typeface="Cambria Math"/>
                          </a:rPr>
                          <m:t>𝛁</m:t>
                        </m:r>
                      </m:e>
                      <m:sup>
                        <m:r>
                          <a:rPr lang="en-US" altLang="zh-CN" sz="1800" b="1" i="0" smtClean="0">
                            <a:latin typeface="Cambria Math"/>
                          </a:rPr>
                          <m:t>𝟐</m:t>
                        </m:r>
                      </m:sup>
                    </m:sSup>
                    <m:r>
                      <a:rPr lang="en-US" altLang="zh-CN" sz="1800" b="1" i="1" smtClean="0">
                        <a:latin typeface="Cambria Math"/>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𝒌</m:t>
                        </m:r>
                      </m:sub>
                    </m:sSub>
                    <m:r>
                      <a:rPr lang="en-US" altLang="zh-CN" sz="1800" b="1" i="1" smtClean="0">
                        <a:latin typeface="Cambria Math"/>
                      </a:rPr>
                      <m:t>=</m:t>
                    </m:r>
                    <m:r>
                      <a:rPr lang="en-US" altLang="zh-CN" sz="1800" b="1" i="0" smtClean="0">
                        <a:latin typeface="Cambria Math"/>
                      </a:rPr>
                      <m:t>𝛁</m:t>
                    </m:r>
                    <m:r>
                      <a:rPr lang="en-US" altLang="zh-CN" sz="1800" b="1" i="1" smtClean="0">
                        <a:latin typeface="Cambria Math"/>
                      </a:rPr>
                      <m:t>𝒇</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oMath>
                </a14:m>
                <a:r>
                  <a:rPr lang="en-US" altLang="zh-CN" sz="1800" dirty="0"/>
                  <a:t>, </a:t>
                </a:r>
                <a:r>
                  <a:rPr lang="zh-CN" altLang="en-US" sz="1800" dirty="0"/>
                  <a:t>则迭代公式为</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sSubSup>
                      <m:sSubSupPr>
                        <m:ctrlPr>
                          <a:rPr lang="en-US" altLang="zh-CN" sz="1800" b="1" i="1" smtClean="0">
                            <a:latin typeface="Cambria Math" panose="02040503050406030204" pitchFamily="18" charset="0"/>
                          </a:rPr>
                        </m:ctrlPr>
                      </m:sSubSupPr>
                      <m:e>
                        <m:r>
                          <a:rPr lang="en-US" altLang="zh-CN" sz="1800" b="1" i="1" smtClean="0">
                            <a:latin typeface="Cambria Math"/>
                          </a:rPr>
                          <m:t>𝑮</m:t>
                        </m:r>
                      </m:e>
                      <m:sub>
                        <m:r>
                          <a:rPr lang="en-US" altLang="zh-CN" sz="1800" b="1" i="1" smtClean="0">
                            <a:latin typeface="Cambria Math"/>
                          </a:rPr>
                          <m:t>𝒌</m:t>
                        </m:r>
                      </m:sub>
                      <m:sup>
                        <m:r>
                          <a:rPr lang="en-US" altLang="zh-CN" sz="1800" b="1" i="1" smtClean="0">
                            <a:latin typeface="Cambria Math"/>
                          </a:rPr>
                          <m:t>−</m:t>
                        </m:r>
                        <m:r>
                          <a:rPr lang="en-US" altLang="zh-CN" sz="1800" b="1" i="1" smtClean="0">
                            <a:latin typeface="Cambria Math"/>
                          </a:rPr>
                          <m:t>𝟏</m:t>
                        </m:r>
                      </m:sup>
                    </m:sSubSup>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𝒌</m:t>
                        </m:r>
                      </m:sub>
                    </m:sSub>
                  </m:oMath>
                </a14:m>
                <a:endParaRPr lang="en-US" altLang="zh-CN" sz="1800" dirty="0"/>
              </a:p>
              <a:p>
                <a:r>
                  <a:rPr lang="zh-CN" altLang="en-US" sz="1800" dirty="0"/>
                  <a:t>牛顿法在收敛点附近具有二阶收敛性，此时如果远离最优点，则</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𝑮</m:t>
                        </m:r>
                      </m:e>
                      <m:sub>
                        <m:r>
                          <a:rPr lang="en-US" altLang="zh-CN" sz="1800" b="1" i="1" smtClean="0">
                            <a:latin typeface="Cambria Math"/>
                          </a:rPr>
                          <m:t>𝒌</m:t>
                        </m:r>
                      </m:sub>
                    </m:sSub>
                  </m:oMath>
                </a14:m>
                <a:r>
                  <a:rPr lang="zh-CN" altLang="en-US" sz="1800" dirty="0"/>
                  <a:t>不正定，牛顿方向不一定是下降方向，其收敛性不能保证。说明采取步长恒为</a:t>
                </a:r>
                <a:r>
                  <a:rPr lang="en-US" altLang="zh-CN" sz="1800" dirty="0"/>
                  <a:t>1</a:t>
                </a:r>
                <a:r>
                  <a:rPr lang="zh-CN" altLang="en-US" sz="1800" dirty="0"/>
                  <a:t>的牛顿法是不合适的，因而需要采取一维搜索求取最优步长，但应强调的是，仅当步长因子</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m:t>
                        </m:r>
                        <m:r>
                          <a:rPr lang="en-US" altLang="zh-CN" sz="1800" b="1" i="1" smtClean="0">
                            <a:latin typeface="Cambria Math"/>
                          </a:rPr>
                          <m:t>𝝀</m:t>
                        </m:r>
                      </m:e>
                      <m:sub>
                        <m:r>
                          <a:rPr lang="en-US" altLang="zh-CN" sz="1800" b="1" i="1" smtClean="0">
                            <a:latin typeface="Cambria Math"/>
                          </a:rPr>
                          <m:t>𝒌</m:t>
                        </m:r>
                      </m:sub>
                    </m:sSub>
                    <m:r>
                      <a:rPr lang="en-US" altLang="zh-CN" sz="1800" b="1" i="1" smtClean="0">
                        <a:latin typeface="Cambria Math"/>
                      </a:rPr>
                      <m:t>}</m:t>
                    </m:r>
                  </m:oMath>
                </a14:m>
                <a:r>
                  <a:rPr lang="zh-CN" altLang="en-US" sz="1800" dirty="0"/>
                  <a:t>收敛到</a:t>
                </a:r>
                <a:r>
                  <a:rPr lang="en-US" altLang="zh-CN" sz="1800" dirty="0"/>
                  <a:t>1</a:t>
                </a:r>
                <a:r>
                  <a:rPr lang="zh-CN" altLang="en-US" sz="1800" dirty="0"/>
                  <a:t>时，牛顿法才是二阶收敛的。此时，如果函数是严格凸函数，则带步长的牛顿法是整体收敛的。</a:t>
                </a:r>
                <a:endParaRPr lang="en-US" altLang="zh-CN" sz="1800" dirty="0"/>
              </a:p>
              <a:p>
                <a:r>
                  <a:rPr lang="zh-CN" altLang="en-US" sz="1800" dirty="0"/>
                  <a:t>牛顿法主要问题是</a:t>
                </a:r>
                <a:r>
                  <a:rPr lang="en-US" altLang="zh-CN" sz="1800" dirty="0"/>
                  <a:t>Hessian</a:t>
                </a:r>
                <a:r>
                  <a:rPr lang="zh-CN" altLang="en-US" sz="1800" dirty="0"/>
                  <a:t>矩阵</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𝑮</m:t>
                        </m:r>
                      </m:e>
                      <m:sub>
                        <m:r>
                          <a:rPr lang="en-US" altLang="zh-CN" sz="1800" b="1" i="1" smtClean="0">
                            <a:latin typeface="Cambria Math"/>
                          </a:rPr>
                          <m:t>𝒌</m:t>
                        </m:r>
                      </m:sub>
                    </m:sSub>
                  </m:oMath>
                </a14:m>
                <a:r>
                  <a:rPr lang="zh-CN" altLang="en-US" sz="1800" dirty="0"/>
                  <a:t>不正定，这时二次模型不一定有极小点，甚至没有平稳点，当</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𝑮</m:t>
                        </m:r>
                      </m:e>
                      <m:sub>
                        <m:r>
                          <a:rPr lang="en-US" altLang="zh-CN" sz="1800" b="1" i="1" smtClean="0">
                            <a:latin typeface="Cambria Math"/>
                          </a:rPr>
                          <m:t>𝒌</m:t>
                        </m:r>
                      </m:sub>
                    </m:sSub>
                  </m:oMath>
                </a14:m>
                <a:r>
                  <a:rPr lang="zh-CN" altLang="en-US" sz="1800" dirty="0"/>
                  <a:t>是不定时，二次模型无界，因此提出了很多修正的办法</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397" b="-542"/>
                </a:stretch>
              </a:blipFill>
            </p:spPr>
            <p:txBody>
              <a:bodyPr/>
              <a:lstStyle/>
              <a:p>
                <a:r>
                  <a:rPr lang="zh-CN" altLang="en-US">
                    <a:noFill/>
                  </a:rPr>
                  <a:t> </a:t>
                </a:r>
                <a:endParaRPr lang="zh-CN" altLang="en-US">
                  <a:noFill/>
                </a:endParaRPr>
              </a:p>
            </p:txBody>
          </p:sp>
        </mc:Fallback>
      </mc:AlternateContent>
      <p:sp>
        <p:nvSpPr>
          <p:cNvPr id="5" name="Title 1"/>
          <p:cNvSpPr txBox="1"/>
          <p:nvPr/>
        </p:nvSpPr>
        <p:spPr bwMode="auto">
          <a:xfrm>
            <a:off x="416496" y="22480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a:lstStyle>
          <a:p>
            <a:pPr>
              <a:buFontTx/>
            </a:pPr>
            <a:r>
              <a:rPr lang="zh-CN" altLang="en-US" sz="2800" kern="0" dirty="0"/>
              <a:t>第</a:t>
            </a:r>
            <a:r>
              <a:rPr lang="en-US" altLang="zh-CN" sz="2800" kern="0" dirty="0"/>
              <a:t>6</a:t>
            </a:r>
            <a:r>
              <a:rPr lang="zh-CN" altLang="en-US" sz="2800" kern="0" dirty="0"/>
              <a:t>章</a:t>
            </a:r>
            <a:r>
              <a:rPr lang="zh-CN" altLang="en-US" sz="2800" kern="0" dirty="0">
                <a:latin typeface="隶书" panose="02010509060101010101" pitchFamily="1" charset="-122"/>
              </a:rPr>
              <a:t>约束最优化理论</a:t>
            </a:r>
            <a:r>
              <a:rPr lang="en-US" altLang="zh-CN" sz="2800" kern="0" dirty="0">
                <a:latin typeface="隶书" panose="02010509060101010101" pitchFamily="1" charset="-122"/>
              </a:rPr>
              <a:t>(Theory of Constrained Optimization)</a:t>
            </a:r>
            <a:endParaRPr lang="zh-CN" altLang="en-US" sz="2800" kern="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3200" dirty="0"/>
                  <a:t>两个不等式约束</a:t>
                </a:r>
                <a:endParaRPr lang="en-US" altLang="zh-CN" sz="3200" dirty="0"/>
              </a:p>
              <a:p>
                <a:pPr marL="0" indent="0">
                  <a:buNone/>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𝒎𝒊𝒏</m:t>
                      </m:r>
                      <m:r>
                        <a:rPr lang="en-US" altLang="zh-CN" sz="3200" i="1">
                          <a:latin typeface="Cambria Math" panose="02040503050406030204" pitchFamily="18" charset="0"/>
                        </a:rPr>
                        <m:t> </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𝒙</m:t>
                          </m:r>
                        </m:e>
                        <m:sub>
                          <m:r>
                            <a:rPr lang="en-US" altLang="zh-CN" sz="3200" i="1">
                              <a:latin typeface="Cambria Math" panose="02040503050406030204" pitchFamily="18" charset="0"/>
                            </a:rPr>
                            <m:t>𝟏</m:t>
                          </m:r>
                        </m:sub>
                      </m:sSub>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𝒙</m:t>
                          </m:r>
                        </m:e>
                        <m:sub>
                          <m:r>
                            <a:rPr lang="en-US" altLang="zh-CN" sz="3200" i="1">
                              <a:latin typeface="Cambria Math" panose="02040503050406030204" pitchFamily="18" charset="0"/>
                            </a:rPr>
                            <m:t>𝟐</m:t>
                          </m:r>
                        </m:sub>
                      </m:sSub>
                      <m:r>
                        <a:rPr lang="en-US" altLang="zh-CN" sz="3200" i="1">
                          <a:latin typeface="Cambria Math" panose="02040503050406030204" pitchFamily="18" charset="0"/>
                        </a:rPr>
                        <m:t>, </m:t>
                      </m:r>
                      <m:r>
                        <a:rPr lang="en-US" altLang="zh-CN" sz="3200" i="1">
                          <a:latin typeface="Cambria Math" panose="02040503050406030204" pitchFamily="18" charset="0"/>
                        </a:rPr>
                        <m:t>𝒔</m:t>
                      </m:r>
                      <m:r>
                        <a:rPr lang="en-US" altLang="zh-CN" sz="3200" i="1">
                          <a:latin typeface="Cambria Math" panose="02040503050406030204" pitchFamily="18" charset="0"/>
                        </a:rPr>
                        <m:t>.</m:t>
                      </m:r>
                      <m:r>
                        <a:rPr lang="en-US" altLang="zh-CN" sz="3200" i="1">
                          <a:latin typeface="Cambria Math" panose="02040503050406030204" pitchFamily="18" charset="0"/>
                        </a:rPr>
                        <m:t>𝒕</m:t>
                      </m:r>
                      <m:r>
                        <a:rPr lang="en-US" altLang="zh-CN" sz="3200" i="1">
                          <a:latin typeface="Cambria Math" panose="02040503050406030204" pitchFamily="18" charset="0"/>
                        </a:rPr>
                        <m:t>.</m:t>
                      </m:r>
                      <m:r>
                        <a:rPr lang="en-US" altLang="zh-CN" sz="3200" i="1">
                          <a:latin typeface="Cambria Math" panose="02040503050406030204" pitchFamily="18" charset="0"/>
                        </a:rPr>
                        <m:t>𝟐</m:t>
                      </m:r>
                      <m:r>
                        <a:rPr lang="en-US" altLang="zh-CN" sz="3200" i="1">
                          <a:latin typeface="Cambria Math" panose="02040503050406030204" pitchFamily="18" charset="0"/>
                        </a:rPr>
                        <m:t>−</m:t>
                      </m:r>
                      <m:sSubSup>
                        <m:sSubSupPr>
                          <m:ctrlPr>
                            <a:rPr lang="en-US" altLang="zh-CN" sz="3200" i="1">
                              <a:latin typeface="Cambria Math" panose="02040503050406030204" pitchFamily="18" charset="0"/>
                            </a:rPr>
                          </m:ctrlPr>
                        </m:sSubSupPr>
                        <m:e>
                          <m:r>
                            <a:rPr lang="en-US" altLang="zh-CN" sz="3200" i="1">
                              <a:latin typeface="Cambria Math" panose="02040503050406030204" pitchFamily="18" charset="0"/>
                            </a:rPr>
                            <m:t>𝒙</m:t>
                          </m:r>
                        </m:e>
                        <m:sub>
                          <m:r>
                            <a:rPr lang="en-US" altLang="zh-CN" sz="3200" i="1">
                              <a:latin typeface="Cambria Math" panose="02040503050406030204" pitchFamily="18" charset="0"/>
                            </a:rPr>
                            <m:t>𝟏</m:t>
                          </m:r>
                        </m:sub>
                        <m:sup>
                          <m:r>
                            <a:rPr lang="en-US" altLang="zh-CN" sz="3200" i="1">
                              <a:latin typeface="Cambria Math" panose="02040503050406030204" pitchFamily="18" charset="0"/>
                            </a:rPr>
                            <m:t>𝟐</m:t>
                          </m:r>
                        </m:sup>
                      </m:sSubSup>
                      <m:r>
                        <a:rPr lang="en-US" altLang="zh-CN" sz="3200" i="1">
                          <a:latin typeface="Cambria Math" panose="02040503050406030204" pitchFamily="18" charset="0"/>
                        </a:rPr>
                        <m:t>−</m:t>
                      </m:r>
                      <m:sSubSup>
                        <m:sSubSupPr>
                          <m:ctrlPr>
                            <a:rPr lang="en-US" altLang="zh-CN" sz="3200" i="1">
                              <a:latin typeface="Cambria Math" panose="02040503050406030204" pitchFamily="18" charset="0"/>
                            </a:rPr>
                          </m:ctrlPr>
                        </m:sSubSupPr>
                        <m:e>
                          <m:r>
                            <a:rPr lang="en-US" altLang="zh-CN" sz="3200" i="1">
                              <a:latin typeface="Cambria Math" panose="02040503050406030204" pitchFamily="18" charset="0"/>
                            </a:rPr>
                            <m:t>𝒙</m:t>
                          </m:r>
                        </m:e>
                        <m:sub>
                          <m:r>
                            <a:rPr lang="en-US" altLang="zh-CN" sz="3200" i="1">
                              <a:latin typeface="Cambria Math" panose="02040503050406030204" pitchFamily="18" charset="0"/>
                            </a:rPr>
                            <m:t>𝟐</m:t>
                          </m:r>
                        </m:sub>
                        <m:sup>
                          <m:r>
                            <a:rPr lang="en-US" altLang="zh-CN" sz="3200" i="1">
                              <a:latin typeface="Cambria Math" panose="02040503050406030204" pitchFamily="18" charset="0"/>
                            </a:rPr>
                            <m:t>𝟐</m:t>
                          </m:r>
                        </m:sup>
                      </m:sSubSup>
                      <m:r>
                        <a:rPr lang="en-US" altLang="zh-CN" sz="3200" i="1">
                          <a:latin typeface="Cambria Math" panose="02040503050406030204" pitchFamily="18" charset="0"/>
                        </a:rPr>
                        <m:t>≥</m:t>
                      </m:r>
                      <m:r>
                        <a:rPr lang="en-US" altLang="zh-CN" sz="3200" i="1">
                          <a:latin typeface="Cambria Math" panose="02040503050406030204" pitchFamily="18" charset="0"/>
                        </a:rPr>
                        <m:t>𝟎</m:t>
                      </m:r>
                      <m:r>
                        <a:rPr lang="en-US" altLang="zh-CN" sz="3200" i="1">
                          <a:latin typeface="Cambria Math" panose="02040503050406030204" pitchFamily="18" charset="0"/>
                        </a:rPr>
                        <m:t>, </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𝒙</m:t>
                          </m:r>
                        </m:e>
                        <m:sub>
                          <m:r>
                            <a:rPr lang="en-US" altLang="zh-CN" sz="3200" i="1">
                              <a:latin typeface="Cambria Math" panose="02040503050406030204" pitchFamily="18" charset="0"/>
                            </a:rPr>
                            <m:t>𝟐</m:t>
                          </m:r>
                        </m:sub>
                      </m:sSub>
                      <m:r>
                        <a:rPr lang="en-US" altLang="zh-CN" sz="3200" i="1">
                          <a:latin typeface="Cambria Math" panose="02040503050406030204" pitchFamily="18" charset="0"/>
                        </a:rPr>
                        <m:t>≥</m:t>
                      </m:r>
                      <m:r>
                        <a:rPr lang="en-US" altLang="zh-CN" sz="3200" i="1">
                          <a:latin typeface="Cambria Math" panose="02040503050406030204" pitchFamily="18" charset="0"/>
                        </a:rPr>
                        <m:t>𝟎</m:t>
                      </m:r>
                    </m:oMath>
                  </m:oMathPara>
                </a14:m>
                <a:endParaRPr lang="en-US" altLang="zh-CN" sz="3200" dirty="0"/>
              </a:p>
              <a:p>
                <a:r>
                  <a:rPr lang="zh-CN" altLang="en-US" dirty="0">
                    <a:solidFill>
                      <a:srgbClr val="FF0000"/>
                    </a:solidFill>
                  </a:rPr>
                  <a:t>练习</a:t>
                </a:r>
                <a:r>
                  <a:rPr lang="en-US" altLang="zh-CN" dirty="0">
                    <a:solidFill>
                      <a:srgbClr val="FF0000"/>
                    </a:solidFill>
                  </a:rPr>
                  <a:t>:</a:t>
                </a:r>
                <a:r>
                  <a:rPr lang="zh-CN" altLang="en-US" dirty="0"/>
                  <a:t>验证点</a:t>
                </a:r>
                <a14:m>
                  <m:oMath xmlns:m="http://schemas.openxmlformats.org/officeDocument/2006/math">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d>
                      </m:e>
                      <m:sup>
                        <m:r>
                          <a:rPr lang="en-US" altLang="zh-CN" b="1" i="1" smtClean="0">
                            <a:latin typeface="Cambria Math" panose="02040503050406030204" pitchFamily="18" charset="0"/>
                          </a:rPr>
                          <m:t>𝑻</m:t>
                        </m:r>
                      </m:sup>
                    </m:sSup>
                  </m:oMath>
                </a14:m>
                <a:r>
                  <a:rPr lang="zh-CN" altLang="en-US" dirty="0"/>
                  <a:t>是否满足问题的拉格朗日函数及其梯度和约束所构成的条件</a:t>
                </a:r>
                <a:endParaRPr lang="en-US" altLang="zh-CN" dirty="0"/>
              </a:p>
              <a:p>
                <a:pPr marL="0" indent="0" algn="ctr">
                  <a:buNone/>
                </a:pPr>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m:t>
                        </m:r>
                      </m:e>
                      <m:sub>
                        <m:r>
                          <a:rPr lang="en-US" altLang="zh-CN" b="1" i="1" smtClean="0">
                            <a:latin typeface="Cambria Math" panose="02040503050406030204" pitchFamily="18" charset="0"/>
                          </a:rPr>
                          <m:t>𝒙</m:t>
                        </m:r>
                      </m:sub>
                    </m:sSub>
                    <m:r>
                      <a:rPr lang="en-US" altLang="zh-CN" b="1" i="1" smtClean="0">
                        <a:latin typeface="Cambria Math" panose="02040503050406030204" pitchFamily="18" charset="0"/>
                      </a:rPr>
                      <m:t>𝑳</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𝝀</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oMath>
                </a14:m>
                <a:r>
                  <a:rPr lang="zh-CN" altLang="en-US" dirty="0"/>
                  <a:t>某个</a:t>
                </a:r>
                <a14:m>
                  <m:oMath xmlns:m="http://schemas.openxmlformats.org/officeDocument/2006/math">
                    <m:r>
                      <a:rPr lang="en-US" altLang="zh-CN" b="1" i="1" dirty="0" smtClean="0">
                        <a:latin typeface="Cambria Math" panose="02040503050406030204" pitchFamily="18" charset="0"/>
                      </a:rPr>
                      <m:t>𝝀</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𝟎</m:t>
                    </m:r>
                  </m:oMath>
                </a14:m>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𝝀</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𝒉</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m:oMathPara>
                </a14:m>
                <a:endParaRPr lang="en-US" altLang="zh-CN" b="1" dirty="0"/>
              </a:p>
              <a:p>
                <a:r>
                  <a:rPr lang="zh-CN" altLang="en-US" sz="3200" dirty="0"/>
                  <a:t>寻找</a:t>
                </a:r>
                <a14:m>
                  <m:oMath xmlns:m="http://schemas.openxmlformats.org/officeDocument/2006/math">
                    <m:r>
                      <a:rPr lang="en-US" altLang="zh-CN" sz="3200" b="1" i="1" smtClean="0">
                        <a:latin typeface="Cambria Math" panose="02040503050406030204" pitchFamily="18" charset="0"/>
                      </a:rPr>
                      <m:t>𝒑</m:t>
                    </m:r>
                  </m:oMath>
                </a14:m>
                <a:r>
                  <a:rPr lang="zh-CN" altLang="en-US" sz="3200" dirty="0"/>
                  <a:t>满足</a:t>
                </a:r>
                <a14:m>
                  <m:oMath xmlns:m="http://schemas.openxmlformats.org/officeDocument/2006/math">
                    <m:d>
                      <m:dPr>
                        <m:ctrlPr>
                          <a:rPr lang="en-US" altLang="zh-CN" sz="3200" i="1">
                            <a:solidFill>
                              <a:srgbClr val="FF0000"/>
                            </a:solidFill>
                            <a:latin typeface="Cambria Math" panose="02040503050406030204" pitchFamily="18" charset="0"/>
                          </a:rPr>
                        </m:ctrlPr>
                      </m:dPr>
                      <m:e>
                        <m:r>
                          <a:rPr lang="en-US" altLang="zh-CN" sz="3200" i="1">
                            <a:solidFill>
                              <a:srgbClr val="FF0000"/>
                            </a:solidFill>
                            <a:latin typeface="Cambria Math" panose="02040503050406030204" pitchFamily="18" charset="0"/>
                          </a:rPr>
                          <m:t>∗</m:t>
                        </m:r>
                      </m:e>
                    </m:d>
                    <m:r>
                      <a:rPr lang="en-US" altLang="zh-CN" sz="3200" b="1" i="0" smtClean="0">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𝒉</m:t>
                        </m:r>
                      </m:e>
                      <m:sub>
                        <m:r>
                          <a:rPr lang="en-US" altLang="zh-CN" sz="3200" i="1">
                            <a:latin typeface="Cambria Math" panose="02040503050406030204" pitchFamily="18" charset="0"/>
                          </a:rPr>
                          <m:t>𝒊</m:t>
                        </m:r>
                      </m:sub>
                    </m:sSub>
                    <m:sSup>
                      <m:sSupPr>
                        <m:ctrlPr>
                          <a:rPr lang="en-US" altLang="zh-CN" sz="3200" i="1">
                            <a:latin typeface="Cambria Math" panose="02040503050406030204" pitchFamily="18" charset="0"/>
                          </a:rPr>
                        </m:ctrlPr>
                      </m:sSupPr>
                      <m:e>
                        <m:d>
                          <m:dPr>
                            <m:ctrlPr>
                              <a:rPr lang="en-US" altLang="zh-CN" sz="3200" i="1">
                                <a:latin typeface="Cambria Math" panose="02040503050406030204" pitchFamily="18" charset="0"/>
                              </a:rPr>
                            </m:ctrlPr>
                          </m:dPr>
                          <m:e>
                            <m:r>
                              <a:rPr lang="en-US" altLang="zh-CN" sz="3200" i="1">
                                <a:latin typeface="Cambria Math" panose="02040503050406030204" pitchFamily="18" charset="0"/>
                              </a:rPr>
                              <m:t>𝒙</m:t>
                            </m:r>
                          </m:e>
                        </m:d>
                      </m:e>
                      <m:sup>
                        <m:r>
                          <a:rPr lang="en-US" altLang="zh-CN" sz="3200" i="1">
                            <a:latin typeface="Cambria Math" panose="02040503050406030204" pitchFamily="18" charset="0"/>
                          </a:rPr>
                          <m:t>𝑻</m:t>
                        </m:r>
                      </m:sup>
                    </m:sSup>
                    <m:r>
                      <a:rPr lang="en-US" altLang="zh-CN" sz="3200" i="1">
                        <a:latin typeface="Cambria Math" panose="02040503050406030204" pitchFamily="18" charset="0"/>
                      </a:rPr>
                      <m:t>𝒑</m:t>
                    </m:r>
                    <m:r>
                      <a:rPr lang="en-US" altLang="zh-CN" sz="3200" i="1">
                        <a:latin typeface="Cambria Math" panose="02040503050406030204" pitchFamily="18" charset="0"/>
                      </a:rPr>
                      <m:t>≥</m:t>
                    </m:r>
                    <m:r>
                      <a:rPr lang="en-US" altLang="zh-CN" sz="3200" i="1">
                        <a:latin typeface="Cambria Math" panose="02040503050406030204" pitchFamily="18" charset="0"/>
                      </a:rPr>
                      <m:t>𝟎</m:t>
                    </m:r>
                    <m:r>
                      <a:rPr lang="en-US" altLang="zh-CN" sz="3200" i="1">
                        <a:latin typeface="Cambria Math" panose="02040503050406030204" pitchFamily="18" charset="0"/>
                      </a:rPr>
                      <m:t>,</m:t>
                    </m:r>
                    <m:r>
                      <a:rPr lang="en-US" altLang="zh-CN" sz="3200" i="1">
                        <a:latin typeface="Cambria Math" panose="02040503050406030204" pitchFamily="18" charset="0"/>
                      </a:rPr>
                      <m:t>𝒊</m:t>
                    </m:r>
                    <m:r>
                      <a:rPr lang="en-US" altLang="zh-CN" sz="3200" i="1">
                        <a:latin typeface="Cambria Math" panose="02040503050406030204" pitchFamily="18" charset="0"/>
                      </a:rPr>
                      <m:t>∈</m:t>
                    </m:r>
                    <m:r>
                      <a:rPr lang="en-US" altLang="zh-CN" sz="3200" i="1">
                        <a:latin typeface="Cambria Math" panose="02040503050406030204" pitchFamily="18" charset="0"/>
                      </a:rPr>
                      <m:t>𝑰</m:t>
                    </m:r>
                    <m:r>
                      <a:rPr lang="en-US" altLang="zh-CN" sz="3200" i="1">
                        <a:latin typeface="Cambria Math" panose="02040503050406030204" pitchFamily="18" charset="0"/>
                      </a:rPr>
                      <m:t>=</m:t>
                    </m:r>
                    <m:d>
                      <m:dPr>
                        <m:begChr m:val="{"/>
                        <m:endChr m:val="}"/>
                        <m:ctrlPr>
                          <a:rPr lang="en-US" altLang="zh-CN" sz="3200" i="1">
                            <a:latin typeface="Cambria Math" panose="02040503050406030204" pitchFamily="18" charset="0"/>
                          </a:rPr>
                        </m:ctrlPr>
                      </m:dPr>
                      <m:e>
                        <m:r>
                          <a:rPr lang="en-US" altLang="zh-CN" sz="3200" i="1">
                            <a:latin typeface="Cambria Math" panose="02040503050406030204" pitchFamily="18" charset="0"/>
                          </a:rPr>
                          <m:t>𝟐</m:t>
                        </m:r>
                      </m:e>
                    </m:d>
                    <m:r>
                      <a:rPr lang="en-US" altLang="zh-CN" sz="3200" i="1">
                        <a:latin typeface="Cambria Math" panose="02040503050406030204" pitchFamily="18" charset="0"/>
                      </a:rPr>
                      <m:t>,</m:t>
                    </m:r>
                    <m:r>
                      <a:rPr lang="en-US" altLang="zh-CN" sz="3200">
                        <a:latin typeface="Cambria Math" panose="02040503050406030204" pitchFamily="18" charset="0"/>
                      </a:rPr>
                      <m:t>𝛁</m:t>
                    </m:r>
                    <m:r>
                      <a:rPr lang="en-US" altLang="zh-CN" sz="3200" i="1">
                        <a:latin typeface="Cambria Math" panose="02040503050406030204" pitchFamily="18" charset="0"/>
                      </a:rPr>
                      <m:t>𝒇</m:t>
                    </m:r>
                    <m:sSup>
                      <m:sSupPr>
                        <m:ctrlPr>
                          <a:rPr lang="en-US" altLang="zh-CN" sz="3200" i="1">
                            <a:latin typeface="Cambria Math" panose="02040503050406030204" pitchFamily="18" charset="0"/>
                          </a:rPr>
                        </m:ctrlPr>
                      </m:sSupPr>
                      <m:e>
                        <m:d>
                          <m:dPr>
                            <m:ctrlPr>
                              <a:rPr lang="en-US" altLang="zh-CN" sz="3200" i="1">
                                <a:latin typeface="Cambria Math" panose="02040503050406030204" pitchFamily="18" charset="0"/>
                              </a:rPr>
                            </m:ctrlPr>
                          </m:dPr>
                          <m:e>
                            <m:r>
                              <a:rPr lang="en-US" altLang="zh-CN" sz="3200" i="1">
                                <a:latin typeface="Cambria Math" panose="02040503050406030204" pitchFamily="18" charset="0"/>
                              </a:rPr>
                              <m:t>𝒙</m:t>
                            </m:r>
                          </m:e>
                        </m:d>
                      </m:e>
                      <m:sup>
                        <m:r>
                          <a:rPr lang="en-US" altLang="zh-CN" sz="3200" i="1">
                            <a:latin typeface="Cambria Math" panose="02040503050406030204" pitchFamily="18" charset="0"/>
                          </a:rPr>
                          <m:t>𝑻</m:t>
                        </m:r>
                      </m:sup>
                    </m:sSup>
                    <m:r>
                      <a:rPr lang="en-US" altLang="zh-CN" sz="3200" i="1">
                        <a:latin typeface="Cambria Math" panose="02040503050406030204" pitchFamily="18" charset="0"/>
                      </a:rPr>
                      <m:t>𝒑</m:t>
                    </m:r>
                    <m:r>
                      <a:rPr lang="en-US" altLang="zh-CN" sz="3200" i="1">
                        <a:latin typeface="Cambria Math" panose="02040503050406030204" pitchFamily="18" charset="0"/>
                      </a:rPr>
                      <m:t>&lt;</m:t>
                    </m:r>
                    <m:r>
                      <a:rPr lang="en-US" altLang="zh-CN" sz="3200" i="1">
                        <a:latin typeface="Cambria Math" panose="02040503050406030204" pitchFamily="18" charset="0"/>
                      </a:rPr>
                      <m:t>𝟎</m:t>
                    </m:r>
                  </m:oMath>
                </a14:m>
                <a:endParaRPr lang="en-US" altLang="zh-CN" sz="3200" dirty="0"/>
              </a:p>
              <a:p>
                <a:r>
                  <a:rPr lang="zh-CN" altLang="en-US" sz="3200" dirty="0"/>
                  <a:t>例如方向</a:t>
                </a:r>
                <a14:m>
                  <m:oMath xmlns:m="http://schemas.openxmlformats.org/officeDocument/2006/math">
                    <m:r>
                      <a:rPr lang="en-US" altLang="zh-CN" sz="3200" b="1" i="1" smtClean="0">
                        <a:latin typeface="Cambria Math" panose="02040503050406030204" pitchFamily="18" charset="0"/>
                      </a:rPr>
                      <m:t>𝒑</m:t>
                    </m:r>
                    <m:r>
                      <a:rPr lang="en-US" altLang="zh-CN" sz="3200" b="1" i="1" smtClean="0">
                        <a:latin typeface="Cambria Math" panose="02040503050406030204" pitchFamily="18" charset="0"/>
                      </a:rPr>
                      <m:t>=</m:t>
                    </m:r>
                    <m:sSup>
                      <m:sSupPr>
                        <m:ctrlPr>
                          <a:rPr lang="en-US" altLang="zh-CN" sz="3200" b="1" i="1" smtClean="0">
                            <a:latin typeface="Cambria Math" panose="02040503050406030204" pitchFamily="18" charset="0"/>
                          </a:rPr>
                        </m:ctrlPr>
                      </m:sSupPr>
                      <m:e>
                        <m:d>
                          <m:dPr>
                            <m:ctrlPr>
                              <a:rPr lang="en-US" altLang="zh-CN" sz="3200" b="1" i="1" smtClean="0">
                                <a:latin typeface="Cambria Math" panose="02040503050406030204" pitchFamily="18" charset="0"/>
                              </a:rPr>
                            </m:ctrlPr>
                          </m:dPr>
                          <m:e>
                            <m:r>
                              <a:rPr lang="en-US" altLang="zh-CN" sz="3200" b="1" i="1" smtClean="0">
                                <a:latin typeface="Cambria Math" panose="02040503050406030204" pitchFamily="18" charset="0"/>
                              </a:rPr>
                              <m:t>−</m:t>
                            </m:r>
                            <m:f>
                              <m:fPr>
                                <m:ctrlPr>
                                  <a:rPr lang="en-US" altLang="zh-CN" sz="3200" b="1" i="1" smtClean="0">
                                    <a:latin typeface="Cambria Math" panose="02040503050406030204" pitchFamily="18" charset="0"/>
                                  </a:rPr>
                                </m:ctrlPr>
                              </m:fPr>
                              <m:num>
                                <m:r>
                                  <a:rPr lang="en-US" altLang="zh-CN" sz="3200" b="1" i="1" smtClean="0">
                                    <a:latin typeface="Cambria Math" panose="02040503050406030204" pitchFamily="18" charset="0"/>
                                  </a:rPr>
                                  <m:t>𝟏</m:t>
                                </m:r>
                              </m:num>
                              <m:den>
                                <m:r>
                                  <a:rPr lang="en-US" altLang="zh-CN" sz="3200" b="1" i="1" smtClean="0">
                                    <a:latin typeface="Cambria Math" panose="02040503050406030204" pitchFamily="18" charset="0"/>
                                  </a:rPr>
                                  <m:t>𝟐</m:t>
                                </m:r>
                              </m:den>
                            </m:f>
                            <m:r>
                              <a:rPr lang="en-US" altLang="zh-CN" sz="3200" b="1" i="1" smtClean="0">
                                <a:latin typeface="Cambria Math" panose="02040503050406030204" pitchFamily="18" charset="0"/>
                              </a:rPr>
                              <m:t>,</m:t>
                            </m:r>
                            <m:f>
                              <m:fPr>
                                <m:ctrlPr>
                                  <a:rPr lang="en-US" altLang="zh-CN" sz="3200" b="1" i="1" smtClean="0">
                                    <a:latin typeface="Cambria Math" panose="02040503050406030204" pitchFamily="18" charset="0"/>
                                  </a:rPr>
                                </m:ctrlPr>
                              </m:fPr>
                              <m:num>
                                <m:r>
                                  <a:rPr lang="en-US" altLang="zh-CN" sz="3200" b="1" i="1" smtClean="0">
                                    <a:latin typeface="Cambria Math" panose="02040503050406030204" pitchFamily="18" charset="0"/>
                                  </a:rPr>
                                  <m:t>𝟏</m:t>
                                </m:r>
                              </m:num>
                              <m:den>
                                <m:r>
                                  <a:rPr lang="en-US" altLang="zh-CN" sz="3200" b="1" i="1" smtClean="0">
                                    <a:latin typeface="Cambria Math" panose="02040503050406030204" pitchFamily="18" charset="0"/>
                                  </a:rPr>
                                  <m:t>𝟒</m:t>
                                </m:r>
                              </m:den>
                            </m:f>
                          </m:e>
                        </m:d>
                      </m:e>
                      <m:sup>
                        <m:r>
                          <a:rPr lang="en-US" altLang="zh-CN" sz="3200" b="1" i="1" smtClean="0">
                            <a:latin typeface="Cambria Math" panose="02040503050406030204" pitchFamily="18" charset="0"/>
                          </a:rPr>
                          <m:t>𝑻</m:t>
                        </m:r>
                      </m:sup>
                    </m:sSup>
                  </m:oMath>
                </a14:m>
                <a:endParaRPr lang="en-US" altLang="zh-CN" sz="3200" dirty="0"/>
              </a:p>
              <a:p>
                <a:endParaRPr lang="en-US" altLang="zh-CN" b="1"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521" t="-1844"/>
                </a:stretch>
              </a:blipFill>
            </p:spPr>
            <p:txBody>
              <a:bodyPr/>
              <a:lstStyle/>
              <a:p>
                <a:r>
                  <a:rPr lang="zh-CN" altLang="en-US">
                    <a:noFill/>
                  </a:rPr>
                  <a:t> </a:t>
                </a:r>
              </a:p>
            </p:txBody>
          </p:sp>
        </mc:Fallback>
      </mc:AlternateContent>
      <p:sp>
        <p:nvSpPr>
          <p:cNvPr id="4" name="标题 1"/>
          <p:cNvSpPr>
            <a:spLocks noGrp="1"/>
          </p:cNvSpPr>
          <p:nvPr>
            <p:ph type="title"/>
          </p:nvPr>
        </p:nvSpPr>
        <p:spPr>
          <a:xfrm>
            <a:off x="479425" y="180975"/>
            <a:ext cx="8650288" cy="763588"/>
          </a:xfrm>
        </p:spPr>
        <p:txBody>
          <a:bodyPr/>
          <a:lstStyle/>
          <a:p>
            <a:r>
              <a:rPr lang="zh-CN" altLang="en-US" sz="2400" dirty="0"/>
              <a:t>第</a:t>
            </a:r>
            <a:r>
              <a:rPr lang="en-US" altLang="zh-CN" sz="2400" dirty="0"/>
              <a:t>6</a:t>
            </a:r>
            <a:r>
              <a:rPr lang="zh-CN" altLang="en-US" sz="2400" dirty="0"/>
              <a:t>章</a:t>
            </a:r>
            <a:r>
              <a:rPr lang="zh-CN" altLang="en-US" sz="2400" dirty="0">
                <a:latin typeface="隶书" panose="02010509060101010101" pitchFamily="1" charset="-122"/>
              </a:rPr>
              <a:t>约束最优化理论</a:t>
            </a:r>
            <a:r>
              <a:rPr lang="en-US" altLang="zh-CN" sz="2400" dirty="0">
                <a:latin typeface="隶书" panose="02010509060101010101" pitchFamily="1" charset="-122"/>
              </a:rPr>
              <a:t>(Theory of Constrained Optimization)-</a:t>
            </a:r>
            <a:r>
              <a:rPr lang="zh-CN" altLang="en-US" sz="2400" dirty="0">
                <a:latin typeface="隶书" panose="02010509060101010101" pitchFamily="1" charset="-122"/>
              </a:rPr>
              <a:t>例</a:t>
            </a:r>
            <a:endParaRPr lang="zh-CN" altLang="en-US" sz="24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113488-3B90-4473-AE23-1CA5C3FF1A7C}"/>
              </a:ext>
            </a:extLst>
          </p:cNvPr>
          <p:cNvSpPr>
            <a:spLocks noGrp="1"/>
          </p:cNvSpPr>
          <p:nvPr>
            <p:ph type="title"/>
          </p:nvPr>
        </p:nvSpPr>
        <p:spPr/>
        <p:txBody>
          <a:bodyPr/>
          <a:lstStyle/>
          <a:p>
            <a:r>
              <a:rPr lang="zh-CN" altLang="en-US" sz="3200" dirty="0"/>
              <a:t>第</a:t>
            </a:r>
            <a:r>
              <a:rPr lang="en-US" altLang="zh-CN" sz="3200" dirty="0"/>
              <a:t>6</a:t>
            </a:r>
            <a:r>
              <a:rPr lang="zh-CN" altLang="en-US" sz="3200" dirty="0"/>
              <a:t>章</a:t>
            </a:r>
            <a:r>
              <a:rPr lang="zh-CN" altLang="en-US" sz="3200" dirty="0">
                <a:latin typeface="隶书" panose="02010509060101010101" pitchFamily="1" charset="-122"/>
              </a:rPr>
              <a:t>约束最优化理论</a:t>
            </a:r>
            <a:r>
              <a:rPr lang="en-US" altLang="zh-CN" sz="3200" dirty="0">
                <a:latin typeface="隶书" panose="02010509060101010101" pitchFamily="1" charset="-122"/>
              </a:rPr>
              <a:t>(Theory of Constrained Optimization)</a:t>
            </a:r>
            <a:endParaRPr lang="zh-CN" altLang="en-US" sz="3200" dirty="0"/>
          </a:p>
        </p:txBody>
      </p:sp>
      <p:sp>
        <p:nvSpPr>
          <p:cNvPr id="3" name="内容占位符 2">
            <a:extLst>
              <a:ext uri="{FF2B5EF4-FFF2-40B4-BE49-F238E27FC236}">
                <a16:creationId xmlns:a16="http://schemas.microsoft.com/office/drawing/2014/main" id="{3714F0C7-9416-445C-BF52-4DBF0B8F3D2F}"/>
              </a:ext>
            </a:extLst>
          </p:cNvPr>
          <p:cNvSpPr>
            <a:spLocks noGrp="1"/>
          </p:cNvSpPr>
          <p:nvPr>
            <p:ph idx="1"/>
          </p:nvPr>
        </p:nvSpPr>
        <p:spPr/>
        <p:txBody>
          <a:bodyPr/>
          <a:lstStyle/>
          <a:p>
            <a:r>
              <a:rPr lang="zh-CN" altLang="en-US" dirty="0"/>
              <a:t>有约束问题求解也是从下降方向开始，在可行域中前进</a:t>
            </a:r>
            <a:endParaRPr lang="en-US" altLang="zh-CN" dirty="0"/>
          </a:p>
          <a:p>
            <a:pPr lvl="1"/>
            <a:r>
              <a:rPr lang="zh-CN" altLang="en-US" dirty="0"/>
              <a:t>并且从几何上看，给出了最优点的一些直观的印象</a:t>
            </a:r>
            <a:endParaRPr lang="en-US" altLang="zh-CN" dirty="0"/>
          </a:p>
          <a:p>
            <a:pPr lvl="1"/>
            <a:r>
              <a:rPr lang="zh-CN" altLang="en-US" dirty="0"/>
              <a:t>可行方向集合不包含使得目标函数值下降的方向</a:t>
            </a:r>
            <a:endParaRPr lang="en-US" altLang="zh-CN" dirty="0"/>
          </a:p>
          <a:p>
            <a:r>
              <a:rPr lang="zh-CN" altLang="en-US" dirty="0"/>
              <a:t>如何从直觉转化为可计算的形式呢？</a:t>
            </a:r>
            <a:endParaRPr lang="en-US" altLang="zh-CN" dirty="0"/>
          </a:p>
          <a:p>
            <a:pPr lvl="1"/>
            <a:r>
              <a:rPr lang="zh-CN" altLang="en-US" dirty="0"/>
              <a:t>上述直觉用切锥来精确描述（定义见后），但不容易计算</a:t>
            </a:r>
            <a:endParaRPr lang="en-US" altLang="zh-CN" dirty="0"/>
          </a:p>
          <a:p>
            <a:pPr lvl="1"/>
            <a:r>
              <a:rPr lang="zh-CN" altLang="en-US" dirty="0"/>
              <a:t>为了易于计算，线性化可行方向</a:t>
            </a:r>
            <a:endParaRPr lang="en-US" altLang="zh-CN" dirty="0"/>
          </a:p>
          <a:p>
            <a:pPr lvl="2"/>
            <a:r>
              <a:rPr lang="zh-CN" altLang="en-US" dirty="0"/>
              <a:t>等式约束：满足梯度与可行方向垂直</a:t>
            </a:r>
            <a:endParaRPr lang="en-US" altLang="zh-CN" dirty="0"/>
          </a:p>
          <a:p>
            <a:pPr lvl="2"/>
            <a:r>
              <a:rPr lang="zh-CN" altLang="en-US" dirty="0"/>
              <a:t>起作用约束：满足可行方向</a:t>
            </a:r>
            <a:endParaRPr lang="en-US" altLang="zh-CN" dirty="0"/>
          </a:p>
          <a:p>
            <a:pPr lvl="1"/>
            <a:r>
              <a:rPr lang="zh-CN" altLang="en-US" dirty="0"/>
              <a:t>但这与切锥不一样，切锥包含于线性化可行方向集合</a:t>
            </a:r>
            <a:endParaRPr lang="en-US" altLang="zh-CN" dirty="0"/>
          </a:p>
          <a:p>
            <a:pPr lvl="1"/>
            <a:r>
              <a:rPr lang="zh-CN" altLang="en-US" dirty="0"/>
              <a:t>因此，引入一些约束，使得这两个一样，最基本的称为</a:t>
            </a:r>
            <a:r>
              <a:rPr lang="zh-CN" altLang="en-US" dirty="0">
                <a:solidFill>
                  <a:srgbClr val="FF0000"/>
                </a:solidFill>
              </a:rPr>
              <a:t>线性无关约束规范</a:t>
            </a:r>
            <a:r>
              <a:rPr lang="zh-CN" altLang="en-US" dirty="0"/>
              <a:t>！要求</a:t>
            </a:r>
            <a:r>
              <a:rPr lang="zh-CN" altLang="en-US" dirty="0">
                <a:solidFill>
                  <a:srgbClr val="0000FF"/>
                </a:solidFill>
              </a:rPr>
              <a:t>起作用约束的梯度是线性无关的</a:t>
            </a:r>
            <a:r>
              <a:rPr lang="zh-CN" altLang="en-US" dirty="0"/>
              <a:t>！</a:t>
            </a:r>
            <a:endParaRPr lang="en-US" altLang="zh-CN" dirty="0"/>
          </a:p>
          <a:p>
            <a:pPr lvl="2"/>
            <a:endParaRPr lang="en-US" altLang="zh-CN" dirty="0"/>
          </a:p>
          <a:p>
            <a:pPr lvl="1"/>
            <a:endParaRPr lang="zh-CN" altLang="en-US" dirty="0"/>
          </a:p>
        </p:txBody>
      </p:sp>
    </p:spTree>
    <p:extLst>
      <p:ext uri="{BB962C8B-B14F-4D97-AF65-F5344CB8AC3E}">
        <p14:creationId xmlns:p14="http://schemas.microsoft.com/office/powerpoint/2010/main" val="299694943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显然，问题</a:t>
                </a:r>
                <a:r>
                  <a:rPr lang="en-US" altLang="zh-CN" sz="2000" dirty="0"/>
                  <a:t>P</a:t>
                </a:r>
                <a:r>
                  <a:rPr lang="zh-CN" altLang="en-US" sz="2000" dirty="0"/>
                  <a:t>的局部极小点</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oMath>
                </a14:m>
                <a:r>
                  <a:rPr lang="zh-CN" altLang="en-US" sz="2000" dirty="0"/>
                  <a:t>如果直接由定义来判别，则需要判别无穷多个点，有必要给出只依赖</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oMath>
                </a14:m>
                <a:r>
                  <a:rPr lang="zh-CN" altLang="en-US" sz="2000" dirty="0"/>
                  <a:t>处的目标函数和约束函数信息，且与定义等价的条件，这些条件称为最优性条件</a:t>
                </a:r>
                <a:r>
                  <a:rPr lang="en-US" altLang="zh-CN" sz="2000" dirty="0"/>
                  <a:t>(Optimality Conditions)</a:t>
                </a:r>
              </a:p>
              <a:p>
                <a:r>
                  <a:rPr lang="zh-CN" altLang="en-US" sz="2000" dirty="0">
                    <a:solidFill>
                      <a:srgbClr val="FF0000"/>
                    </a:solidFill>
                  </a:rPr>
                  <a:t>约束规范</a:t>
                </a:r>
                <a:r>
                  <a:rPr lang="en-US" altLang="zh-CN" sz="2000" dirty="0">
                    <a:solidFill>
                      <a:srgbClr val="FF0000"/>
                    </a:solidFill>
                  </a:rPr>
                  <a:t>(Constraint Qualifications): </a:t>
                </a:r>
                <a:r>
                  <a:rPr lang="zh-CN" altLang="en-US" sz="2000" dirty="0"/>
                  <a:t>前面根据目标函数</a:t>
                </a:r>
                <a14:m>
                  <m:oMath xmlns:m="http://schemas.openxmlformats.org/officeDocument/2006/math">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oMath>
                </a14:m>
                <a:r>
                  <a:rPr lang="zh-CN" altLang="en-US" sz="2000" dirty="0"/>
                  <a:t>和约束函数</a:t>
                </a:r>
                <a14:m>
                  <m:oMath xmlns:m="http://schemas.openxmlformats.org/officeDocument/2006/math">
                    <m:r>
                      <a:rPr lang="en-US" altLang="zh-CN" sz="2000" b="1" i="1" smtClean="0">
                        <a:latin typeface="Cambria Math" panose="02040503050406030204" pitchFamily="18" charset="0"/>
                      </a:rPr>
                      <m:t>𝒉</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𝒈</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oMath>
                </a14:m>
                <a:r>
                  <a:rPr lang="zh-CN" altLang="en-US" sz="2000" dirty="0"/>
                  <a:t>的梯度来判断是否从给定的可行点</a:t>
                </a:r>
                <a14:m>
                  <m:oMath xmlns:m="http://schemas.openxmlformats.org/officeDocument/2006/math">
                    <m:r>
                      <a:rPr lang="en-US" altLang="zh-CN" sz="2000" b="1" i="1" smtClean="0">
                        <a:latin typeface="Cambria Math" panose="02040503050406030204" pitchFamily="18" charset="0"/>
                      </a:rPr>
                      <m:t>𝒙</m:t>
                    </m:r>
                  </m:oMath>
                </a14:m>
                <a:r>
                  <a:rPr lang="zh-CN" altLang="en-US" sz="2000" dirty="0"/>
                  <a:t>可以找到可行下降方向</a:t>
                </a:r>
                <a:r>
                  <a:rPr lang="en-US" altLang="zh-CN" sz="2000" dirty="0"/>
                  <a:t>.</a:t>
                </a:r>
                <a:r>
                  <a:rPr lang="zh-CN" altLang="en-US" sz="2000" dirty="0"/>
                  <a:t>实际上采用一阶泰勒级数来形成一个逼近问题，其中目标和约束函数都是线性的，但这种方法只有当线性逼近捕获了</a:t>
                </a:r>
                <a14:m>
                  <m:oMath xmlns:m="http://schemas.openxmlformats.org/officeDocument/2006/math">
                    <m:r>
                      <a:rPr lang="en-US" altLang="zh-CN" sz="2000" b="1" i="1" smtClean="0">
                        <a:latin typeface="Cambria Math" panose="02040503050406030204" pitchFamily="18" charset="0"/>
                      </a:rPr>
                      <m:t>𝒙</m:t>
                    </m:r>
                  </m:oMath>
                </a14:m>
                <a:r>
                  <a:rPr lang="zh-CN" altLang="en-US" sz="2000" dirty="0"/>
                  <a:t>附近可行集的本质几何特征的时候，方法才有意义。因此必须对</a:t>
                </a:r>
                <a14:m>
                  <m:oMath xmlns:m="http://schemas.openxmlformats.org/officeDocument/2006/math">
                    <m:r>
                      <a:rPr lang="en-US" altLang="zh-CN" sz="2000" b="1" i="1" smtClean="0">
                        <a:latin typeface="Cambria Math" panose="02040503050406030204" pitchFamily="18" charset="0"/>
                      </a:rPr>
                      <m:t>𝒙</m:t>
                    </m:r>
                  </m:oMath>
                </a14:m>
                <a:r>
                  <a:rPr lang="zh-CN" altLang="en-US" sz="2000" dirty="0"/>
                  <a:t>附近起作用约束的本质做</a:t>
                </a:r>
                <a:r>
                  <a:rPr lang="zh-CN" altLang="en-US" sz="2000" dirty="0">
                    <a:solidFill>
                      <a:srgbClr val="FF0000"/>
                    </a:solidFill>
                  </a:rPr>
                  <a:t>一些假设</a:t>
                </a:r>
                <a:r>
                  <a:rPr lang="zh-CN" altLang="en-US" sz="2000" dirty="0"/>
                  <a:t>，来确保这种线性化处理在</a:t>
                </a:r>
                <a14:m>
                  <m:oMath xmlns:m="http://schemas.openxmlformats.org/officeDocument/2006/math">
                    <m:r>
                      <a:rPr lang="en-US" altLang="zh-CN" sz="2000" i="1">
                        <a:latin typeface="Cambria Math" panose="02040503050406030204" pitchFamily="18" charset="0"/>
                      </a:rPr>
                      <m:t>𝒙</m:t>
                    </m:r>
                  </m:oMath>
                </a14:m>
                <a:r>
                  <a:rPr lang="zh-CN" altLang="en-US" sz="2000" dirty="0"/>
                  <a:t>附近与可行集相似</a:t>
                </a:r>
                <a:endParaRPr lang="en-US" altLang="zh-CN" sz="2000" dirty="0"/>
              </a:p>
              <a:p>
                <a:r>
                  <a:rPr lang="zh-CN" altLang="en-US" sz="2000" dirty="0"/>
                  <a:t>可行方向</a:t>
                </a:r>
                <a:r>
                  <a:rPr lang="en-US" altLang="zh-CN" sz="2000" dirty="0"/>
                  <a:t>(Feasible Direction):</a:t>
                </a:r>
                <a:r>
                  <a:rPr lang="zh-CN" altLang="en-US" sz="2000" dirty="0"/>
                  <a:t>设</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𝑿</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𝒅</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𝑹</m:t>
                        </m:r>
                      </m:e>
                      <m:sup>
                        <m:r>
                          <a:rPr lang="en-US" altLang="zh-CN" sz="2000" b="1" i="1" smtClean="0">
                            <a:latin typeface="Cambria Math"/>
                          </a:rPr>
                          <m:t>𝒏</m:t>
                        </m:r>
                      </m:sup>
                    </m:sSup>
                  </m:oMath>
                </a14:m>
                <a:r>
                  <a:rPr lang="en-US" altLang="zh-CN" sz="2000" dirty="0"/>
                  <a:t>,</a:t>
                </a:r>
                <a:r>
                  <a:rPr lang="zh-CN" altLang="en-US" sz="2000" dirty="0"/>
                  <a:t>如果存在</a:t>
                </a:r>
                <a14:m>
                  <m:oMath xmlns:m="http://schemas.openxmlformats.org/officeDocument/2006/math">
                    <m:r>
                      <a:rPr lang="en-US" altLang="zh-CN" sz="2000" b="1" i="1" smtClean="0">
                        <a:latin typeface="Cambria Math"/>
                      </a:rPr>
                      <m:t>𝜹</m:t>
                    </m:r>
                    <m:r>
                      <a:rPr lang="en-US" altLang="zh-CN" sz="2000" b="1" i="1" smtClean="0">
                        <a:latin typeface="Cambria Math"/>
                      </a:rPr>
                      <m:t>&gt;</m:t>
                    </m:r>
                    <m:r>
                      <a:rPr lang="en-US" altLang="zh-CN" sz="2000" b="1" i="1" smtClean="0">
                        <a:latin typeface="Cambria Math"/>
                      </a:rPr>
                      <m:t>𝟎</m:t>
                    </m:r>
                  </m:oMath>
                </a14:m>
                <a:r>
                  <a:rPr lang="en-US" altLang="zh-CN" sz="2000" dirty="0"/>
                  <a:t>,</a:t>
                </a:r>
                <a:r>
                  <a:rPr lang="zh-CN" altLang="en-US" sz="2000" dirty="0"/>
                  <a:t>使得</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𝒕𝒅</m:t>
                    </m:r>
                    <m:r>
                      <a:rPr lang="en-US" altLang="zh-CN" sz="2000" b="1" i="1" smtClean="0">
                        <a:latin typeface="Cambria Math"/>
                      </a:rPr>
                      <m:t>∈</m:t>
                    </m:r>
                    <m:r>
                      <a:rPr lang="en-US" altLang="zh-CN" sz="2000" b="1" i="1" smtClean="0">
                        <a:latin typeface="Cambria Math"/>
                      </a:rPr>
                      <m:t>𝑿</m:t>
                    </m:r>
                    <m:r>
                      <a:rPr lang="en-US" altLang="zh-CN" sz="2000" b="1" i="1" smtClean="0">
                        <a:latin typeface="Cambria Math"/>
                      </a:rPr>
                      <m:t>,∀</m:t>
                    </m:r>
                    <m:r>
                      <a:rPr lang="en-US" altLang="zh-CN" sz="2000" b="1" i="1" smtClean="0">
                        <a:latin typeface="Cambria Math"/>
                      </a:rPr>
                      <m:t>𝒕</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𝜹</m:t>
                    </m:r>
                    <m:r>
                      <a:rPr lang="en-US" altLang="zh-CN" sz="2000" b="1" i="1" smtClean="0">
                        <a:latin typeface="Cambria Math"/>
                      </a:rPr>
                      <m:t>]</m:t>
                    </m:r>
                  </m:oMath>
                </a14:m>
                <a:r>
                  <a:rPr lang="en-US" altLang="zh-CN" sz="2000" dirty="0"/>
                  <a:t>,</a:t>
                </a:r>
                <a:r>
                  <a:rPr lang="zh-CN" altLang="en-US" sz="2000" dirty="0"/>
                  <a:t>则称</a:t>
                </a:r>
                <a14:m>
                  <m:oMath xmlns:m="http://schemas.openxmlformats.org/officeDocument/2006/math">
                    <m:r>
                      <a:rPr lang="en-US" altLang="zh-CN" sz="2000" b="1" i="1" smtClean="0">
                        <a:latin typeface="Cambria Math"/>
                      </a:rPr>
                      <m:t>𝒅</m:t>
                    </m:r>
                  </m:oMath>
                </a14:m>
                <a:r>
                  <a:rPr lang="zh-CN" altLang="en-US" sz="2000" dirty="0"/>
                  <a:t>是</a:t>
                </a:r>
                <a14:m>
                  <m:oMath xmlns:m="http://schemas.openxmlformats.org/officeDocument/2006/math">
                    <m:r>
                      <a:rPr lang="en-US" altLang="zh-CN" sz="2000" b="1" i="1" dirty="0" smtClean="0">
                        <a:latin typeface="Cambria Math"/>
                      </a:rPr>
                      <m:t>𝑿</m:t>
                    </m:r>
                  </m:oMath>
                </a14:m>
                <a:r>
                  <a:rPr lang="zh-CN" altLang="en-US" sz="2000" dirty="0"/>
                  <a:t>在</a:t>
                </a:r>
                <a14:m>
                  <m:oMath xmlns:m="http://schemas.openxmlformats.org/officeDocument/2006/math">
                    <m:sSup>
                      <m:sSupPr>
                        <m:ctrlPr>
                          <a:rPr lang="en-US" altLang="zh-CN" sz="2000" b="1" i="1" dirty="0" smtClean="0">
                            <a:latin typeface="Cambria Math" panose="02040503050406030204" pitchFamily="18" charset="0"/>
                          </a:rPr>
                        </m:ctrlPr>
                      </m:sSupPr>
                      <m:e>
                        <m:r>
                          <a:rPr lang="en-US" altLang="zh-CN" sz="2000" b="1" i="1" dirty="0" smtClean="0">
                            <a:latin typeface="Cambria Math"/>
                          </a:rPr>
                          <m:t>𝒙</m:t>
                        </m:r>
                      </m:e>
                      <m:sup>
                        <m:r>
                          <a:rPr lang="en-US" altLang="zh-CN" sz="2000" b="1" i="0" dirty="0" smtClean="0">
                            <a:latin typeface="Cambria Math"/>
                          </a:rPr>
                          <m:t>∗</m:t>
                        </m:r>
                      </m:sup>
                    </m:sSup>
                  </m:oMath>
                </a14:m>
                <a:r>
                  <a:rPr lang="zh-CN" altLang="en-US" sz="2000" dirty="0"/>
                  <a:t>处的可行方向，所有可行方向的集合定义为</a:t>
                </a:r>
                <a14:m>
                  <m:oMath xmlns:m="http://schemas.openxmlformats.org/officeDocument/2006/math">
                    <m:r>
                      <a:rPr lang="en-US" altLang="zh-CN" sz="2000" b="1" i="1" smtClean="0">
                        <a:latin typeface="Cambria Math"/>
                      </a:rPr>
                      <m:t>𝑭𝑫</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𝑿</m:t>
                    </m:r>
                    <m:r>
                      <a:rPr lang="en-US" altLang="zh-CN" sz="2000" b="1" i="1" smtClean="0">
                        <a:latin typeface="Cambria Math"/>
                      </a:rPr>
                      <m:t>)</m:t>
                    </m:r>
                  </m:oMath>
                </a14:m>
                <a:r>
                  <a:rPr lang="en-US" altLang="zh-CN" sz="2000" dirty="0"/>
                  <a:t>,</a:t>
                </a:r>
                <a:r>
                  <a:rPr lang="zh-CN" altLang="en-US" sz="2000" dirty="0"/>
                  <a:t>这是一个锥，称为</a:t>
                </a:r>
                <a14:m>
                  <m:oMath xmlns:m="http://schemas.openxmlformats.org/officeDocument/2006/math">
                    <m:r>
                      <a:rPr lang="en-US" altLang="zh-CN" sz="2000" b="1" i="1" smtClean="0">
                        <a:latin typeface="Cambria Math"/>
                      </a:rPr>
                      <m:t>𝑿</m:t>
                    </m:r>
                  </m:oMath>
                </a14:m>
                <a:r>
                  <a:rPr lang="zh-CN" altLang="en-US" sz="2000" dirty="0"/>
                  <a:t>在</a:t>
                </a:r>
                <a14:m>
                  <m:oMath xmlns:m="http://schemas.openxmlformats.org/officeDocument/2006/math">
                    <m:sSup>
                      <m:sSupPr>
                        <m:ctrlPr>
                          <a:rPr lang="en-US" altLang="zh-CN" sz="2000" b="1" i="1" dirty="0" smtClean="0">
                            <a:latin typeface="Cambria Math" panose="02040503050406030204" pitchFamily="18" charset="0"/>
                          </a:rPr>
                        </m:ctrlPr>
                      </m:sSupPr>
                      <m:e>
                        <m:r>
                          <a:rPr lang="en-US" altLang="zh-CN" sz="2000" b="1" i="1" dirty="0" smtClean="0">
                            <a:latin typeface="Cambria Math"/>
                          </a:rPr>
                          <m:t>𝒙</m:t>
                        </m:r>
                      </m:e>
                      <m:sup>
                        <m:r>
                          <a:rPr lang="en-US" altLang="zh-CN" sz="2000" b="1" i="0" dirty="0" smtClean="0">
                            <a:latin typeface="Cambria Math"/>
                          </a:rPr>
                          <m:t>∗</m:t>
                        </m:r>
                      </m:sup>
                    </m:sSup>
                  </m:oMath>
                </a14:m>
                <a:r>
                  <a:rPr lang="zh-CN" altLang="en-US" sz="2000" dirty="0"/>
                  <a:t>处的可行方向锥</a:t>
                </a:r>
                <a:endParaRPr lang="en-US" altLang="zh-CN" sz="2000" dirty="0"/>
              </a:p>
              <a:p>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𝑿</m:t>
                    </m:r>
                    <m:r>
                      <a:rPr lang="en-US" altLang="zh-CN" sz="2000" b="1" i="1" smtClean="0">
                        <a:latin typeface="Cambria Math"/>
                      </a:rPr>
                      <m:t>,</m:t>
                    </m:r>
                    <m:r>
                      <a:rPr lang="en-US" altLang="zh-CN" sz="2000" b="1" i="1" smtClean="0">
                        <a:latin typeface="Cambria Math"/>
                      </a:rPr>
                      <m:t>𝒅</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𝑹</m:t>
                        </m:r>
                      </m:e>
                      <m:sup>
                        <m:r>
                          <a:rPr lang="en-US" altLang="zh-CN" sz="2000" b="1" i="1" smtClean="0">
                            <a:latin typeface="Cambria Math"/>
                          </a:rPr>
                          <m:t>𝒏</m:t>
                        </m:r>
                      </m:sup>
                    </m:sSup>
                  </m:oMath>
                </a14:m>
                <a:r>
                  <a:rPr lang="en-US" altLang="zh-CN" sz="2000" dirty="0"/>
                  <a:t>,</a:t>
                </a:r>
                <a:r>
                  <a:rPr lang="zh-CN" altLang="en-US" sz="2000" dirty="0"/>
                  <a:t>若</a:t>
                </a:r>
                <a14:m>
                  <m:oMath xmlns:m="http://schemas.openxmlformats.org/officeDocument/2006/math">
                    <m:sSup>
                      <m:sSupPr>
                        <m:ctrlPr>
                          <a:rPr lang="en-US" altLang="zh-CN" sz="2000" b="1" i="1" dirty="0" smtClean="0">
                            <a:latin typeface="Cambria Math" panose="02040503050406030204" pitchFamily="18" charset="0"/>
                          </a:rPr>
                        </m:ctrlPr>
                      </m:sSupPr>
                      <m:e>
                        <m:r>
                          <a:rPr lang="en-US" altLang="zh-CN" sz="2000" b="1" i="1" dirty="0" smtClean="0">
                            <a:latin typeface="Cambria Math"/>
                          </a:rPr>
                          <m:t>𝒅</m:t>
                        </m:r>
                      </m:e>
                      <m:sup>
                        <m:r>
                          <a:rPr lang="en-US" altLang="zh-CN" sz="2000" b="1" i="1" dirty="0" smtClean="0">
                            <a:latin typeface="Cambria Math"/>
                          </a:rPr>
                          <m:t>𝑻</m:t>
                        </m:r>
                      </m:sup>
                    </m:sSup>
                    <m:sSub>
                      <m:sSubPr>
                        <m:ctrlPr>
                          <a:rPr lang="en-US" altLang="zh-CN" sz="2000" b="1" i="1" dirty="0" smtClean="0">
                            <a:latin typeface="Cambria Math" panose="02040503050406030204" pitchFamily="18" charset="0"/>
                          </a:rPr>
                        </m:ctrlPr>
                      </m:sSubPr>
                      <m:e>
                        <m:r>
                          <a:rPr lang="en-US" altLang="zh-CN" sz="2000" b="1" i="0" dirty="0" smtClean="0">
                            <a:latin typeface="Cambria Math"/>
                          </a:rPr>
                          <m:t>𝛁</m:t>
                        </m:r>
                        <m:r>
                          <a:rPr lang="en-US" altLang="zh-CN" sz="2000" b="1" i="1" dirty="0" smtClean="0">
                            <a:latin typeface="Cambria Math"/>
                          </a:rPr>
                          <m:t>𝒉</m:t>
                        </m:r>
                      </m:e>
                      <m:sub>
                        <m:r>
                          <a:rPr lang="en-US" altLang="zh-CN" sz="2000" b="1" i="1" dirty="0" smtClean="0">
                            <a:latin typeface="Cambria Math"/>
                          </a:rPr>
                          <m:t>𝒊</m:t>
                        </m:r>
                      </m:sub>
                    </m:sSub>
                    <m:d>
                      <m:dPr>
                        <m:ctrlPr>
                          <a:rPr lang="en-US" altLang="zh-CN" sz="2000" b="1" i="1" dirty="0" smtClean="0">
                            <a:latin typeface="Cambria Math" panose="02040503050406030204" pitchFamily="18" charset="0"/>
                          </a:rPr>
                        </m:ctrlPr>
                      </m:dPr>
                      <m:e>
                        <m:sSup>
                          <m:sSupPr>
                            <m:ctrlPr>
                              <a:rPr lang="en-US" altLang="zh-CN" sz="2000" b="1" i="1" dirty="0" smtClean="0">
                                <a:latin typeface="Cambria Math" panose="02040503050406030204" pitchFamily="18" charset="0"/>
                              </a:rPr>
                            </m:ctrlPr>
                          </m:sSupPr>
                          <m:e>
                            <m:r>
                              <a:rPr lang="en-US" altLang="zh-CN" sz="2000" b="1" i="1" dirty="0" smtClean="0">
                                <a:latin typeface="Cambria Math"/>
                              </a:rPr>
                              <m:t>𝒙</m:t>
                            </m:r>
                          </m:e>
                          <m:sup>
                            <m:r>
                              <a:rPr lang="en-US" altLang="zh-CN" sz="2000" b="1" i="1" dirty="0" smtClean="0">
                                <a:latin typeface="Cambria Math"/>
                              </a:rPr>
                              <m:t>∗</m:t>
                            </m:r>
                          </m:sup>
                        </m:sSup>
                      </m:e>
                    </m:d>
                    <m:r>
                      <a:rPr lang="en-US" altLang="zh-CN" sz="2000" b="1" i="1" dirty="0" smtClean="0">
                        <a:latin typeface="Cambria Math"/>
                      </a:rPr>
                      <m:t>=</m:t>
                    </m:r>
                    <m:r>
                      <a:rPr lang="en-US" altLang="zh-CN" sz="2000" b="1" i="1" dirty="0" smtClean="0">
                        <a:latin typeface="Cambria Math"/>
                      </a:rPr>
                      <m:t>𝟎</m:t>
                    </m:r>
                    <m:r>
                      <a:rPr lang="en-US" altLang="zh-CN" sz="2000" b="1" i="1" dirty="0" smtClean="0">
                        <a:latin typeface="Cambria Math"/>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a:rPr>
                          <m:t>𝒅</m:t>
                        </m:r>
                      </m:e>
                      <m:sup>
                        <m:r>
                          <a:rPr lang="en-US" altLang="zh-CN" sz="2000" b="1" i="1" dirty="0" smtClean="0">
                            <a:latin typeface="Cambria Math"/>
                          </a:rPr>
                          <m:t>𝑻</m:t>
                        </m:r>
                      </m:sup>
                    </m:sSup>
                    <m:r>
                      <a:rPr lang="en-US" altLang="zh-CN" sz="2000" b="1" i="0"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𝒈</m:t>
                        </m:r>
                      </m:e>
                      <m:sub>
                        <m:r>
                          <a:rPr lang="en-US" altLang="zh-CN" sz="2000" b="1" i="1" dirty="0" smtClean="0">
                            <a:latin typeface="Cambria Math"/>
                          </a:rPr>
                          <m:t>𝒊</m:t>
                        </m:r>
                      </m:sub>
                    </m:sSub>
                    <m:d>
                      <m:dPr>
                        <m:ctrlPr>
                          <a:rPr lang="en-US" altLang="zh-CN" sz="2000" b="1" i="1" dirty="0" smtClean="0">
                            <a:latin typeface="Cambria Math" panose="02040503050406030204" pitchFamily="18" charset="0"/>
                          </a:rPr>
                        </m:ctrlPr>
                      </m:dPr>
                      <m:e>
                        <m:sSup>
                          <m:sSupPr>
                            <m:ctrlPr>
                              <a:rPr lang="en-US" altLang="zh-CN" sz="2000" b="1" i="1" dirty="0" smtClean="0">
                                <a:latin typeface="Cambria Math" panose="02040503050406030204" pitchFamily="18" charset="0"/>
                              </a:rPr>
                            </m:ctrlPr>
                          </m:sSupPr>
                          <m:e>
                            <m:r>
                              <a:rPr lang="en-US" altLang="zh-CN" sz="2000" b="1" i="1" dirty="0" smtClean="0">
                                <a:latin typeface="Cambria Math"/>
                              </a:rPr>
                              <m:t>𝒙</m:t>
                            </m:r>
                          </m:e>
                          <m:sup>
                            <m:r>
                              <a:rPr lang="en-US" altLang="zh-CN" sz="2000" b="1" i="1" dirty="0" smtClean="0">
                                <a:latin typeface="Cambria Math"/>
                              </a:rPr>
                              <m:t>∗</m:t>
                            </m:r>
                          </m:sup>
                        </m:sSup>
                      </m:e>
                    </m:d>
                    <m:r>
                      <a:rPr lang="en-US" altLang="zh-CN" sz="2000" b="1" i="1" dirty="0" smtClean="0">
                        <a:solidFill>
                          <a:srgbClr val="FF0000"/>
                        </a:solidFill>
                        <a:latin typeface="Cambria Math"/>
                      </a:rPr>
                      <m:t>≥</m:t>
                    </m:r>
                    <m:r>
                      <a:rPr lang="en-US" altLang="zh-CN" sz="2000" b="1" i="1" dirty="0" smtClean="0">
                        <a:latin typeface="Cambria Math"/>
                      </a:rPr>
                      <m:t>𝟎</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𝒊</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𝑰</m:t>
                    </m:r>
                  </m:oMath>
                </a14:m>
                <a:r>
                  <a:rPr lang="en-US" altLang="zh-CN" sz="2000" dirty="0"/>
                  <a:t>,</a:t>
                </a:r>
                <a:r>
                  <a:rPr lang="zh-CN" altLang="en-US" sz="2000" dirty="0"/>
                  <a:t>则称</a:t>
                </a:r>
                <a14:m>
                  <m:oMath xmlns:m="http://schemas.openxmlformats.org/officeDocument/2006/math">
                    <m:r>
                      <a:rPr lang="en-US" altLang="zh-CN" sz="2000" b="1" i="1" smtClean="0">
                        <a:latin typeface="Cambria Math"/>
                      </a:rPr>
                      <m:t>𝒅</m:t>
                    </m:r>
                  </m:oMath>
                </a14:m>
                <a:r>
                  <a:rPr lang="zh-CN" altLang="en-US" sz="2000" dirty="0"/>
                  <a:t>是</a:t>
                </a:r>
                <a14:m>
                  <m:oMath xmlns:m="http://schemas.openxmlformats.org/officeDocument/2006/math">
                    <m:r>
                      <a:rPr lang="en-US" altLang="zh-CN" sz="2000" b="1" i="1" dirty="0" smtClean="0">
                        <a:latin typeface="Cambria Math"/>
                      </a:rPr>
                      <m:t>𝑿</m:t>
                    </m:r>
                  </m:oMath>
                </a14:m>
                <a:r>
                  <a:rPr lang="zh-CN" altLang="en-US" sz="2000" dirty="0"/>
                  <a:t>在</a:t>
                </a:r>
                <a14:m>
                  <m:oMath xmlns:m="http://schemas.openxmlformats.org/officeDocument/2006/math">
                    <m:sSup>
                      <m:sSupPr>
                        <m:ctrlPr>
                          <a:rPr lang="en-US" altLang="zh-CN" sz="2000" b="1" i="1" dirty="0" smtClean="0">
                            <a:latin typeface="Cambria Math" panose="02040503050406030204" pitchFamily="18" charset="0"/>
                          </a:rPr>
                        </m:ctrlPr>
                      </m:sSupPr>
                      <m:e>
                        <m:r>
                          <a:rPr lang="en-US" altLang="zh-CN" sz="2000" b="1" i="1" dirty="0" smtClean="0">
                            <a:latin typeface="Cambria Math"/>
                          </a:rPr>
                          <m:t>𝒙</m:t>
                        </m:r>
                      </m:e>
                      <m:sup>
                        <m:r>
                          <a:rPr lang="en-US" altLang="zh-CN" sz="2000" b="1" i="1" dirty="0" smtClean="0">
                            <a:latin typeface="Cambria Math"/>
                          </a:rPr>
                          <m:t>∗</m:t>
                        </m:r>
                      </m:sup>
                    </m:sSup>
                  </m:oMath>
                </a14:m>
                <a:r>
                  <a:rPr lang="zh-CN" altLang="en-US" sz="2000" dirty="0"/>
                  <a:t>处的线性化可行方向</a:t>
                </a:r>
                <a:r>
                  <a:rPr lang="en-US" altLang="zh-CN" sz="2000" dirty="0"/>
                  <a:t>(Linearized feasible direction)</a:t>
                </a:r>
                <a:r>
                  <a:rPr lang="zh-CN" altLang="en-US" sz="2000" dirty="0"/>
                  <a:t>。所有在</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oMath>
                </a14:m>
                <a:r>
                  <a:rPr lang="zh-CN" altLang="en-US" sz="2000" dirty="0"/>
                  <a:t>处的线性化可行方向记为</a:t>
                </a:r>
                <a14:m>
                  <m:oMath xmlns:m="http://schemas.openxmlformats.org/officeDocument/2006/math">
                    <m:r>
                      <a:rPr lang="en-US" altLang="zh-CN" sz="2000" b="1" i="1" smtClean="0">
                        <a:latin typeface="Cambria Math"/>
                      </a:rPr>
                      <m:t>𝑳𝑭𝑫</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𝑿</m:t>
                    </m:r>
                    <m:r>
                      <a:rPr lang="en-US" altLang="zh-CN" sz="2000" b="1" i="1" smtClean="0">
                        <a:latin typeface="Cambria Math"/>
                      </a:rPr>
                      <m:t>)</m:t>
                    </m:r>
                  </m:oMath>
                </a14:m>
                <a:r>
                  <a:rPr lang="en-US" altLang="zh-CN" sz="2000" dirty="0"/>
                  <a:t>(</a:t>
                </a:r>
                <a:r>
                  <a:rPr lang="zh-CN" altLang="en-US" sz="2000" dirty="0">
                    <a:solidFill>
                      <a:srgbClr val="FF0000"/>
                    </a:solidFill>
                  </a:rPr>
                  <a:t>注意</a:t>
                </a:r>
                <a:r>
                  <a:rPr lang="zh-CN" altLang="en-US" sz="2000" dirty="0"/>
                  <a:t>这里</a:t>
                </a:r>
                <a14:m>
                  <m:oMath xmlns:m="http://schemas.openxmlformats.org/officeDocument/2006/math">
                    <m:r>
                      <a:rPr lang="en-US" altLang="zh-CN" sz="2000" b="1" i="1" smtClean="0">
                        <a:solidFill>
                          <a:srgbClr val="FF0000"/>
                        </a:solidFill>
                        <a:latin typeface="Cambria Math" panose="02040503050406030204" pitchFamily="18" charset="0"/>
                      </a:rPr>
                      <m:t>≥</m:t>
                    </m:r>
                  </m:oMath>
                </a14:m>
                <a:r>
                  <a:rPr lang="zh-CN" altLang="en-US" sz="2000" dirty="0"/>
                  <a:t>是针对</a:t>
                </a:r>
                <a14:m>
                  <m:oMath xmlns:m="http://schemas.openxmlformats.org/officeDocument/2006/math">
                    <m:r>
                      <a:rPr lang="en-US" altLang="zh-CN" sz="2000" b="1" i="1" smtClean="0">
                        <a:latin typeface="Cambria Math" panose="02040503050406030204" pitchFamily="18" charset="0"/>
                      </a:rPr>
                      <m:t>𝒈</m:t>
                    </m:r>
                    <m:r>
                      <a:rPr lang="en-US" altLang="zh-CN" sz="2000" b="1" i="1" smtClean="0">
                        <a:solidFill>
                          <a:srgbClr val="FF0000"/>
                        </a:solidFill>
                        <a:latin typeface="Cambria Math" panose="02040503050406030204" pitchFamily="18" charset="0"/>
                      </a:rPr>
                      <m:t>≥</m:t>
                    </m:r>
                    <m:r>
                      <a:rPr lang="en-US" altLang="zh-CN" sz="2000" b="1" i="1" smtClean="0">
                        <a:latin typeface="Cambria Math" panose="02040503050406030204" pitchFamily="18" charset="0"/>
                      </a:rPr>
                      <m:t>𝟎</m:t>
                    </m:r>
                  </m:oMath>
                </a14:m>
                <a:r>
                  <a:rPr lang="zh-CN" altLang="en-US" sz="2000" dirty="0"/>
                  <a:t>的约束，如果约束为</a:t>
                </a:r>
                <a14:m>
                  <m:oMath xmlns:m="http://schemas.openxmlformats.org/officeDocument/2006/math">
                    <m:r>
                      <a:rPr lang="en-US" altLang="zh-CN" sz="2000" b="1" i="1" smtClean="0">
                        <a:solidFill>
                          <a:srgbClr val="FF0000"/>
                        </a:solidFill>
                        <a:latin typeface="Cambria Math" panose="02040503050406030204" pitchFamily="18" charset="0"/>
                      </a:rPr>
                      <m:t>≤</m:t>
                    </m:r>
                    <m:r>
                      <a:rPr lang="en-US" altLang="zh-CN" sz="2000" b="1" i="1" smtClean="0">
                        <a:latin typeface="Cambria Math" panose="02040503050406030204" pitchFamily="18" charset="0"/>
                      </a:rPr>
                      <m:t>𝟎</m:t>
                    </m:r>
                  </m:oMath>
                </a14:m>
                <a:r>
                  <a:rPr lang="en-US" altLang="zh-CN" sz="2000" dirty="0"/>
                  <a:t>,</a:t>
                </a:r>
                <a:r>
                  <a:rPr lang="zh-CN" altLang="en-US" sz="2000" dirty="0"/>
                  <a:t>则这里也是</a:t>
                </a:r>
                <a14:m>
                  <m:oMath xmlns:m="http://schemas.openxmlformats.org/officeDocument/2006/math">
                    <m:r>
                      <a:rPr lang="en-US" altLang="zh-CN" sz="2000" b="1" i="1" smtClean="0">
                        <a:solidFill>
                          <a:srgbClr val="FF0000"/>
                        </a:solidFill>
                        <a:latin typeface="Cambria Math" panose="02040503050406030204" pitchFamily="18" charset="0"/>
                      </a:rPr>
                      <m:t>≤</m:t>
                    </m:r>
                  </m:oMath>
                </a14:m>
                <a:r>
                  <a:rPr lang="en-US" altLang="zh-CN" sz="2000" dirty="0"/>
                  <a:t>)</a:t>
                </a:r>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759" r="-463"/>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序列可行方向</a:t>
                </a:r>
                <a:r>
                  <a:rPr lang="en-US" altLang="zh-CN" sz="2400" dirty="0"/>
                  <a:t>SFD(Sequential feasible direction):</a:t>
                </a:r>
                <a:r>
                  <a:rPr lang="zh-CN" altLang="en-US" sz="2400" dirty="0"/>
                  <a:t>存在</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sub>
                    </m:sSub>
                    <m:d>
                      <m:dPr>
                        <m:ctrlPr>
                          <a:rPr lang="en-US" altLang="zh-CN" sz="2400" b="1" i="1" smtClean="0">
                            <a:latin typeface="Cambria Math" panose="02040503050406030204" pitchFamily="18" charset="0"/>
                          </a:rPr>
                        </m:ctrlPr>
                      </m:dPr>
                      <m:e>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m:t>
                        </m:r>
                      </m:e>
                    </m:d>
                    <m:r>
                      <a:rPr lang="zh-CN" altLang="en-US" sz="2400" b="1" i="1" smtClean="0">
                        <a:latin typeface="Cambria Math"/>
                      </a:rPr>
                      <m:t>和</m:t>
                    </m:r>
                    <m:sSub>
                      <m:sSubPr>
                        <m:ctrlPr>
                          <a:rPr lang="en-US" altLang="zh-CN" sz="2400" b="1" i="1" smtClean="0">
                            <a:latin typeface="Cambria Math" panose="02040503050406030204" pitchFamily="18" charset="0"/>
                          </a:rPr>
                        </m:ctrlPr>
                      </m:sSubPr>
                      <m:e>
                        <m:r>
                          <a:rPr lang="en-US" altLang="zh-CN" sz="2400" b="1" i="1" smtClean="0">
                            <a:latin typeface="Cambria Math"/>
                          </a:rPr>
                          <m:t>𝜹</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m:t>
                    </m:r>
                  </m:oMath>
                </a14:m>
                <a:r>
                  <a:rPr lang="en-US" altLang="zh-CN" sz="2400" dirty="0"/>
                  <a:t>,</a:t>
                </a:r>
                <a:r>
                  <a:rPr lang="zh-CN" altLang="en-US" sz="2400" dirty="0"/>
                  <a:t>使得</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𝜹</m:t>
                        </m:r>
                      </m:e>
                      <m:sub>
                        <m:r>
                          <a:rPr lang="en-US" altLang="zh-CN" sz="2400" b="1" i="1" smtClean="0">
                            <a:latin typeface="Cambria Math"/>
                          </a:rPr>
                          <m:t>𝒌</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𝑿</m:t>
                    </m:r>
                    <m:r>
                      <a:rPr lang="en-US" altLang="zh-CN" sz="2400" b="1" i="1" smtClean="0">
                        <a:latin typeface="Cambria Math"/>
                      </a:rPr>
                      <m:t>,∀</m:t>
                    </m:r>
                    <m:r>
                      <a:rPr lang="en-US" altLang="zh-CN" sz="2400" b="1" i="1" smtClean="0">
                        <a:latin typeface="Cambria Math"/>
                      </a:rPr>
                      <m:t>𝒌</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𝒅</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𝜹</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𝟎</m:t>
                    </m:r>
                  </m:oMath>
                </a14:m>
                <a:r>
                  <a:rPr lang="en-US" altLang="zh-CN" sz="2400" dirty="0"/>
                  <a:t>,</a:t>
                </a:r>
                <a:r>
                  <a:rPr lang="zh-CN" altLang="en-US" sz="2400" dirty="0"/>
                  <a:t>则极限方向</a:t>
                </a:r>
                <a14:m>
                  <m:oMath xmlns:m="http://schemas.openxmlformats.org/officeDocument/2006/math">
                    <m:r>
                      <a:rPr lang="en-US" altLang="zh-CN" sz="2400" b="1" i="1" smtClean="0">
                        <a:latin typeface="Cambria Math"/>
                      </a:rPr>
                      <m:t>𝒅</m:t>
                    </m:r>
                  </m:oMath>
                </a14:m>
                <a:r>
                  <a:rPr lang="zh-CN" altLang="en-US" sz="2400" dirty="0"/>
                  <a:t>称为</a:t>
                </a:r>
                <a:r>
                  <a:rPr lang="en-US" altLang="zh-CN" sz="2400" dirty="0"/>
                  <a:t>SFD</a:t>
                </a:r>
                <a:r>
                  <a:rPr lang="zh-CN" altLang="en-US" sz="2400" dirty="0"/>
                  <a:t>，所有</a:t>
                </a:r>
                <a:r>
                  <a:rPr lang="en-US" altLang="zh-CN" sz="2400" dirty="0"/>
                  <a:t>SFD</a:t>
                </a:r>
                <a:r>
                  <a:rPr lang="zh-CN" altLang="en-US" sz="2400" dirty="0"/>
                  <a:t>的集合称为</a:t>
                </a:r>
                <a14:m>
                  <m:oMath xmlns:m="http://schemas.openxmlformats.org/officeDocument/2006/math">
                    <m:r>
                      <a:rPr lang="en-US" altLang="zh-CN" sz="2400" b="1" i="1" smtClean="0">
                        <a:latin typeface="Cambria Math"/>
                      </a:rPr>
                      <m:t>𝑺𝑭𝑫</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r>
                      <a:rPr lang="en-US" altLang="zh-CN" sz="2400" b="1" i="1" smtClean="0">
                        <a:latin typeface="Cambria Math"/>
                      </a:rPr>
                      <m:t>)</m:t>
                    </m:r>
                  </m:oMath>
                </a14:m>
                <a:r>
                  <a:rPr lang="en-US" altLang="zh-CN" sz="2400" dirty="0"/>
                  <a:t>, </a:t>
                </a:r>
                <a:r>
                  <a:rPr lang="zh-CN" altLang="en-US" sz="2400" dirty="0"/>
                  <a:t>若</a:t>
                </a:r>
                <a:r>
                  <a:rPr lang="en-US" altLang="zh-CN" sz="2400" dirty="0"/>
                  <a:t>SFD</a:t>
                </a:r>
                <a:r>
                  <a:rPr lang="zh-CN" altLang="en-US" sz="2400" dirty="0"/>
                  <a:t>还包含</a:t>
                </a:r>
                <a:r>
                  <a:rPr lang="en-US" altLang="zh-CN" sz="2400" dirty="0"/>
                  <a:t>0</a:t>
                </a:r>
                <a:r>
                  <a:rPr lang="zh-CN" altLang="en-US" sz="2400" dirty="0"/>
                  <a:t>向量，则称</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𝑻</m:t>
                        </m:r>
                      </m:e>
                      <m:sub>
                        <m:r>
                          <a:rPr lang="en-US" altLang="zh-CN" sz="2400" b="1" i="1" smtClean="0">
                            <a:latin typeface="Cambria Math"/>
                          </a:rPr>
                          <m:t>𝑿</m:t>
                        </m:r>
                      </m:sub>
                    </m:sSub>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m:t>
                    </m:r>
                    <m:r>
                      <a:rPr lang="en-US" altLang="zh-CN" sz="2400" b="1" i="1" smtClean="0">
                        <a:latin typeface="Cambria Math"/>
                      </a:rPr>
                      <m:t>𝑺𝑭𝑫</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e>
                    </m:d>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oMath>
                </a14:m>
                <a:r>
                  <a:rPr lang="zh-CN" altLang="en-US" sz="2400" dirty="0"/>
                  <a:t>为</a:t>
                </a:r>
                <a14:m>
                  <m:oMath xmlns:m="http://schemas.openxmlformats.org/officeDocument/2006/math">
                    <m:r>
                      <a:rPr lang="en-US" altLang="zh-CN" sz="2400" b="1" i="1" dirty="0" smtClean="0">
                        <a:latin typeface="Cambria Math"/>
                      </a:rPr>
                      <m:t>𝑿</m:t>
                    </m:r>
                  </m:oMath>
                </a14:m>
                <a:r>
                  <a:rPr lang="zh-CN" altLang="en-US" sz="2400" dirty="0"/>
                  <a:t>在</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r>
                          <a:rPr lang="en-US" altLang="zh-CN" sz="2400" b="1" i="1" dirty="0" smtClean="0">
                            <a:latin typeface="Cambria Math"/>
                          </a:rPr>
                          <m:t>∗</m:t>
                        </m:r>
                      </m:sup>
                    </m:sSup>
                  </m:oMath>
                </a14:m>
                <a:r>
                  <a:rPr lang="zh-CN" altLang="en-US" sz="2400" dirty="0"/>
                  <a:t>点的切锥</a:t>
                </a:r>
                <a:r>
                  <a:rPr lang="en-US" altLang="zh-CN" sz="2400" dirty="0"/>
                  <a:t>(Tangent cone)</a:t>
                </a:r>
              </a:p>
              <a:p>
                <a:r>
                  <a:rPr lang="zh-CN" altLang="en-US" sz="2400" dirty="0"/>
                  <a:t>引理：令</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oMath>
                </a14:m>
                <a:r>
                  <a:rPr lang="en-US" altLang="zh-CN" sz="2400" dirty="0"/>
                  <a:t>,</a:t>
                </a:r>
                <a:r>
                  <a:rPr lang="zh-CN" altLang="en-US" sz="2400" dirty="0"/>
                  <a:t>若所有的约束函数在</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dirty="0"/>
                  <a:t>处都可微，则</a:t>
                </a:r>
                <a14:m>
                  <m:oMath xmlns:m="http://schemas.openxmlformats.org/officeDocument/2006/math">
                    <m:r>
                      <a:rPr lang="en-US" altLang="zh-CN" sz="2400" b="1" i="1" smtClean="0">
                        <a:latin typeface="Cambria Math"/>
                      </a:rPr>
                      <m:t>𝑭𝑫</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e>
                    </m:d>
                    <m:r>
                      <a:rPr lang="en-US" altLang="zh-CN" sz="2400" b="1" i="1" smtClean="0">
                        <a:latin typeface="Cambria Math"/>
                      </a:rPr>
                      <m:t>⊆</m:t>
                    </m:r>
                    <m:r>
                      <a:rPr lang="en-US" altLang="zh-CN" sz="2400" b="1" i="1" smtClean="0">
                        <a:latin typeface="Cambria Math"/>
                      </a:rPr>
                      <m:t>𝑺𝑭𝑫</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e>
                    </m:d>
                    <m:r>
                      <a:rPr lang="en-US" altLang="zh-CN" sz="2400" b="1" i="1" smtClean="0">
                        <a:latin typeface="Cambria Math"/>
                      </a:rPr>
                      <m:t>⊆</m:t>
                    </m:r>
                    <m:r>
                      <a:rPr lang="en-US" altLang="zh-CN" sz="2400" b="1" i="1" smtClean="0">
                        <a:latin typeface="Cambria Math"/>
                      </a:rPr>
                      <m:t>𝑳𝑭𝑫</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r>
                      <a:rPr lang="en-US" altLang="zh-CN" sz="2400" b="1" i="1" smtClean="0">
                        <a:latin typeface="Cambria Math"/>
                      </a:rPr>
                      <m:t>)</m:t>
                    </m:r>
                  </m:oMath>
                </a14:m>
                <a:endParaRPr lang="en-US" altLang="zh-CN" sz="2400" dirty="0"/>
              </a:p>
              <a:p>
                <a:pPr lvl="1"/>
                <a:r>
                  <a:rPr lang="zh-CN" altLang="en-US" sz="2000" dirty="0"/>
                  <a:t>证明：只需证明</a:t>
                </a:r>
                <a14:m>
                  <m:oMath xmlns:m="http://schemas.openxmlformats.org/officeDocument/2006/math">
                    <m:r>
                      <a:rPr lang="en-US" altLang="zh-CN" sz="2000" b="1" i="1" smtClean="0">
                        <a:latin typeface="Cambria Math"/>
                      </a:rPr>
                      <m:t>∀</m:t>
                    </m:r>
                    <m:r>
                      <a:rPr lang="en-US" altLang="zh-CN" sz="2000" b="1" i="1" smtClean="0">
                        <a:latin typeface="Cambria Math"/>
                      </a:rPr>
                      <m:t>𝒅</m:t>
                    </m:r>
                    <m:r>
                      <a:rPr lang="en-US" altLang="zh-CN" sz="2000" b="1" i="1" smtClean="0">
                        <a:latin typeface="Cambria Math"/>
                      </a:rPr>
                      <m:t>∈</m:t>
                    </m:r>
                    <m:r>
                      <a:rPr lang="en-US" altLang="zh-CN" sz="2000" b="1" i="1" smtClean="0">
                        <a:latin typeface="Cambria Math"/>
                      </a:rPr>
                      <m:t>𝑭𝑫</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𝑿</m:t>
                        </m:r>
                      </m:e>
                    </m:d>
                    <m:r>
                      <a:rPr lang="en-US" altLang="zh-CN" sz="2000" b="1" i="1" smtClean="0">
                        <a:latin typeface="Cambria Math"/>
                      </a:rPr>
                      <m:t>⇒</m:t>
                    </m:r>
                    <m:r>
                      <a:rPr lang="en-US" altLang="zh-CN" sz="2000" b="1" i="1" smtClean="0">
                        <a:latin typeface="Cambria Math"/>
                      </a:rPr>
                      <m:t>𝒅</m:t>
                    </m:r>
                    <m:r>
                      <a:rPr lang="en-US" altLang="zh-CN" sz="2000" b="1" i="1" smtClean="0">
                        <a:latin typeface="Cambria Math"/>
                      </a:rPr>
                      <m:t>∈</m:t>
                    </m:r>
                    <m:r>
                      <a:rPr lang="en-US" altLang="zh-CN" sz="2000" b="1" i="1" smtClean="0">
                        <a:latin typeface="Cambria Math"/>
                      </a:rPr>
                      <m:t>𝑺𝑭𝑫</m:t>
                    </m:r>
                  </m:oMath>
                </a14:m>
                <a:r>
                  <a:rPr lang="en-US" altLang="zh-CN" sz="2000" dirty="0"/>
                  <a:t> </a:t>
                </a:r>
                <a14:m>
                  <m:oMath xmlns:m="http://schemas.openxmlformats.org/officeDocument/2006/math">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r>
                          <a:rPr lang="en-US" altLang="zh-CN" sz="2000" i="1">
                            <a:latin typeface="Cambria Math"/>
                          </a:rPr>
                          <m:t>𝑿</m:t>
                        </m:r>
                      </m:e>
                    </m:d>
                    <m:r>
                      <a:rPr lang="en-US" altLang="zh-CN" sz="2000" b="1" i="0" smtClean="0">
                        <a:latin typeface="Cambria Math"/>
                      </a:rPr>
                      <m:t>⇒</m:t>
                    </m:r>
                    <m:r>
                      <a:rPr lang="en-US" altLang="zh-CN" sz="2000" i="1">
                        <a:latin typeface="Cambria Math"/>
                      </a:rPr>
                      <m:t>𝒅</m:t>
                    </m:r>
                    <m:r>
                      <a:rPr lang="en-US" altLang="zh-CN" sz="2000" i="1">
                        <a:latin typeface="Cambria Math"/>
                      </a:rPr>
                      <m:t>∈</m:t>
                    </m:r>
                    <m:r>
                      <a:rPr lang="en-US" altLang="zh-CN" sz="2000" b="1" i="1" smtClean="0">
                        <a:latin typeface="Cambria Math"/>
                      </a:rPr>
                      <m:t>𝑳</m:t>
                    </m:r>
                    <m:r>
                      <a:rPr lang="en-US" altLang="zh-CN" sz="2000" i="1">
                        <a:latin typeface="Cambria Math"/>
                      </a:rPr>
                      <m:t>𝑭𝑫</m:t>
                    </m:r>
                  </m:oMath>
                </a14:m>
                <a:r>
                  <a:rPr lang="en-US" altLang="zh-CN" sz="2000" dirty="0"/>
                  <a:t> </a:t>
                </a:r>
                <a14:m>
                  <m:oMath xmlns:m="http://schemas.openxmlformats.org/officeDocument/2006/math">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r>
                          <a:rPr lang="en-US" altLang="zh-CN" sz="2000" i="1">
                            <a:latin typeface="Cambria Math"/>
                          </a:rPr>
                          <m:t>𝑿</m:t>
                        </m:r>
                      </m:e>
                    </m:d>
                  </m:oMath>
                </a14:m>
                <a:endParaRPr lang="en-US" altLang="zh-CN" sz="2000" dirty="0"/>
              </a:p>
              <a:p>
                <a:r>
                  <a:rPr lang="zh-CN" altLang="en-US" sz="2400" dirty="0"/>
                  <a:t>引理：设</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r>
                      <a:rPr lang="en-US" altLang="zh-CN" sz="2400" i="1">
                        <a:latin typeface="Cambria Math"/>
                      </a:rPr>
                      <m:t>∈</m:t>
                    </m:r>
                    <m:r>
                      <a:rPr lang="en-US" altLang="zh-CN" sz="2400" i="1">
                        <a:latin typeface="Cambria Math"/>
                      </a:rPr>
                      <m:t>𝑿</m:t>
                    </m:r>
                  </m:oMath>
                </a14:m>
                <a:r>
                  <a:rPr lang="zh-CN" altLang="en-US" sz="2400" dirty="0"/>
                  <a:t>是问题</a:t>
                </a:r>
                <a:r>
                  <a:rPr lang="en-US" altLang="zh-CN" sz="2400" dirty="0"/>
                  <a:t>P</a:t>
                </a:r>
                <a:r>
                  <a:rPr lang="zh-CN" altLang="en-US" sz="2400" dirty="0"/>
                  <a:t>的局部极小点，如果目标函数和约束函数在</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dirty="0"/>
                  <a:t>点都可微，则必有</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𝒅</m:t>
                        </m:r>
                      </m:e>
                      <m:sup>
                        <m:r>
                          <a:rPr lang="en-US" altLang="zh-CN" sz="2400" b="1" i="1" smtClean="0">
                            <a:latin typeface="Cambria Math"/>
                          </a:rPr>
                          <m:t>𝑻</m:t>
                        </m:r>
                      </m:sup>
                    </m:sSup>
                    <m:r>
                      <a:rPr lang="en-US" altLang="zh-CN" sz="2400" b="1" i="0"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𝒅</m:t>
                    </m:r>
                    <m:r>
                      <a:rPr lang="en-US" altLang="zh-CN" sz="2400" b="1" i="1" smtClean="0">
                        <a:latin typeface="Cambria Math"/>
                      </a:rPr>
                      <m:t>∈</m:t>
                    </m:r>
                    <m:r>
                      <a:rPr lang="en-US" altLang="zh-CN" sz="2400" b="1" i="1" smtClean="0">
                        <a:latin typeface="Cambria Math"/>
                      </a:rPr>
                      <m:t>𝑺𝑭𝑫</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r>
                      <a:rPr lang="en-US" altLang="zh-CN" sz="2400" b="1" i="1" smtClean="0">
                        <a:latin typeface="Cambria Math"/>
                      </a:rPr>
                      <m:t>)</m:t>
                    </m:r>
                  </m:oMath>
                </a14:m>
                <a:endParaRPr lang="en-US" altLang="zh-CN" sz="2400" dirty="0"/>
              </a:p>
              <a:p>
                <a:pPr lvl="1"/>
                <a:r>
                  <a:rPr lang="zh-CN" altLang="en-US" sz="2000" dirty="0"/>
                  <a:t>证明</a:t>
                </a:r>
                <a:r>
                  <a:rPr lang="en-US" altLang="zh-CN" sz="2000" dirty="0"/>
                  <a:t>:</a:t>
                </a:r>
                <a:r>
                  <a:rPr lang="zh-CN" altLang="en-US" sz="2000" dirty="0"/>
                  <a:t>由定义，</a:t>
                </a:r>
                <a14:m>
                  <m:oMath xmlns:m="http://schemas.openxmlformats.org/officeDocument/2006/math">
                    <m:r>
                      <a:rPr lang="en-US" altLang="zh-CN" sz="2000" b="1" i="1" smtClean="0">
                        <a:latin typeface="Cambria Math"/>
                      </a:rPr>
                      <m:t>∀</m:t>
                    </m:r>
                    <m:r>
                      <a:rPr lang="en-US" altLang="zh-CN" sz="2000" b="1" i="1" smtClean="0">
                        <a:latin typeface="Cambria Math"/>
                      </a:rPr>
                      <m:t>𝒅</m:t>
                    </m:r>
                    <m:r>
                      <a:rPr lang="en-US" altLang="zh-CN" sz="2000" b="1" i="1" smtClean="0">
                        <a:latin typeface="Cambria Math"/>
                      </a:rPr>
                      <m:t>∈</m:t>
                    </m:r>
                    <m:r>
                      <a:rPr lang="en-US" altLang="zh-CN" sz="2000" b="1" i="1" smtClean="0">
                        <a:latin typeface="Cambria Math"/>
                      </a:rPr>
                      <m:t>𝑺𝑭𝑫</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𝑿</m:t>
                        </m:r>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𝜹</m:t>
                        </m:r>
                      </m:e>
                      <m:sub>
                        <m:r>
                          <a:rPr lang="en-US" altLang="zh-CN" sz="2000" b="1" i="1" smtClean="0">
                            <a:latin typeface="Cambria Math"/>
                          </a:rPr>
                          <m:t>𝒌</m:t>
                        </m:r>
                      </m:sub>
                    </m:sSub>
                    <m:r>
                      <a:rPr lang="en-US" altLang="zh-CN" sz="2000" b="1" i="1" smtClean="0">
                        <a:latin typeface="Cambria Math"/>
                      </a:rPr>
                      <m:t>&gt;</m:t>
                    </m:r>
                    <m:r>
                      <a:rPr lang="en-US" altLang="zh-CN" sz="2000" b="1" i="1" smtClean="0">
                        <a:latin typeface="Cambria Math"/>
                      </a:rPr>
                      <m:t>𝟎</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𝜹</m:t>
                        </m:r>
                      </m:e>
                      <m:sub>
                        <m:r>
                          <a:rPr lang="en-US" altLang="zh-CN" sz="2000" b="1" i="1" smtClean="0">
                            <a:latin typeface="Cambria Math"/>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r>
                      <a:rPr lang="en-US" altLang="zh-CN" sz="2000" b="1" i="1" smtClean="0">
                        <a:latin typeface="Cambria Math"/>
                      </a:rPr>
                      <m:t>∈</m:t>
                    </m:r>
                    <m:r>
                      <a:rPr lang="en-US" altLang="zh-CN" sz="2000" b="1" i="1" smtClean="0">
                        <a:latin typeface="Cambria Math"/>
                      </a:rPr>
                      <m:t>𝑿</m:t>
                    </m:r>
                    <m:r>
                      <a:rPr lang="en-US" altLang="zh-CN" sz="2000" b="1" i="1" smtClean="0">
                        <a:latin typeface="Cambria Math"/>
                      </a:rPr>
                      <m:t> ,</m:t>
                    </m:r>
                    <m:r>
                      <a:rPr lang="en-US" altLang="zh-CN" sz="2000" b="1" i="1" smtClean="0">
                        <a:latin typeface="Cambria Math"/>
                      </a:rPr>
                      <m:t>且</m:t>
                    </m:r>
                    <m:sSub>
                      <m:sSubPr>
                        <m:ctrlPr>
                          <a:rPr lang="en-US" altLang="zh-CN" sz="2000" b="1" i="1" smtClean="0">
                            <a:latin typeface="Cambria Math" panose="02040503050406030204" pitchFamily="18" charset="0"/>
                          </a:rPr>
                        </m:ctrlPr>
                      </m:sSubPr>
                      <m:e>
                        <m:r>
                          <a:rPr lang="en-US" altLang="zh-CN" sz="2000" b="1" i="1" smtClean="0">
                            <a:latin typeface="Cambria Math"/>
                          </a:rPr>
                          <m:t>𝜹</m:t>
                        </m:r>
                      </m:e>
                      <m:sub>
                        <m:r>
                          <a:rPr lang="en-US" altLang="zh-CN" sz="2000" b="1" i="1" smtClean="0">
                            <a:latin typeface="Cambria Math"/>
                          </a:rPr>
                          <m:t>𝒌</m:t>
                        </m:r>
                      </m:sub>
                    </m:sSub>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r>
                      <a:rPr lang="en-US" altLang="zh-CN" sz="2000" b="1" i="1" smtClean="0">
                        <a:latin typeface="Cambria Math"/>
                      </a:rPr>
                      <m:t>→</m:t>
                    </m:r>
                    <m:r>
                      <a:rPr lang="en-US" altLang="zh-CN" sz="2000" b="1" i="1" smtClean="0">
                        <a:latin typeface="Cambria Math"/>
                      </a:rPr>
                      <m:t>𝒅</m:t>
                    </m:r>
                    <m:r>
                      <a:rPr lang="en-US" altLang="zh-CN" sz="2000" b="1" i="1" smtClean="0">
                        <a:latin typeface="Cambria Math"/>
                      </a:rPr>
                      <m:t>,</m:t>
                    </m:r>
                    <m:r>
                      <a:rPr lang="zh-CN" altLang="en-US" sz="2000" i="1">
                        <a:latin typeface="Cambria Math"/>
                      </a:rPr>
                      <m:t>因而</m:t>
                    </m:r>
                    <m:r>
                      <a:rPr lang="zh-CN" altLang="en-US" sz="2000" b="1" i="1" smtClean="0">
                        <a:latin typeface="Cambria Math"/>
                      </a:rPr>
                      <m:t>对</m:t>
                    </m:r>
                    <m:r>
                      <a:rPr lang="zh-CN" altLang="en-US" sz="2000" i="1">
                        <a:latin typeface="Cambria Math"/>
                      </a:rPr>
                      <m:t>充分大</m:t>
                    </m:r>
                    <m:r>
                      <a:rPr lang="zh-CN" altLang="en-US" sz="2000" b="1" i="1" smtClean="0">
                        <a:latin typeface="Cambria Math"/>
                      </a:rPr>
                      <m:t>的</m:t>
                    </m:r>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𝜹</m:t>
                            </m:r>
                          </m:e>
                          <m:sub>
                            <m:r>
                              <a:rPr lang="en-US" altLang="zh-CN" sz="2000" b="1" i="1" smtClean="0">
                                <a:latin typeface="Cambria Math"/>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e>
                    </m:d>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𝜹</m:t>
                        </m:r>
                      </m:e>
                      <m:sub>
                        <m:r>
                          <a:rPr lang="en-US" altLang="zh-CN" sz="2000" b="1" i="1" smtClean="0">
                            <a:latin typeface="Cambria Math"/>
                          </a:rPr>
                          <m:t>𝒌</m:t>
                        </m:r>
                      </m:sub>
                    </m:sSub>
                    <m:sSubSup>
                      <m:sSubSupPr>
                        <m:ctrlPr>
                          <a:rPr lang="en-US" altLang="zh-CN" sz="2000" b="1" i="1" smtClean="0">
                            <a:latin typeface="Cambria Math" panose="02040503050406030204" pitchFamily="18" charset="0"/>
                          </a:rPr>
                        </m:ctrlPr>
                      </m:sSubSupPr>
                      <m:e>
                        <m:r>
                          <a:rPr lang="en-US" altLang="zh-CN" sz="2000" b="1" i="1" smtClean="0">
                            <a:latin typeface="Cambria Math"/>
                          </a:rPr>
                          <m:t>𝒅</m:t>
                        </m:r>
                      </m:e>
                      <m:sub>
                        <m:r>
                          <a:rPr lang="en-US" altLang="zh-CN" sz="2000" b="1" i="1" smtClean="0">
                            <a:latin typeface="Cambria Math"/>
                          </a:rPr>
                          <m:t>𝒌</m:t>
                        </m:r>
                      </m:sub>
                      <m:sup>
                        <m:r>
                          <a:rPr lang="en-US" altLang="zh-CN" sz="2000" b="1" i="1" smtClean="0">
                            <a:latin typeface="Cambria Math"/>
                          </a:rPr>
                          <m:t>𝑻</m:t>
                        </m:r>
                      </m:sup>
                    </m:sSubSup>
                    <m:r>
                      <a:rPr lang="en-US" altLang="zh-CN" sz="2000" b="1" i="0"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r>
                      <a:rPr lang="en-US" altLang="zh-CN" sz="2000" b="1" i="1" smtClean="0">
                        <a:latin typeface="Cambria Math"/>
                      </a:rPr>
                      <m:t>𝑶</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𝜹</m:t>
                            </m:r>
                          </m:e>
                          <m:sub>
                            <m:r>
                              <a:rPr lang="en-US" altLang="zh-CN" sz="2000" b="1" i="1" smtClean="0">
                                <a:latin typeface="Cambria Math"/>
                              </a:rPr>
                              <m:t>𝒌</m:t>
                            </m:r>
                          </m:sub>
                        </m:sSub>
                      </m:e>
                    </m:d>
                  </m:oMath>
                </a14:m>
                <a:r>
                  <a:rPr lang="en-US" altLang="zh-CN" sz="2000" dirty="0"/>
                  <a:t>,</a:t>
                </a:r>
                <a:r>
                  <a:rPr lang="zh-CN" altLang="en-US" sz="2000" dirty="0"/>
                  <a:t>从而立即可得</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a:rPr>
                          <m:t>𝒅</m:t>
                        </m:r>
                      </m:e>
                      <m:sub>
                        <m:r>
                          <a:rPr lang="en-US" altLang="zh-CN" sz="2000" i="1">
                            <a:latin typeface="Cambria Math"/>
                          </a:rPr>
                          <m:t>𝒌</m:t>
                        </m:r>
                      </m:sub>
                      <m:sup>
                        <m:r>
                          <a:rPr lang="en-US" altLang="zh-CN" sz="2000" i="1">
                            <a:latin typeface="Cambria Math"/>
                          </a:rPr>
                          <m:t>𝑻</m:t>
                        </m:r>
                      </m:sup>
                    </m:sSubSup>
                    <m:r>
                      <a:rPr lang="en-US" altLang="zh-CN" sz="2000">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b="1" i="1" smtClean="0">
                        <a:latin typeface="Cambria Math"/>
                      </a:rPr>
                      <m:t>≥</m:t>
                    </m:r>
                    <m:r>
                      <a:rPr lang="en-US" altLang="zh-CN" sz="2000" b="1" i="1" smtClean="0">
                        <a:latin typeface="Cambria Math"/>
                      </a:rPr>
                      <m:t>𝟎</m:t>
                    </m:r>
                  </m:oMath>
                </a14:m>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0521" r="-86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切锥</a:t>
            </a:r>
            <a:r>
              <a:rPr lang="en-US" altLang="zh-CN" sz="2800" dirty="0">
                <a:latin typeface="隶书" panose="02010509060101010101" pitchFamily="1" charset="-122"/>
              </a:rPr>
              <a:t>-</a:t>
            </a:r>
            <a:r>
              <a:rPr lang="zh-CN" altLang="en-US" sz="2800" dirty="0">
                <a:latin typeface="隶书" panose="02010509060101010101" pitchFamily="1" charset="-122"/>
              </a:rPr>
              <a:t>注</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切锥</a:t>
                </a:r>
                <a:endParaRPr lang="en-US" altLang="zh-CN" dirty="0"/>
              </a:p>
              <a:p>
                <a:pPr lvl="1"/>
                <a:r>
                  <a:rPr lang="zh-CN" altLang="en-US" dirty="0"/>
                  <a:t>是一个集合，包含所有方向</a:t>
                </a:r>
                <a14:m>
                  <m:oMath xmlns:m="http://schemas.openxmlformats.org/officeDocument/2006/math">
                    <m:r>
                      <a:rPr lang="en-US" altLang="zh-CN" b="1" i="1" smtClean="0">
                        <a:latin typeface="Cambria Math" panose="02040503050406030204" pitchFamily="18" charset="0"/>
                      </a:rPr>
                      <m:t>𝒅</m:t>
                    </m:r>
                  </m:oMath>
                </a14:m>
                <a:r>
                  <a:rPr lang="en-US" altLang="zh-CN" dirty="0"/>
                  <a:t>,</a:t>
                </a:r>
                <a:r>
                  <a:rPr lang="zh-CN" altLang="en-US" dirty="0"/>
                  <a:t>这个方向定义为：有一个收敛到</a:t>
                </a:r>
                <a14:m>
                  <m:oMath xmlns:m="http://schemas.openxmlformats.org/officeDocument/2006/math">
                    <m:r>
                      <a:rPr lang="en-US" altLang="zh-CN" b="1" i="1" smtClean="0">
                        <a:latin typeface="Cambria Math" panose="02040503050406030204" pitchFamily="18" charset="0"/>
                      </a:rPr>
                      <m:t>𝒙</m:t>
                    </m:r>
                  </m:oMath>
                </a14:m>
                <a:r>
                  <a:rPr lang="zh-CN" altLang="en-US" dirty="0"/>
                  <a:t>的可行序列</a:t>
                </a:r>
                <a14:m>
                  <m:oMath xmlns:m="http://schemas.openxmlformats.org/officeDocument/2006/math">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oMath>
                </a14:m>
                <a:r>
                  <a:rPr lang="en-US" altLang="zh-CN" dirty="0"/>
                  <a:t>,</a:t>
                </a:r>
                <a:r>
                  <a:rPr lang="zh-CN" altLang="en-US" dirty="0"/>
                  <a:t>使得</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b="1" i="1" dirty="0" smtClean="0">
                            <a:latin typeface="Cambria Math" panose="02040503050406030204" pitchFamily="18" charset="0"/>
                          </a:rPr>
                          <m:t>𝒌</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𝒙</m:t>
                    </m:r>
                  </m:oMath>
                </a14:m>
                <a:r>
                  <a:rPr lang="zh-CN" altLang="en-US" dirty="0"/>
                  <a:t>收敛到</a:t>
                </a:r>
                <a14:m>
                  <m:oMath xmlns:m="http://schemas.openxmlformats.org/officeDocument/2006/math">
                    <m:r>
                      <a:rPr lang="en-US" altLang="zh-CN" b="1" i="1" smtClean="0">
                        <a:latin typeface="Cambria Math" panose="02040503050406030204" pitchFamily="18" charset="0"/>
                      </a:rPr>
                      <m:t>𝒅</m:t>
                    </m:r>
                  </m:oMath>
                </a14:m>
                <a:r>
                  <a:rPr lang="zh-CN" altLang="en-US" dirty="0"/>
                  <a:t>，则所有这种方向构成了在点</a:t>
                </a:r>
                <a14:m>
                  <m:oMath xmlns:m="http://schemas.openxmlformats.org/officeDocument/2006/math">
                    <m:r>
                      <a:rPr lang="en-US" altLang="zh-CN" b="1" i="1" smtClean="0">
                        <a:latin typeface="Cambria Math" panose="02040503050406030204" pitchFamily="18" charset="0"/>
                      </a:rPr>
                      <m:t>𝒙</m:t>
                    </m:r>
                  </m:oMath>
                </a14:m>
                <a:r>
                  <a:rPr lang="zh-CN" altLang="en-US" dirty="0"/>
                  <a:t>处的切锥，即</a:t>
                </a:r>
                <a14:m>
                  <m:oMath xmlns:m="http://schemas.openxmlformats.org/officeDocument/2006/math">
                    <m:r>
                      <a:rPr lang="en-US" altLang="zh-CN" b="1" i="1" smtClean="0">
                        <a:latin typeface="Cambria Math" panose="02040503050406030204" pitchFamily="18" charset="0"/>
                      </a:rPr>
                      <m:t>𝒍𝒊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𝒌</m:t>
                        </m:r>
                        <m:r>
                          <a:rPr lang="en-US" altLang="zh-CN" b="1" i="1" smtClean="0">
                            <a:latin typeface="Cambria Math" panose="02040503050406030204" pitchFamily="18" charset="0"/>
                          </a:rPr>
                          <m:t>→∞</m:t>
                        </m:r>
                      </m:sub>
                    </m:sSub>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𝒙</m:t>
                        </m:r>
                      </m:num>
                      <m:den>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𝒕</m:t>
                            </m:r>
                          </m:e>
                          <m:sub>
                            <m:r>
                              <a:rPr lang="en-US" altLang="zh-CN" b="1" i="1" smtClean="0">
                                <a:latin typeface="Cambria Math" panose="02040503050406030204" pitchFamily="18" charset="0"/>
                              </a:rPr>
                              <m:t>𝒌</m:t>
                            </m:r>
                          </m:sub>
                        </m:sSub>
                      </m:den>
                    </m:f>
                    <m:r>
                      <a:rPr lang="en-US" altLang="zh-CN" b="1" i="1" smtClean="0">
                        <a:latin typeface="Cambria Math" panose="02040503050406030204" pitchFamily="18" charset="0"/>
                      </a:rPr>
                      <m:t>=</m:t>
                    </m:r>
                    <m:r>
                      <a:rPr lang="en-US" altLang="zh-CN" b="1" i="1" smtClean="0">
                        <a:latin typeface="Cambria Math" panose="02040503050406030204" pitchFamily="18" charset="0"/>
                      </a:rPr>
                      <m:t>𝒅</m:t>
                    </m:r>
                    <m:r>
                      <a:rPr lang="en-US" altLang="zh-CN" b="1" i="1" smtClean="0">
                        <a:latin typeface="Cambria Math" panose="02040503050406030204" pitchFamily="18" charset="0"/>
                      </a:rPr>
                      <m:t>,</m:t>
                    </m:r>
                    <m:r>
                      <a:rPr lang="zh-CN" altLang="en-US" i="1">
                        <a:latin typeface="Cambria Math" panose="02040503050406030204" pitchFamily="18" charset="0"/>
                      </a:rPr>
                      <m:t>正</m:t>
                    </m:r>
                    <m:r>
                      <a:rPr lang="zh-CN" altLang="en-US" i="1" smtClean="0">
                        <a:latin typeface="Cambria Math" panose="02040503050406030204" pitchFamily="18" charset="0"/>
                      </a:rPr>
                      <m:t>标量</m:t>
                    </m:r>
                    <m:r>
                      <a:rPr lang="zh-CN" altLang="en-US" i="1">
                        <a:latin typeface="Cambria Math" panose="02040503050406030204" pitchFamily="18" charset="0"/>
                      </a:rPr>
                      <m:t>序列</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𝒕</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389" t="-1735" r="-794"/>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087892" y="3609181"/>
            <a:ext cx="7730215" cy="3068400"/>
          </a:xfrm>
          <a:prstGeom prst="rect">
            <a:avLst/>
          </a:prstGeom>
        </p:spPr>
      </p:pic>
      <p:sp>
        <p:nvSpPr>
          <p:cNvPr id="5" name="文本框 4">
            <a:extLst>
              <a:ext uri="{FF2B5EF4-FFF2-40B4-BE49-F238E27FC236}">
                <a16:creationId xmlns:a16="http://schemas.microsoft.com/office/drawing/2014/main" id="{EEDD215C-A3F7-48D8-939B-828EC20FF9CE}"/>
              </a:ext>
            </a:extLst>
          </p:cNvPr>
          <p:cNvSpPr txBox="1"/>
          <p:nvPr/>
        </p:nvSpPr>
        <p:spPr>
          <a:xfrm>
            <a:off x="3040216" y="6273477"/>
            <a:ext cx="3587842" cy="461665"/>
          </a:xfrm>
          <a:prstGeom prst="rect">
            <a:avLst/>
          </a:prstGeom>
          <a:noFill/>
        </p:spPr>
        <p:txBody>
          <a:bodyPr wrap="none" rtlCol="0">
            <a:spAutoFit/>
          </a:bodyPr>
          <a:lstStyle/>
          <a:p>
            <a:r>
              <a:rPr lang="zh-CN" altLang="en-US" dirty="0">
                <a:solidFill>
                  <a:srgbClr val="FF0000"/>
                </a:solidFill>
              </a:rPr>
              <a:t>切锥相当于可行方向集合</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序列可行方向</a:t>
                </a:r>
                <a:r>
                  <a:rPr lang="en-US" altLang="zh-CN" sz="2400" dirty="0"/>
                  <a:t>SFD(Sequential feasible direction):</a:t>
                </a:r>
                <a:r>
                  <a:rPr lang="zh-CN" altLang="en-US" sz="2400" dirty="0"/>
                  <a:t>存在</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sub>
                    </m:sSub>
                    <m:d>
                      <m:dPr>
                        <m:ctrlPr>
                          <a:rPr lang="en-US" altLang="zh-CN" sz="2400" b="1" i="1" smtClean="0">
                            <a:latin typeface="Cambria Math" panose="02040503050406030204" pitchFamily="18" charset="0"/>
                          </a:rPr>
                        </m:ctrlPr>
                      </m:dPr>
                      <m:e>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m:t>
                        </m:r>
                      </m:e>
                    </m:d>
                    <m:r>
                      <a:rPr lang="zh-CN" altLang="en-US" sz="2400" b="1" i="1" smtClean="0">
                        <a:latin typeface="Cambria Math"/>
                      </a:rPr>
                      <m:t>和</m:t>
                    </m:r>
                    <m:sSub>
                      <m:sSubPr>
                        <m:ctrlPr>
                          <a:rPr lang="en-US" altLang="zh-CN" sz="2400" b="1" i="1" smtClean="0">
                            <a:latin typeface="Cambria Math" panose="02040503050406030204" pitchFamily="18" charset="0"/>
                          </a:rPr>
                        </m:ctrlPr>
                      </m:sSubPr>
                      <m:e>
                        <m:r>
                          <a:rPr lang="en-US" altLang="zh-CN" sz="2400" b="1" i="1" smtClean="0">
                            <a:latin typeface="Cambria Math"/>
                          </a:rPr>
                          <m:t>𝜹</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m:t>
                    </m:r>
                  </m:oMath>
                </a14:m>
                <a:r>
                  <a:rPr lang="en-US" altLang="zh-CN" sz="2400" dirty="0"/>
                  <a:t>,</a:t>
                </a:r>
                <a:r>
                  <a:rPr lang="zh-CN" altLang="en-US" sz="2400" dirty="0"/>
                  <a:t>使得</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𝜹</m:t>
                        </m:r>
                      </m:e>
                      <m:sub>
                        <m:r>
                          <a:rPr lang="en-US" altLang="zh-CN" sz="2400" b="1" i="1" smtClean="0">
                            <a:latin typeface="Cambria Math"/>
                          </a:rPr>
                          <m:t>𝒌</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𝑿</m:t>
                    </m:r>
                    <m:r>
                      <a:rPr lang="en-US" altLang="zh-CN" sz="2400" b="1" i="1" smtClean="0">
                        <a:latin typeface="Cambria Math"/>
                      </a:rPr>
                      <m:t>,∀</m:t>
                    </m:r>
                    <m:r>
                      <a:rPr lang="en-US" altLang="zh-CN" sz="2400" b="1" i="1" smtClean="0">
                        <a:latin typeface="Cambria Math"/>
                      </a:rPr>
                      <m:t>𝒌</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𝒅</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𝜹</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𝟎</m:t>
                    </m:r>
                  </m:oMath>
                </a14:m>
                <a:r>
                  <a:rPr lang="en-US" altLang="zh-CN" sz="2400" dirty="0"/>
                  <a:t>,</a:t>
                </a:r>
                <a:r>
                  <a:rPr lang="zh-CN" altLang="en-US" sz="2400" dirty="0"/>
                  <a:t>则极限方向</a:t>
                </a:r>
                <a14:m>
                  <m:oMath xmlns:m="http://schemas.openxmlformats.org/officeDocument/2006/math">
                    <m:r>
                      <a:rPr lang="en-US" altLang="zh-CN" sz="2400" b="1" i="1" smtClean="0">
                        <a:latin typeface="Cambria Math"/>
                      </a:rPr>
                      <m:t>𝒅</m:t>
                    </m:r>
                  </m:oMath>
                </a14:m>
                <a:r>
                  <a:rPr lang="zh-CN" altLang="en-US" sz="2400" dirty="0"/>
                  <a:t>称为</a:t>
                </a:r>
                <a:r>
                  <a:rPr lang="en-US" altLang="zh-CN" sz="2400" dirty="0"/>
                  <a:t>SFD</a:t>
                </a:r>
                <a:r>
                  <a:rPr lang="zh-CN" altLang="en-US" sz="2400" dirty="0"/>
                  <a:t>，所有</a:t>
                </a:r>
                <a:r>
                  <a:rPr lang="en-US" altLang="zh-CN" sz="2400" dirty="0"/>
                  <a:t>SFD</a:t>
                </a:r>
                <a:r>
                  <a:rPr lang="zh-CN" altLang="en-US" sz="2400" dirty="0"/>
                  <a:t>的集合称为</a:t>
                </a:r>
                <a14:m>
                  <m:oMath xmlns:m="http://schemas.openxmlformats.org/officeDocument/2006/math">
                    <m:r>
                      <a:rPr lang="en-US" altLang="zh-CN" sz="2400" b="1" i="1" smtClean="0">
                        <a:latin typeface="Cambria Math"/>
                      </a:rPr>
                      <m:t>𝑺𝑭𝑫</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r>
                      <a:rPr lang="en-US" altLang="zh-CN" sz="2400" b="1" i="1" smtClean="0">
                        <a:latin typeface="Cambria Math"/>
                      </a:rPr>
                      <m:t>)</m:t>
                    </m:r>
                  </m:oMath>
                </a14:m>
                <a:r>
                  <a:rPr lang="en-US" altLang="zh-CN" sz="2400" dirty="0"/>
                  <a:t>, </a:t>
                </a:r>
                <a:r>
                  <a:rPr lang="zh-CN" altLang="en-US" sz="2400" dirty="0"/>
                  <a:t>若</a:t>
                </a:r>
                <a:r>
                  <a:rPr lang="en-US" altLang="zh-CN" sz="2400" dirty="0"/>
                  <a:t>SFD</a:t>
                </a:r>
                <a:r>
                  <a:rPr lang="zh-CN" altLang="en-US" sz="2400" dirty="0"/>
                  <a:t>还包含</a:t>
                </a:r>
                <a:r>
                  <a:rPr lang="en-US" altLang="zh-CN" sz="2400" dirty="0"/>
                  <a:t>0</a:t>
                </a:r>
                <a:r>
                  <a:rPr lang="zh-CN" altLang="en-US" sz="2400" dirty="0"/>
                  <a:t>向量，则称</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𝑻</m:t>
                        </m:r>
                      </m:e>
                      <m:sub>
                        <m:r>
                          <a:rPr lang="en-US" altLang="zh-CN" sz="2400" b="1" i="1" smtClean="0">
                            <a:latin typeface="Cambria Math"/>
                          </a:rPr>
                          <m:t>𝑿</m:t>
                        </m:r>
                      </m:sub>
                    </m:sSub>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m:t>
                    </m:r>
                    <m:r>
                      <a:rPr lang="en-US" altLang="zh-CN" sz="2400" b="1" i="1" smtClean="0">
                        <a:latin typeface="Cambria Math"/>
                      </a:rPr>
                      <m:t>𝑺𝑭𝑫</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e>
                    </m:d>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oMath>
                </a14:m>
                <a:r>
                  <a:rPr lang="zh-CN" altLang="en-US" sz="2400" dirty="0"/>
                  <a:t>为</a:t>
                </a:r>
                <a14:m>
                  <m:oMath xmlns:m="http://schemas.openxmlformats.org/officeDocument/2006/math">
                    <m:r>
                      <a:rPr lang="en-US" altLang="zh-CN" sz="2400" b="1" i="1" dirty="0" smtClean="0">
                        <a:latin typeface="Cambria Math"/>
                      </a:rPr>
                      <m:t>𝑿</m:t>
                    </m:r>
                  </m:oMath>
                </a14:m>
                <a:r>
                  <a:rPr lang="zh-CN" altLang="en-US" sz="2400" dirty="0"/>
                  <a:t>在</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r>
                          <a:rPr lang="en-US" altLang="zh-CN" sz="2400" b="1" i="1" dirty="0" smtClean="0">
                            <a:latin typeface="Cambria Math"/>
                          </a:rPr>
                          <m:t>∗</m:t>
                        </m:r>
                      </m:sup>
                    </m:sSup>
                  </m:oMath>
                </a14:m>
                <a:r>
                  <a:rPr lang="zh-CN" altLang="en-US" sz="2400" dirty="0"/>
                  <a:t>点的切锥</a:t>
                </a:r>
                <a:r>
                  <a:rPr lang="en-US" altLang="zh-CN" sz="2400" dirty="0"/>
                  <a:t>(Tangent cone)</a:t>
                </a:r>
              </a:p>
              <a:p>
                <a:r>
                  <a:rPr lang="zh-CN" altLang="en-US" sz="2400" dirty="0"/>
                  <a:t>引理：令</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oMath>
                </a14:m>
                <a:r>
                  <a:rPr lang="en-US" altLang="zh-CN" sz="2400" dirty="0"/>
                  <a:t>,</a:t>
                </a:r>
                <a:r>
                  <a:rPr lang="zh-CN" altLang="en-US" sz="2400" dirty="0"/>
                  <a:t>若所有的约束函数在</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dirty="0"/>
                  <a:t>处都可微，则</a:t>
                </a:r>
                <a14:m>
                  <m:oMath xmlns:m="http://schemas.openxmlformats.org/officeDocument/2006/math">
                    <m:r>
                      <a:rPr lang="en-US" altLang="zh-CN" sz="2400" b="1" i="1" smtClean="0">
                        <a:latin typeface="Cambria Math"/>
                      </a:rPr>
                      <m:t>𝑭𝑫</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e>
                    </m:d>
                    <m:r>
                      <a:rPr lang="en-US" altLang="zh-CN" sz="2400" b="1" i="1" smtClean="0">
                        <a:latin typeface="Cambria Math"/>
                      </a:rPr>
                      <m:t>⊆</m:t>
                    </m:r>
                    <m:r>
                      <a:rPr lang="en-US" altLang="zh-CN" sz="2400" b="1" i="1" smtClean="0">
                        <a:latin typeface="Cambria Math"/>
                      </a:rPr>
                      <m:t>𝑺𝑭𝑫</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e>
                    </m:d>
                    <m:r>
                      <a:rPr lang="en-US" altLang="zh-CN" sz="2400" b="1" i="1" smtClean="0">
                        <a:latin typeface="Cambria Math"/>
                      </a:rPr>
                      <m:t>⊆</m:t>
                    </m:r>
                    <m:r>
                      <a:rPr lang="en-US" altLang="zh-CN" sz="2400" b="1" i="1" smtClean="0">
                        <a:latin typeface="Cambria Math"/>
                      </a:rPr>
                      <m:t>𝑳𝑭𝑫</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r>
                      <a:rPr lang="en-US" altLang="zh-CN" sz="2400" b="1" i="1" smtClean="0">
                        <a:latin typeface="Cambria Math"/>
                      </a:rPr>
                      <m:t>)</m:t>
                    </m:r>
                  </m:oMath>
                </a14:m>
                <a:endParaRPr lang="en-US" altLang="zh-CN" sz="2400" dirty="0"/>
              </a:p>
              <a:p>
                <a:pPr lvl="1"/>
                <a:r>
                  <a:rPr lang="zh-CN" altLang="en-US" sz="2000" dirty="0"/>
                  <a:t>证明：只需证明</a:t>
                </a:r>
                <a14:m>
                  <m:oMath xmlns:m="http://schemas.openxmlformats.org/officeDocument/2006/math">
                    <m:r>
                      <a:rPr lang="en-US" altLang="zh-CN" sz="2000" b="1" i="1" smtClean="0">
                        <a:latin typeface="Cambria Math"/>
                      </a:rPr>
                      <m:t>∀</m:t>
                    </m:r>
                    <m:r>
                      <a:rPr lang="en-US" altLang="zh-CN" sz="2000" b="1" i="1" smtClean="0">
                        <a:latin typeface="Cambria Math"/>
                      </a:rPr>
                      <m:t>𝒅</m:t>
                    </m:r>
                    <m:r>
                      <a:rPr lang="en-US" altLang="zh-CN" sz="2000" b="1" i="1" smtClean="0">
                        <a:latin typeface="Cambria Math"/>
                      </a:rPr>
                      <m:t>∈</m:t>
                    </m:r>
                    <m:r>
                      <a:rPr lang="en-US" altLang="zh-CN" sz="2000" b="1" i="1" smtClean="0">
                        <a:latin typeface="Cambria Math"/>
                      </a:rPr>
                      <m:t>𝑭𝑫</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𝑿</m:t>
                        </m:r>
                      </m:e>
                    </m:d>
                    <m:r>
                      <a:rPr lang="en-US" altLang="zh-CN" sz="2000" b="1" i="1" smtClean="0">
                        <a:latin typeface="Cambria Math"/>
                      </a:rPr>
                      <m:t>⇒</m:t>
                    </m:r>
                    <m:r>
                      <a:rPr lang="en-US" altLang="zh-CN" sz="2000" b="1" i="1" smtClean="0">
                        <a:latin typeface="Cambria Math"/>
                      </a:rPr>
                      <m:t>𝒅</m:t>
                    </m:r>
                    <m:r>
                      <a:rPr lang="en-US" altLang="zh-CN" sz="2000" b="1" i="1" smtClean="0">
                        <a:latin typeface="Cambria Math"/>
                      </a:rPr>
                      <m:t>∈</m:t>
                    </m:r>
                    <m:r>
                      <a:rPr lang="en-US" altLang="zh-CN" sz="2000" b="1" i="1" smtClean="0">
                        <a:latin typeface="Cambria Math"/>
                      </a:rPr>
                      <m:t>𝑺𝑭𝑫</m:t>
                    </m:r>
                  </m:oMath>
                </a14:m>
                <a:r>
                  <a:rPr lang="en-US" altLang="zh-CN" sz="2000" dirty="0"/>
                  <a:t> </a:t>
                </a:r>
                <a14:m>
                  <m:oMath xmlns:m="http://schemas.openxmlformats.org/officeDocument/2006/math">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r>
                          <a:rPr lang="en-US" altLang="zh-CN" sz="2000" i="1">
                            <a:latin typeface="Cambria Math"/>
                          </a:rPr>
                          <m:t>𝑿</m:t>
                        </m:r>
                      </m:e>
                    </m:d>
                    <m:r>
                      <a:rPr lang="en-US" altLang="zh-CN" sz="2000" b="1" i="0" smtClean="0">
                        <a:latin typeface="Cambria Math"/>
                      </a:rPr>
                      <m:t>⇒</m:t>
                    </m:r>
                    <m:r>
                      <a:rPr lang="en-US" altLang="zh-CN" sz="2000" i="1">
                        <a:latin typeface="Cambria Math"/>
                      </a:rPr>
                      <m:t>𝒅</m:t>
                    </m:r>
                    <m:r>
                      <a:rPr lang="en-US" altLang="zh-CN" sz="2000" i="1">
                        <a:latin typeface="Cambria Math"/>
                      </a:rPr>
                      <m:t>∈</m:t>
                    </m:r>
                    <m:r>
                      <a:rPr lang="en-US" altLang="zh-CN" sz="2000" b="1" i="1" smtClean="0">
                        <a:latin typeface="Cambria Math"/>
                      </a:rPr>
                      <m:t>𝑳</m:t>
                    </m:r>
                    <m:r>
                      <a:rPr lang="en-US" altLang="zh-CN" sz="2000" i="1">
                        <a:latin typeface="Cambria Math"/>
                      </a:rPr>
                      <m:t>𝑭𝑫</m:t>
                    </m:r>
                  </m:oMath>
                </a14:m>
                <a:r>
                  <a:rPr lang="en-US" altLang="zh-CN" sz="2000" dirty="0"/>
                  <a:t> </a:t>
                </a:r>
                <a14:m>
                  <m:oMath xmlns:m="http://schemas.openxmlformats.org/officeDocument/2006/math">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r>
                          <a:rPr lang="en-US" altLang="zh-CN" sz="2000" i="1">
                            <a:latin typeface="Cambria Math"/>
                          </a:rPr>
                          <m:t>𝑿</m:t>
                        </m:r>
                      </m:e>
                    </m:d>
                  </m:oMath>
                </a14:m>
                <a:endParaRPr lang="en-US" altLang="zh-CN" sz="2000" dirty="0"/>
              </a:p>
              <a:p>
                <a:r>
                  <a:rPr lang="zh-CN" altLang="en-US" sz="2400" dirty="0"/>
                  <a:t>引理：设</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r>
                      <a:rPr lang="en-US" altLang="zh-CN" sz="2400" i="1">
                        <a:latin typeface="Cambria Math"/>
                      </a:rPr>
                      <m:t>∈</m:t>
                    </m:r>
                    <m:r>
                      <a:rPr lang="en-US" altLang="zh-CN" sz="2400" i="1">
                        <a:latin typeface="Cambria Math"/>
                      </a:rPr>
                      <m:t>𝑿</m:t>
                    </m:r>
                  </m:oMath>
                </a14:m>
                <a:r>
                  <a:rPr lang="zh-CN" altLang="en-US" sz="2400" dirty="0"/>
                  <a:t>是问题</a:t>
                </a:r>
                <a:r>
                  <a:rPr lang="en-US" altLang="zh-CN" sz="2400" dirty="0"/>
                  <a:t>P</a:t>
                </a:r>
                <a:r>
                  <a:rPr lang="zh-CN" altLang="en-US" sz="2400" dirty="0"/>
                  <a:t>的局部极小点，如果目标函数和约束函数在</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dirty="0"/>
                  <a:t>点都可微，则必有</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𝒅</m:t>
                        </m:r>
                      </m:e>
                      <m:sup>
                        <m:r>
                          <a:rPr lang="en-US" altLang="zh-CN" sz="2400" b="1" i="1" smtClean="0">
                            <a:latin typeface="Cambria Math"/>
                          </a:rPr>
                          <m:t>𝑻</m:t>
                        </m:r>
                      </m:sup>
                    </m:sSup>
                    <m:r>
                      <a:rPr lang="en-US" altLang="zh-CN" sz="2400" b="1" i="0"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𝒅</m:t>
                    </m:r>
                    <m:r>
                      <a:rPr lang="en-US" altLang="zh-CN" sz="2400" b="1" i="1" smtClean="0">
                        <a:latin typeface="Cambria Math"/>
                      </a:rPr>
                      <m:t>∈</m:t>
                    </m:r>
                    <m:r>
                      <a:rPr lang="en-US" altLang="zh-CN" sz="2400" b="1" i="1" smtClean="0">
                        <a:latin typeface="Cambria Math"/>
                      </a:rPr>
                      <m:t>𝑺𝑭𝑫</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r>
                      <a:rPr lang="en-US" altLang="zh-CN" sz="2400" b="1" i="1" smtClean="0">
                        <a:latin typeface="Cambria Math"/>
                      </a:rPr>
                      <m:t>)</m:t>
                    </m:r>
                  </m:oMath>
                </a14:m>
                <a:endParaRPr lang="en-US" altLang="zh-CN" sz="2400" dirty="0"/>
              </a:p>
              <a:p>
                <a:pPr lvl="1"/>
                <a:r>
                  <a:rPr lang="zh-CN" altLang="en-US" sz="2000" dirty="0"/>
                  <a:t>证明</a:t>
                </a:r>
                <a:r>
                  <a:rPr lang="en-US" altLang="zh-CN" sz="2000" dirty="0"/>
                  <a:t>:</a:t>
                </a:r>
                <a:r>
                  <a:rPr lang="zh-CN" altLang="en-US" sz="2000" dirty="0"/>
                  <a:t>由定义，</a:t>
                </a:r>
                <a14:m>
                  <m:oMath xmlns:m="http://schemas.openxmlformats.org/officeDocument/2006/math">
                    <m:r>
                      <a:rPr lang="en-US" altLang="zh-CN" sz="2000" b="1" i="1" smtClean="0">
                        <a:latin typeface="Cambria Math"/>
                      </a:rPr>
                      <m:t>∀</m:t>
                    </m:r>
                    <m:r>
                      <a:rPr lang="en-US" altLang="zh-CN" sz="2000" b="1" i="1" smtClean="0">
                        <a:latin typeface="Cambria Math"/>
                      </a:rPr>
                      <m:t>𝒅</m:t>
                    </m:r>
                    <m:r>
                      <a:rPr lang="en-US" altLang="zh-CN" sz="2000" b="1" i="1" smtClean="0">
                        <a:latin typeface="Cambria Math"/>
                      </a:rPr>
                      <m:t>∈</m:t>
                    </m:r>
                    <m:r>
                      <a:rPr lang="en-US" altLang="zh-CN" sz="2000" b="1" i="1" smtClean="0">
                        <a:latin typeface="Cambria Math"/>
                      </a:rPr>
                      <m:t>𝑺𝑭𝑫</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𝑿</m:t>
                        </m:r>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𝜹</m:t>
                        </m:r>
                      </m:e>
                      <m:sub>
                        <m:r>
                          <a:rPr lang="en-US" altLang="zh-CN" sz="2000" b="1" i="1" smtClean="0">
                            <a:latin typeface="Cambria Math"/>
                          </a:rPr>
                          <m:t>𝒌</m:t>
                        </m:r>
                      </m:sub>
                    </m:sSub>
                    <m:r>
                      <a:rPr lang="en-US" altLang="zh-CN" sz="2000" b="1" i="1" smtClean="0">
                        <a:latin typeface="Cambria Math"/>
                      </a:rPr>
                      <m:t>&gt;</m:t>
                    </m:r>
                    <m:r>
                      <a:rPr lang="en-US" altLang="zh-CN" sz="2000" b="1" i="1" smtClean="0">
                        <a:latin typeface="Cambria Math"/>
                      </a:rPr>
                      <m:t>𝟎</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𝜹</m:t>
                        </m:r>
                      </m:e>
                      <m:sub>
                        <m:r>
                          <a:rPr lang="en-US" altLang="zh-CN" sz="2000" b="1" i="1" smtClean="0">
                            <a:latin typeface="Cambria Math"/>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r>
                      <a:rPr lang="en-US" altLang="zh-CN" sz="2000" b="1" i="1" smtClean="0">
                        <a:latin typeface="Cambria Math"/>
                      </a:rPr>
                      <m:t>∈</m:t>
                    </m:r>
                    <m:r>
                      <a:rPr lang="en-US" altLang="zh-CN" sz="2000" b="1" i="1" smtClean="0">
                        <a:latin typeface="Cambria Math"/>
                      </a:rPr>
                      <m:t>𝑿</m:t>
                    </m:r>
                    <m:r>
                      <a:rPr lang="en-US" altLang="zh-CN" sz="2000" b="1" i="1" smtClean="0">
                        <a:latin typeface="Cambria Math"/>
                      </a:rPr>
                      <m:t> ,</m:t>
                    </m:r>
                    <m:r>
                      <a:rPr lang="en-US" altLang="zh-CN" sz="2000" b="1" i="1" smtClean="0">
                        <a:latin typeface="Cambria Math"/>
                      </a:rPr>
                      <m:t>且</m:t>
                    </m:r>
                    <m:sSub>
                      <m:sSubPr>
                        <m:ctrlPr>
                          <a:rPr lang="en-US" altLang="zh-CN" sz="2000" b="1" i="1" smtClean="0">
                            <a:latin typeface="Cambria Math" panose="02040503050406030204" pitchFamily="18" charset="0"/>
                          </a:rPr>
                        </m:ctrlPr>
                      </m:sSubPr>
                      <m:e>
                        <m:r>
                          <a:rPr lang="en-US" altLang="zh-CN" sz="2000" b="1" i="1" smtClean="0">
                            <a:latin typeface="Cambria Math"/>
                          </a:rPr>
                          <m:t>𝜹</m:t>
                        </m:r>
                      </m:e>
                      <m:sub>
                        <m:r>
                          <a:rPr lang="en-US" altLang="zh-CN" sz="2000" b="1" i="1" smtClean="0">
                            <a:latin typeface="Cambria Math"/>
                          </a:rPr>
                          <m:t>𝒌</m:t>
                        </m:r>
                      </m:sub>
                    </m:sSub>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r>
                      <a:rPr lang="en-US" altLang="zh-CN" sz="2000" b="1" i="1" smtClean="0">
                        <a:latin typeface="Cambria Math"/>
                      </a:rPr>
                      <m:t>→</m:t>
                    </m:r>
                    <m:r>
                      <a:rPr lang="en-US" altLang="zh-CN" sz="2000" b="1" i="1" smtClean="0">
                        <a:latin typeface="Cambria Math"/>
                      </a:rPr>
                      <m:t>𝒅</m:t>
                    </m:r>
                    <m:r>
                      <a:rPr lang="en-US" altLang="zh-CN" sz="2000" b="1" i="1" smtClean="0">
                        <a:latin typeface="Cambria Math"/>
                      </a:rPr>
                      <m:t>,</m:t>
                    </m:r>
                    <m:r>
                      <a:rPr lang="zh-CN" altLang="en-US" sz="2000" i="1">
                        <a:latin typeface="Cambria Math"/>
                      </a:rPr>
                      <m:t>因而</m:t>
                    </m:r>
                    <m:r>
                      <a:rPr lang="zh-CN" altLang="en-US" sz="2000" b="1" i="1" smtClean="0">
                        <a:latin typeface="Cambria Math"/>
                      </a:rPr>
                      <m:t>对</m:t>
                    </m:r>
                    <m:r>
                      <a:rPr lang="zh-CN" altLang="en-US" sz="2000" i="1">
                        <a:latin typeface="Cambria Math"/>
                      </a:rPr>
                      <m:t>充分大</m:t>
                    </m:r>
                    <m:r>
                      <a:rPr lang="zh-CN" altLang="en-US" sz="2000" b="1" i="1" smtClean="0">
                        <a:latin typeface="Cambria Math"/>
                      </a:rPr>
                      <m:t>的</m:t>
                    </m:r>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𝜹</m:t>
                            </m:r>
                          </m:e>
                          <m:sub>
                            <m:r>
                              <a:rPr lang="en-US" altLang="zh-CN" sz="2000" b="1" i="1" smtClean="0">
                                <a:latin typeface="Cambria Math"/>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e>
                    </m:d>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𝜹</m:t>
                        </m:r>
                      </m:e>
                      <m:sub>
                        <m:r>
                          <a:rPr lang="en-US" altLang="zh-CN" sz="2000" b="1" i="1" smtClean="0">
                            <a:latin typeface="Cambria Math"/>
                          </a:rPr>
                          <m:t>𝒌</m:t>
                        </m:r>
                      </m:sub>
                    </m:sSub>
                    <m:sSubSup>
                      <m:sSubSupPr>
                        <m:ctrlPr>
                          <a:rPr lang="en-US" altLang="zh-CN" sz="2000" b="1" i="1" smtClean="0">
                            <a:latin typeface="Cambria Math" panose="02040503050406030204" pitchFamily="18" charset="0"/>
                          </a:rPr>
                        </m:ctrlPr>
                      </m:sSubSupPr>
                      <m:e>
                        <m:r>
                          <a:rPr lang="en-US" altLang="zh-CN" sz="2000" b="1" i="1" smtClean="0">
                            <a:latin typeface="Cambria Math"/>
                          </a:rPr>
                          <m:t>𝒅</m:t>
                        </m:r>
                      </m:e>
                      <m:sub>
                        <m:r>
                          <a:rPr lang="en-US" altLang="zh-CN" sz="2000" b="1" i="1" smtClean="0">
                            <a:latin typeface="Cambria Math"/>
                          </a:rPr>
                          <m:t>𝒌</m:t>
                        </m:r>
                      </m:sub>
                      <m:sup>
                        <m:r>
                          <a:rPr lang="en-US" altLang="zh-CN" sz="2000" b="1" i="1" smtClean="0">
                            <a:latin typeface="Cambria Math"/>
                          </a:rPr>
                          <m:t>𝑻</m:t>
                        </m:r>
                      </m:sup>
                    </m:sSubSup>
                    <m:r>
                      <a:rPr lang="en-US" altLang="zh-CN" sz="2000" b="1" i="0"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r>
                      <a:rPr lang="en-US" altLang="zh-CN" sz="2000" b="1" i="1" smtClean="0">
                        <a:latin typeface="Cambria Math"/>
                      </a:rPr>
                      <m:t>𝑶</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𝜹</m:t>
                            </m:r>
                          </m:e>
                          <m:sub>
                            <m:r>
                              <a:rPr lang="en-US" altLang="zh-CN" sz="2000" b="1" i="1" smtClean="0">
                                <a:latin typeface="Cambria Math"/>
                              </a:rPr>
                              <m:t>𝒌</m:t>
                            </m:r>
                          </m:sub>
                        </m:sSub>
                      </m:e>
                    </m:d>
                  </m:oMath>
                </a14:m>
                <a:r>
                  <a:rPr lang="en-US" altLang="zh-CN" sz="2000" dirty="0"/>
                  <a:t>,</a:t>
                </a:r>
                <a:r>
                  <a:rPr lang="zh-CN" altLang="en-US" sz="2000" dirty="0"/>
                  <a:t>从而立即可得</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a:rPr>
                          <m:t>𝒅</m:t>
                        </m:r>
                      </m:e>
                      <m:sub>
                        <m:r>
                          <a:rPr lang="en-US" altLang="zh-CN" sz="2000" i="1">
                            <a:latin typeface="Cambria Math"/>
                          </a:rPr>
                          <m:t>𝒌</m:t>
                        </m:r>
                      </m:sub>
                      <m:sup>
                        <m:r>
                          <a:rPr lang="en-US" altLang="zh-CN" sz="2000" i="1">
                            <a:latin typeface="Cambria Math"/>
                          </a:rPr>
                          <m:t>𝑻</m:t>
                        </m:r>
                      </m:sup>
                    </m:sSubSup>
                    <m:r>
                      <a:rPr lang="en-US" altLang="zh-CN" sz="2000">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b="1" i="1" smtClean="0">
                        <a:latin typeface="Cambria Math"/>
                      </a:rPr>
                      <m:t>≥</m:t>
                    </m:r>
                    <m:r>
                      <a:rPr lang="en-US" altLang="zh-CN" sz="2000" b="1" i="1" smtClean="0">
                        <a:latin typeface="Cambria Math"/>
                      </a:rPr>
                      <m:t>𝟎</m:t>
                    </m:r>
                  </m:oMath>
                </a14:m>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0521" r="-86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a:rPr lang="en-US" altLang="zh-CN" sz="2000" i="1" smtClean="0">
                        <a:latin typeface="Cambria Math" panose="02040503050406030204" pitchFamily="18" charset="0"/>
                      </a:rPr>
                      <m:t>𝒎𝒊𝒏</m:t>
                    </m:r>
                    <m:r>
                      <a:rPr lang="en-US" altLang="zh-CN" sz="2000" i="1" smtClean="0">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𝟏</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𝟐</m:t>
                        </m:r>
                      </m:sub>
                    </m:sSub>
                    <m:r>
                      <a:rPr lang="en-US" altLang="zh-CN" sz="2000" i="1">
                        <a:latin typeface="Cambria Math" panose="02040503050406030204" pitchFamily="18" charset="0"/>
                      </a:rPr>
                      <m:t>, </m:t>
                    </m:r>
                    <m:r>
                      <a:rPr lang="en-US" altLang="zh-CN" sz="2000" i="1">
                        <a:latin typeface="Cambria Math" panose="02040503050406030204" pitchFamily="18" charset="0"/>
                      </a:rPr>
                      <m:t>𝒔</m:t>
                    </m:r>
                    <m:r>
                      <a:rPr lang="en-US" altLang="zh-CN" sz="2000" i="1">
                        <a:latin typeface="Cambria Math" panose="02040503050406030204" pitchFamily="18" charset="0"/>
                      </a:rPr>
                      <m:t>.</m:t>
                    </m:r>
                    <m:r>
                      <a:rPr lang="en-US" altLang="zh-CN" sz="2000" i="1">
                        <a:latin typeface="Cambria Math" panose="02040503050406030204" pitchFamily="18" charset="0"/>
                      </a:rPr>
                      <m:t>𝒕</m:t>
                    </m:r>
                    <m:r>
                      <a:rPr lang="en-US" altLang="zh-CN" sz="2000" i="1">
                        <a:latin typeface="Cambria Math" panose="02040503050406030204" pitchFamily="18" charset="0"/>
                      </a:rPr>
                      <m:t>. </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𝒙</m:t>
                        </m:r>
                      </m:e>
                      <m:sub>
                        <m:r>
                          <a:rPr lang="en-US" altLang="zh-CN" sz="2000" i="1">
                            <a:latin typeface="Cambria Math" panose="02040503050406030204" pitchFamily="18" charset="0"/>
                          </a:rPr>
                          <m:t>𝟏</m:t>
                        </m:r>
                      </m:sub>
                      <m:sup>
                        <m:r>
                          <a:rPr lang="en-US" altLang="zh-CN" sz="2000" i="1">
                            <a:latin typeface="Cambria Math" panose="02040503050406030204" pitchFamily="18" charset="0"/>
                          </a:rPr>
                          <m:t>𝟐</m:t>
                        </m:r>
                      </m:sup>
                    </m:sSubSup>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𝒙</m:t>
                        </m:r>
                      </m:e>
                      <m:sub>
                        <m:r>
                          <a:rPr lang="en-US" altLang="zh-CN" sz="2000" i="1">
                            <a:latin typeface="Cambria Math" panose="02040503050406030204" pitchFamily="18" charset="0"/>
                          </a:rPr>
                          <m:t>𝟐</m:t>
                        </m:r>
                      </m:sub>
                      <m:sup>
                        <m:r>
                          <a:rPr lang="en-US" altLang="zh-CN" sz="2000" i="1">
                            <a:latin typeface="Cambria Math" panose="02040503050406030204" pitchFamily="18" charset="0"/>
                          </a:rPr>
                          <m:t>𝟐</m:t>
                        </m:r>
                      </m:sup>
                    </m:sSubSup>
                    <m:r>
                      <a:rPr lang="en-US" altLang="zh-CN" sz="2000" i="1">
                        <a:latin typeface="Cambria Math" panose="02040503050406030204" pitchFamily="18" charset="0"/>
                      </a:rPr>
                      <m:t>−</m:t>
                    </m:r>
                    <m:r>
                      <a:rPr lang="en-US" altLang="zh-CN" sz="2000" i="1">
                        <a:latin typeface="Cambria Math" panose="02040503050406030204" pitchFamily="18" charset="0"/>
                      </a:rPr>
                      <m:t>𝟐</m:t>
                    </m:r>
                    <m:r>
                      <a:rPr lang="en-US" altLang="zh-CN" sz="2000" i="1">
                        <a:latin typeface="Cambria Math" panose="02040503050406030204" pitchFamily="18" charset="0"/>
                      </a:rPr>
                      <m:t>=</m:t>
                    </m:r>
                    <m:r>
                      <a:rPr lang="en-US" altLang="zh-CN" sz="2000" i="1">
                        <a:latin typeface="Cambria Math" panose="02040503050406030204" pitchFamily="18" charset="0"/>
                      </a:rPr>
                      <m:t>𝟎</m:t>
                    </m:r>
                  </m:oMath>
                </a14:m>
                <a:endParaRPr lang="en-US" altLang="zh-CN" sz="2000" dirty="0"/>
              </a:p>
              <a:p>
                <a:r>
                  <a:rPr lang="zh-CN" altLang="en-US" sz="2000" dirty="0"/>
                  <a:t>图中显示的序列</a:t>
                </a:r>
                <a14:m>
                  <m:oMath xmlns:m="http://schemas.openxmlformats.org/officeDocument/2006/math">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𝒛</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oMath>
                </a14:m>
                <a:r>
                  <a:rPr lang="zh-CN" altLang="en-US" sz="2000" dirty="0"/>
                  <a:t>即为逼近</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rad>
                              <m:radPr>
                                <m:degHide m:val="on"/>
                                <m:ctrlPr>
                                  <a:rPr lang="en-US" altLang="zh-CN" sz="2000" b="1" i="1" smtClean="0">
                                    <a:latin typeface="Cambria Math" panose="02040503050406030204" pitchFamily="18" charset="0"/>
                                  </a:rPr>
                                </m:ctrlPr>
                              </m:radPr>
                              <m:deg/>
                              <m:e>
                                <m:r>
                                  <a:rPr lang="en-US" altLang="zh-CN" sz="2000" b="1" i="1" smtClean="0">
                                    <a:latin typeface="Cambria Math" panose="02040503050406030204" pitchFamily="18" charset="0"/>
                                  </a:rPr>
                                  <m:t>𝟐</m:t>
                                </m:r>
                              </m:e>
                            </m:ra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d>
                      </m:e>
                      <m:sup>
                        <m:r>
                          <a:rPr lang="en-US" altLang="zh-CN" sz="2000" b="1" i="1" smtClean="0">
                            <a:latin typeface="Cambria Math" panose="02040503050406030204" pitchFamily="18" charset="0"/>
                          </a:rPr>
                          <m:t>𝑻</m:t>
                        </m:r>
                      </m:sup>
                    </m:sSup>
                  </m:oMath>
                </a14:m>
                <a:r>
                  <a:rPr lang="zh-CN" altLang="en-US" sz="2000" dirty="0"/>
                  <a:t>的可行序列</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𝒛</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rad>
                      <m:radPr>
                        <m:degHide m:val="on"/>
                        <m:ctrlPr>
                          <a:rPr lang="en-US" altLang="zh-CN" sz="2000" b="1" i="1" smtClean="0">
                            <a:latin typeface="Cambria Math" panose="02040503050406030204" pitchFamily="18" charset="0"/>
                          </a:rPr>
                        </m:ctrlPr>
                      </m:radPr>
                      <m:deg/>
                      <m:e>
                        <m:r>
                          <a:rPr lang="en-US" altLang="zh-CN" sz="2000" b="1" i="1" smtClean="0">
                            <a:latin typeface="Cambria Math" panose="02040503050406030204" pitchFamily="18" charset="0"/>
                          </a:rPr>
                          <m:t>𝟐</m:t>
                        </m:r>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𝒌</m:t>
                                </m:r>
                              </m:e>
                              <m:sup>
                                <m:r>
                                  <a:rPr lang="en-US" altLang="zh-CN" sz="2000" b="1" i="1" smtClean="0">
                                    <a:latin typeface="Cambria Math" panose="02040503050406030204" pitchFamily="18" charset="0"/>
                                  </a:rPr>
                                  <m:t>𝟐</m:t>
                                </m:r>
                              </m:sup>
                            </m:sSup>
                          </m:den>
                        </m:f>
                      </m:e>
                    </m:ra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𝒌</m:t>
                        </m:r>
                      </m:den>
                    </m:f>
                    <m:r>
                      <a:rPr lang="en-US" altLang="zh-CN" sz="2000" b="1" i="1" smtClean="0">
                        <a:latin typeface="Cambria Math" panose="02040503050406030204" pitchFamily="18" charset="0"/>
                      </a:rPr>
                      <m:t>)</m:t>
                    </m:r>
                  </m:oMath>
                </a14:m>
                <a:r>
                  <a:rPr lang="en-US" altLang="zh-CN" sz="2000" dirty="0"/>
                  <a:t>,</a:t>
                </a:r>
                <a:r>
                  <a:rPr lang="zh-CN" altLang="en-US" sz="2000" dirty="0"/>
                  <a:t>显然</a:t>
                </a:r>
                <a14:m>
                  <m:oMath xmlns:m="http://schemas.openxmlformats.org/officeDocument/2006/math">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𝒛</m:t>
                        </m:r>
                      </m:e>
                      <m:sub>
                        <m:r>
                          <a:rPr lang="en-US" altLang="zh-CN" sz="2000" b="1" i="1" dirty="0" smtClean="0">
                            <a:latin typeface="Cambria Math" panose="02040503050406030204" pitchFamily="18" charset="0"/>
                          </a:rPr>
                          <m:t>𝒌</m:t>
                        </m:r>
                      </m:sub>
                    </m:sSub>
                    <m:r>
                      <a:rPr lang="en-US" altLang="zh-CN" sz="2000" b="1" i="1" dirty="0" smtClean="0">
                        <a:latin typeface="Cambria Math" panose="02040503050406030204" pitchFamily="18" charset="0"/>
                      </a:rPr>
                      <m:t>}</m:t>
                    </m:r>
                  </m:oMath>
                </a14:m>
                <a:r>
                  <a:rPr lang="zh-CN" altLang="en-US" sz="2000" dirty="0"/>
                  <a:t>也不是优化问题的解，从另外一个方向，也可以构造一个可行序列，在</a:t>
                </a:r>
                <a14:m>
                  <m:oMath xmlns:m="http://schemas.openxmlformats.org/officeDocument/2006/math">
                    <m:r>
                      <a:rPr lang="en-US" altLang="zh-CN" sz="2000" b="1" i="1" smtClean="0">
                        <a:latin typeface="Cambria Math" panose="02040503050406030204" pitchFamily="18" charset="0"/>
                      </a:rPr>
                      <m:t>𝒙</m:t>
                    </m:r>
                  </m:oMath>
                </a14:m>
                <a:r>
                  <a:rPr lang="zh-CN" altLang="en-US" sz="2000" dirty="0"/>
                  <a:t>的切锥为</a:t>
                </a:r>
                <a14:m>
                  <m:oMath xmlns:m="http://schemas.openxmlformats.org/officeDocument/2006/math">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𝟐</m:t>
                                </m:r>
                              </m:sub>
                            </m:sSub>
                          </m:e>
                        </m:d>
                      </m:e>
                      <m:sup>
                        <m:r>
                          <a:rPr lang="en-US" altLang="zh-CN" sz="2000" b="1" i="1" smtClean="0">
                            <a:latin typeface="Cambria Math" panose="02040503050406030204" pitchFamily="18" charset="0"/>
                          </a:rPr>
                          <m:t>𝑻</m:t>
                        </m:r>
                      </m:sup>
                    </m:sSup>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𝑹</m:t>
                    </m:r>
                    <m:r>
                      <a:rPr lang="en-US" altLang="zh-CN" sz="2000" b="1" i="1" smtClean="0">
                        <a:latin typeface="Cambria Math" panose="02040503050406030204" pitchFamily="18" charset="0"/>
                      </a:rPr>
                      <m:t>}</m:t>
                    </m:r>
                  </m:oMath>
                </a14:m>
                <a:endParaRPr lang="en-US" altLang="zh-CN" sz="2000" dirty="0"/>
              </a:p>
              <a:p>
                <a:r>
                  <a:rPr lang="zh-CN" altLang="en-US" sz="2000" dirty="0"/>
                  <a:t>实际上，可行方向要求</a:t>
                </a:r>
                <a14:m>
                  <m:oMath xmlns:m="http://schemas.openxmlformats.org/officeDocument/2006/math">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𝒉</m:t>
                        </m:r>
                      </m:e>
                      <m:sub>
                        <m:r>
                          <a:rPr lang="en-US" altLang="zh-CN" sz="2000" b="1" i="1" smtClean="0">
                            <a:latin typeface="Cambria Math" panose="02040503050406030204" pitchFamily="18" charset="0"/>
                          </a:rPr>
                          <m:t>𝟏</m:t>
                        </m:r>
                      </m:sub>
                    </m:sSub>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𝒅</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rad>
                      <m:radPr>
                        <m:degHide m:val="on"/>
                        <m:ctrlPr>
                          <a:rPr lang="en-US" altLang="zh-CN" sz="2000" b="1" i="1" smtClean="0">
                            <a:latin typeface="Cambria Math" panose="02040503050406030204" pitchFamily="18" charset="0"/>
                          </a:rPr>
                        </m:ctrlPr>
                      </m:radPr>
                      <m:deg/>
                      <m:e>
                        <m:r>
                          <a:rPr lang="en-US" altLang="zh-CN" sz="2000" b="1" i="1" smtClean="0">
                            <a:latin typeface="Cambria Math" panose="02040503050406030204" pitchFamily="18" charset="0"/>
                          </a:rPr>
                          <m:t>𝟐</m:t>
                        </m:r>
                      </m:e>
                    </m:rad>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𝟏</m:t>
                        </m:r>
                      </m:sub>
                    </m:sSub>
                  </m:oMath>
                </a14:m>
                <a:r>
                  <a:rPr lang="en-US" altLang="zh-CN" sz="2000" dirty="0"/>
                  <a:t>,</a:t>
                </a:r>
                <a:r>
                  <a:rPr lang="zh-CN" altLang="en-US" sz="2000" dirty="0"/>
                  <a:t>从而</a:t>
                </a:r>
                <a14:m>
                  <m:oMath xmlns:m="http://schemas.openxmlformats.org/officeDocument/2006/math">
                    <m:r>
                      <a:rPr lang="en-US" altLang="zh-CN" sz="2000" b="1" i="1" smtClean="0">
                        <a:latin typeface="Cambria Math" panose="02040503050406030204" pitchFamily="18" charset="0"/>
                      </a:rPr>
                      <m:t>𝑳𝑭𝑫</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𝑿</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𝟐</m:t>
                                </m:r>
                              </m:sub>
                            </m:sSub>
                          </m:e>
                        </m:d>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𝑹</m:t>
                    </m:r>
                    <m:r>
                      <a:rPr lang="en-US" altLang="zh-CN" sz="2000" b="1" i="1" smtClean="0">
                        <a:latin typeface="Cambria Math" panose="02040503050406030204" pitchFamily="18" charset="0"/>
                      </a:rPr>
                      <m:t>}</m:t>
                    </m:r>
                  </m:oMath>
                </a14:m>
                <a:r>
                  <a:rPr lang="zh-CN" altLang="en-US" sz="2000" dirty="0"/>
                  <a:t>与其切锥一样</a:t>
                </a:r>
                <a:endParaRPr lang="en-US" altLang="zh-CN" sz="2000" dirty="0"/>
              </a:p>
              <a:p>
                <a:r>
                  <a:rPr lang="zh-CN" altLang="en-US" sz="2000" b="1" dirty="0"/>
                  <a:t>如</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𝒉</m:t>
                        </m:r>
                      </m:e>
                      <m:sub>
                        <m:r>
                          <a:rPr lang="en-US" altLang="zh-CN" sz="2000" b="1" i="1" smtClean="0">
                            <a:latin typeface="Cambria Math" panose="02040503050406030204" pitchFamily="18" charset="0"/>
                          </a:rPr>
                          <m:t>𝟏</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𝟐</m:t>
                                </m:r>
                              </m:sup>
                            </m:sSubSup>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𝟐</m:t>
                                </m:r>
                              </m:sub>
                              <m:sup>
                                <m:r>
                                  <a:rPr lang="en-US" altLang="zh-CN" sz="2000" b="1" i="1" smtClean="0">
                                    <a:latin typeface="Cambria Math" panose="02040503050406030204" pitchFamily="18" charset="0"/>
                                  </a:rPr>
                                  <m:t>𝟐</m:t>
                                </m:r>
                              </m:sup>
                            </m:sSub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e>
                        </m:d>
                      </m:e>
                      <m:sup>
                        <m:r>
                          <a:rPr lang="en-US" altLang="zh-CN" sz="2000" b="1" i="1" smtClean="0">
                            <a:latin typeface="Cambria Math" panose="02040503050406030204" pitchFamily="18" charset="0"/>
                          </a:rPr>
                          <m:t>𝟐</m:t>
                        </m:r>
                      </m:sup>
                    </m:sSup>
                  </m:oMath>
                </a14:m>
                <a:r>
                  <a:rPr lang="en-US" altLang="zh-CN" sz="2000" dirty="0"/>
                  <a:t>,</a:t>
                </a:r>
                <a:r>
                  <a:rPr lang="zh-CN" altLang="en-US" sz="2000" dirty="0"/>
                  <a:t>方向</a:t>
                </a:r>
                <a14:m>
                  <m:oMath xmlns:m="http://schemas.openxmlformats.org/officeDocument/2006/math">
                    <m:r>
                      <a:rPr lang="en-US" altLang="zh-CN" sz="2000" b="1" i="1" smtClean="0">
                        <a:latin typeface="Cambria Math" panose="02040503050406030204" pitchFamily="18" charset="0"/>
                      </a:rPr>
                      <m:t>𝒅</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𝑳𝑭𝑫</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𝑿</m:t>
                    </m:r>
                    <m:r>
                      <a:rPr lang="en-US" altLang="zh-CN" sz="2000" b="1" i="1" smtClean="0">
                        <a:latin typeface="Cambria Math" panose="02040503050406030204" pitchFamily="18" charset="0"/>
                      </a:rPr>
                      <m:t>)</m:t>
                    </m:r>
                  </m:oMath>
                </a14:m>
                <a:r>
                  <a:rPr lang="en-US" altLang="zh-CN" sz="2000" dirty="0"/>
                  <a:t>,</a:t>
                </a:r>
                <a:r>
                  <a:rPr lang="zh-CN" altLang="en-US" sz="2000" dirty="0"/>
                  <a:t>则可知</a:t>
                </a:r>
                <a14:m>
                  <m:oMath xmlns:m="http://schemas.openxmlformats.org/officeDocument/2006/math">
                    <m:r>
                      <a:rPr lang="en-US" altLang="zh-CN" sz="2000" b="1" i="1" smtClean="0">
                        <a:latin typeface="Cambria Math" panose="02040503050406030204" pitchFamily="18" charset="0"/>
                      </a:rPr>
                      <m:t>𝑳𝑭𝑫</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𝑿</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𝟐</m:t>
                        </m:r>
                      </m:sup>
                    </m:sSup>
                  </m:oMath>
                </a14:m>
                <a:endParaRPr lang="en-US" altLang="zh-CN" sz="2000" dirty="0"/>
              </a:p>
              <a:p>
                <a:r>
                  <a:rPr lang="zh-CN" altLang="en-US" sz="2000" dirty="0"/>
                  <a:t>分析问题</a:t>
                </a:r>
                <a14:m>
                  <m:oMath xmlns:m="http://schemas.openxmlformats.org/officeDocument/2006/math">
                    <m:r>
                      <a:rPr lang="en-US" altLang="zh-CN" sz="2000" i="1">
                        <a:latin typeface="Cambria Math" panose="02040503050406030204" pitchFamily="18" charset="0"/>
                      </a:rPr>
                      <m:t>𝒎𝒊𝒏</m:t>
                    </m:r>
                    <m:r>
                      <a:rPr lang="en-US" altLang="zh-CN" sz="2000" i="1">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𝟏</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𝟐</m:t>
                        </m:r>
                      </m:sub>
                    </m:sSub>
                    <m:r>
                      <a:rPr lang="en-US" altLang="zh-CN" sz="2000" i="1">
                        <a:latin typeface="Cambria Math" panose="02040503050406030204" pitchFamily="18" charset="0"/>
                      </a:rPr>
                      <m:t>, </m:t>
                    </m:r>
                    <m:r>
                      <a:rPr lang="en-US" altLang="zh-CN" sz="2000" i="1">
                        <a:latin typeface="Cambria Math" panose="02040503050406030204" pitchFamily="18" charset="0"/>
                      </a:rPr>
                      <m:t>𝒔</m:t>
                    </m:r>
                    <m:r>
                      <a:rPr lang="en-US" altLang="zh-CN" sz="2000" i="1">
                        <a:latin typeface="Cambria Math" panose="02040503050406030204" pitchFamily="18" charset="0"/>
                      </a:rPr>
                      <m:t>.</m:t>
                    </m:r>
                    <m:r>
                      <a:rPr lang="en-US" altLang="zh-CN" sz="2000" i="1">
                        <a:latin typeface="Cambria Math" panose="02040503050406030204" pitchFamily="18" charset="0"/>
                      </a:rPr>
                      <m:t>𝒕</m:t>
                    </m:r>
                    <m:r>
                      <a:rPr lang="en-US" altLang="zh-CN" sz="2000" i="1">
                        <a:latin typeface="Cambria Math" panose="02040503050406030204" pitchFamily="18" charset="0"/>
                      </a:rPr>
                      <m:t>. </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𝒙</m:t>
                        </m:r>
                      </m:e>
                      <m:sub>
                        <m:r>
                          <a:rPr lang="en-US" altLang="zh-CN" sz="2000" i="1">
                            <a:latin typeface="Cambria Math" panose="02040503050406030204" pitchFamily="18" charset="0"/>
                          </a:rPr>
                          <m:t>𝟏</m:t>
                        </m:r>
                      </m:sub>
                      <m:sup>
                        <m:r>
                          <a:rPr lang="en-US" altLang="zh-CN" sz="2000" i="1">
                            <a:latin typeface="Cambria Math" panose="02040503050406030204" pitchFamily="18" charset="0"/>
                          </a:rPr>
                          <m:t>𝟐</m:t>
                        </m:r>
                      </m:sup>
                    </m:sSubSup>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𝒙</m:t>
                        </m:r>
                      </m:e>
                      <m:sub>
                        <m:r>
                          <a:rPr lang="en-US" altLang="zh-CN" sz="2000" i="1">
                            <a:latin typeface="Cambria Math" panose="02040503050406030204" pitchFamily="18" charset="0"/>
                          </a:rPr>
                          <m:t>𝟐</m:t>
                        </m:r>
                      </m:sub>
                      <m:sup>
                        <m:r>
                          <a:rPr lang="en-US" altLang="zh-CN" sz="2000" i="1">
                            <a:latin typeface="Cambria Math" panose="02040503050406030204" pitchFamily="18" charset="0"/>
                          </a:rPr>
                          <m:t>𝟐</m:t>
                        </m:r>
                      </m:sup>
                    </m:sSubSup>
                    <m:r>
                      <a:rPr lang="en-US" altLang="zh-CN" sz="2000" i="1">
                        <a:latin typeface="Cambria Math" panose="02040503050406030204" pitchFamily="18" charset="0"/>
                      </a:rPr>
                      <m:t>−</m:t>
                    </m:r>
                    <m:r>
                      <a:rPr lang="en-US" altLang="zh-CN" sz="2000" i="1">
                        <a:latin typeface="Cambria Math" panose="02040503050406030204" pitchFamily="18" charset="0"/>
                      </a:rPr>
                      <m:t>𝟐</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zh-CN" altLang="en-US" sz="2000" dirty="0"/>
                  <a:t>可行域上的点</a:t>
                </a:r>
                <a14:m>
                  <m:oMath xmlns:m="http://schemas.openxmlformats.org/officeDocument/2006/math">
                    <m:r>
                      <a:rPr lang="en-US" altLang="zh-CN" sz="2000" b="1" i="1" smtClean="0">
                        <a:latin typeface="Cambria Math" panose="02040503050406030204" pitchFamily="18" charset="0"/>
                      </a:rPr>
                      <m:t>𝒙</m:t>
                    </m:r>
                    <m:r>
                      <a:rPr lang="en-US" altLang="zh-CN" sz="2000" b="1" i="0"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rad>
                              <m:radPr>
                                <m:degHide m:val="on"/>
                                <m:ctrlPr>
                                  <a:rPr lang="en-US" altLang="zh-CN" sz="2000" b="1" i="1" smtClean="0">
                                    <a:latin typeface="Cambria Math" panose="02040503050406030204" pitchFamily="18" charset="0"/>
                                  </a:rPr>
                                </m:ctrlPr>
                              </m:radPr>
                              <m:deg/>
                              <m:e>
                                <m:r>
                                  <a:rPr lang="en-US" altLang="zh-CN" sz="2000" b="1" i="1" smtClean="0">
                                    <a:latin typeface="Cambria Math" panose="02040503050406030204" pitchFamily="18" charset="0"/>
                                  </a:rPr>
                                  <m:t>𝟐</m:t>
                                </m:r>
                              </m:e>
                            </m:ra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d>
                      </m:e>
                      <m:sup>
                        <m:r>
                          <a:rPr lang="en-US" altLang="zh-CN" sz="2000" b="1" i="1" smtClean="0">
                            <a:latin typeface="Cambria Math" panose="02040503050406030204" pitchFamily="18" charset="0"/>
                          </a:rPr>
                          <m:t>𝑻</m:t>
                        </m:r>
                      </m:sup>
                    </m:sSup>
                  </m:oMath>
                </a14:m>
                <a:r>
                  <a:rPr lang="en-US" altLang="zh-CN" sz="2000" dirty="0"/>
                  <a:t>,</a:t>
                </a:r>
                <a:r>
                  <a:rPr lang="zh-CN" altLang="en-US" sz="2000" dirty="0"/>
                  <a:t>则存在 无穷多个可行序列收敛到该点，从圆内任意一点可与该点连成直线，直线上的点形成序列</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𝒛</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rad>
                              <m:radPr>
                                <m:degHide m:val="on"/>
                                <m:ctrlPr>
                                  <a:rPr lang="en-US" altLang="zh-CN" sz="2000" b="1" i="1" smtClean="0">
                                    <a:latin typeface="Cambria Math" panose="02040503050406030204" pitchFamily="18" charset="0"/>
                                  </a:rPr>
                                </m:ctrlPr>
                              </m:radPr>
                              <m:deg/>
                              <m:e>
                                <m:r>
                                  <a:rPr lang="en-US" altLang="zh-CN" sz="2000" b="1" i="1" smtClean="0">
                                    <a:latin typeface="Cambria Math" panose="02040503050406030204" pitchFamily="18" charset="0"/>
                                  </a:rPr>
                                  <m:t>𝟐</m:t>
                                </m:r>
                              </m:e>
                            </m:ra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d>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𝒌</m:t>
                        </m:r>
                      </m:den>
                    </m:f>
                    <m:r>
                      <a:rPr lang="en-US" altLang="zh-CN" sz="2000" b="1" i="1" smtClean="0">
                        <a:latin typeface="Cambria Math" panose="02040503050406030204" pitchFamily="18" charset="0"/>
                      </a:rPr>
                      <m:t>𝒘</m:t>
                    </m:r>
                  </m:oMath>
                </a14:m>
                <a:r>
                  <a:rPr lang="en-US" altLang="zh-CN" sz="2000" dirty="0"/>
                  <a:t>,</a:t>
                </a:r>
                <a14:m>
                  <m:oMath xmlns:m="http://schemas.openxmlformats.org/officeDocument/2006/math">
                    <m:r>
                      <a:rPr lang="en-US" altLang="zh-CN" sz="2000" b="1" i="1" dirty="0" smtClean="0">
                        <a:latin typeface="Cambria Math" panose="02040503050406030204" pitchFamily="18" charset="0"/>
                      </a:rPr>
                      <m:t>𝒘</m:t>
                    </m:r>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𝒘</m:t>
                                </m:r>
                              </m:e>
                              <m:sub>
                                <m:r>
                                  <a:rPr lang="en-US" altLang="zh-CN" sz="2000" b="1" i="1" dirty="0" smtClean="0">
                                    <a:latin typeface="Cambria Math" panose="02040503050406030204" pitchFamily="18" charset="0"/>
                                  </a:rPr>
                                  <m:t>𝟏</m:t>
                                </m:r>
                              </m:sub>
                            </m:sSub>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𝒘</m:t>
                                </m:r>
                              </m:e>
                              <m:sub>
                                <m:r>
                                  <a:rPr lang="en-US" altLang="zh-CN" sz="2000" b="1" i="1" dirty="0" smtClean="0">
                                    <a:latin typeface="Cambria Math" panose="02040503050406030204" pitchFamily="18" charset="0"/>
                                  </a:rPr>
                                  <m:t>𝟐</m:t>
                                </m:r>
                              </m:sub>
                            </m:sSub>
                          </m:e>
                        </m:d>
                      </m:e>
                      <m:sup>
                        <m:r>
                          <a:rPr lang="en-US" altLang="zh-CN" sz="2000" b="1" i="1" dirty="0" smtClean="0">
                            <a:latin typeface="Cambria Math" panose="02040503050406030204" pitchFamily="18" charset="0"/>
                          </a:rPr>
                          <m:t>𝑻</m:t>
                        </m:r>
                      </m:sup>
                    </m:sSup>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𝒘</m:t>
                        </m:r>
                      </m:e>
                      <m:sub>
                        <m:r>
                          <a:rPr lang="en-US" altLang="zh-CN" sz="2000" b="1" i="1" dirty="0" smtClean="0">
                            <a:latin typeface="Cambria Math" panose="02040503050406030204" pitchFamily="18" charset="0"/>
                          </a:rPr>
                          <m:t>𝟏</m:t>
                        </m:r>
                      </m:sub>
                    </m:sSub>
                    <m:r>
                      <a:rPr lang="en-US" altLang="zh-CN" sz="2000" b="1" i="1" dirty="0" smtClean="0">
                        <a:latin typeface="Cambria Math" panose="02040503050406030204" pitchFamily="18" charset="0"/>
                      </a:rPr>
                      <m:t>&gt;</m:t>
                    </m:r>
                    <m:r>
                      <a:rPr lang="en-US" altLang="zh-CN" sz="2000" b="1" i="1" dirty="0" smtClean="0">
                        <a:latin typeface="Cambria Math" panose="02040503050406030204" pitchFamily="18" charset="0"/>
                      </a:rPr>
                      <m:t>𝟎</m:t>
                    </m:r>
                  </m:oMath>
                </a14:m>
                <a:r>
                  <a:rPr lang="en-US" altLang="zh-CN" sz="2000" dirty="0"/>
                  <a:t>,</a:t>
                </a:r>
                <a:r>
                  <a:rPr lang="zh-CN" altLang="en-US" sz="2000" dirty="0"/>
                  <a:t>此时，只要</a:t>
                </a:r>
                <a14:m>
                  <m:oMath xmlns:m="http://schemas.openxmlformats.org/officeDocument/2006/math">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𝒛</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m:t>
                    </m:r>
                    <m:rad>
                      <m:radPr>
                        <m:degHide m:val="on"/>
                        <m:ctrlPr>
                          <a:rPr lang="en-US" altLang="zh-CN" sz="2000" b="1" i="1" smtClean="0">
                            <a:latin typeface="Cambria Math" panose="02040503050406030204" pitchFamily="18" charset="0"/>
                          </a:rPr>
                        </m:ctrlPr>
                      </m:radPr>
                      <m:deg/>
                      <m:e>
                        <m:r>
                          <a:rPr lang="en-US" altLang="zh-CN" sz="2000" b="1" i="1" smtClean="0">
                            <a:latin typeface="Cambria Math" panose="02040503050406030204" pitchFamily="18" charset="0"/>
                          </a:rPr>
                          <m:t>𝟐</m:t>
                        </m:r>
                      </m:e>
                    </m:rad>
                  </m:oMath>
                </a14:m>
                <a:r>
                  <a:rPr lang="en-US" altLang="zh-CN" sz="2000" dirty="0"/>
                  <a:t>,</a:t>
                </a:r>
                <a:r>
                  <a:rPr lang="zh-CN" altLang="en-US" sz="2000" dirty="0"/>
                  <a:t>则序列</a:t>
                </a:r>
                <a:r>
                  <a:rPr lang="en-US" altLang="zh-CN" sz="2000" dirty="0"/>
                  <a:t>{</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𝒛</m:t>
                        </m:r>
                      </m:e>
                      <m:sub>
                        <m:r>
                          <a:rPr lang="en-US" altLang="zh-CN" sz="2000" b="1" i="1" smtClean="0">
                            <a:latin typeface="Cambria Math" panose="02040503050406030204" pitchFamily="18" charset="0"/>
                          </a:rPr>
                          <m:t>𝒌</m:t>
                        </m:r>
                      </m:sub>
                    </m:sSub>
                  </m:oMath>
                </a14:m>
                <a:r>
                  <a:rPr lang="en-US" altLang="zh-CN" sz="2000" dirty="0"/>
                  <a:t>}</a:t>
                </a:r>
                <a:r>
                  <a:rPr lang="zh-CN" altLang="en-US" sz="2000" dirty="0"/>
                  <a:t>就是可行的。可得</a:t>
                </a:r>
                <a14:m>
                  <m:oMath xmlns:m="http://schemas.openxmlformats.org/officeDocument/2006/math">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𝒘</m:t>
                        </m:r>
                      </m:e>
                      <m:sub>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𝟐</m:t>
                        </m:r>
                      </m:sup>
                    </m:sSubSup>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𝒘</m:t>
                        </m:r>
                      </m:e>
                      <m:sub>
                        <m:r>
                          <a:rPr lang="en-US" altLang="zh-CN" sz="2000" b="1" i="1" smtClean="0">
                            <a:latin typeface="Cambria Math" panose="02040503050406030204" pitchFamily="18" charset="0"/>
                          </a:rPr>
                          <m:t>𝟐</m:t>
                        </m:r>
                      </m:sub>
                      <m:sup>
                        <m:r>
                          <a:rPr lang="en-US" altLang="zh-CN" sz="2000" b="1" i="1" smtClean="0">
                            <a:latin typeface="Cambria Math" panose="02040503050406030204" pitchFamily="18" charset="0"/>
                          </a:rPr>
                          <m:t>𝟐</m:t>
                        </m:r>
                      </m:sup>
                    </m:sSub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rad>
                      <m:radPr>
                        <m:degHide m:val="on"/>
                        <m:ctrlPr>
                          <a:rPr lang="en-US" altLang="zh-CN" sz="2000" b="1" i="1" smtClean="0">
                            <a:latin typeface="Cambria Math" panose="02040503050406030204" pitchFamily="18" charset="0"/>
                          </a:rPr>
                        </m:ctrlPr>
                      </m:radPr>
                      <m:deg/>
                      <m:e>
                        <m:r>
                          <a:rPr lang="en-US" altLang="zh-CN" sz="2000" b="1" i="1" smtClean="0">
                            <a:latin typeface="Cambria Math" panose="02040503050406030204" pitchFamily="18" charset="0"/>
                          </a:rPr>
                          <m:t>𝟐</m:t>
                        </m:r>
                      </m:e>
                    </m:rad>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𝒘</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oMath>
                </a14:m>
                <a:r>
                  <a:rPr lang="en-US" altLang="zh-CN" sz="2000" dirty="0"/>
                  <a:t>,</a:t>
                </a:r>
                <a:r>
                  <a:rPr lang="zh-CN" altLang="en-US" sz="2000" dirty="0"/>
                  <a:t>此外，还有无穷多个圆内的点列满足该性质，因此该点处的切锥为</a:t>
                </a:r>
                <a14:m>
                  <m:oMath xmlns:m="http://schemas.openxmlformats.org/officeDocument/2006/math">
                    <m:sSup>
                      <m:sSupPr>
                        <m:ctrlPr>
                          <a:rPr lang="en-US" altLang="zh-CN" sz="2000" i="1" dirty="0">
                            <a:latin typeface="Cambria Math" panose="02040503050406030204" pitchFamily="18" charset="0"/>
                          </a:rPr>
                        </m:ctrlPr>
                      </m:sSupPr>
                      <m:e>
                        <m:r>
                          <a:rPr lang="en-US" altLang="zh-CN" sz="2000" b="1" i="1" dirty="0" smtClean="0">
                            <a:latin typeface="Cambria Math" panose="02040503050406030204" pitchFamily="18" charset="0"/>
                          </a:rPr>
                          <m:t>{</m:t>
                        </m:r>
                        <m:d>
                          <m:dPr>
                            <m:ctrlPr>
                              <a:rPr lang="en-US" altLang="zh-CN" sz="2000" i="1" dirty="0">
                                <a:latin typeface="Cambria Math" panose="02040503050406030204" pitchFamily="18" charset="0"/>
                              </a:rPr>
                            </m:ctrlPr>
                          </m:dPr>
                          <m:e>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𝒘</m:t>
                                </m:r>
                              </m:e>
                              <m:sub>
                                <m:r>
                                  <a:rPr lang="en-US" altLang="zh-CN" sz="2000" i="1" dirty="0">
                                    <a:latin typeface="Cambria Math" panose="02040503050406030204" pitchFamily="18" charset="0"/>
                                  </a:rPr>
                                  <m:t>𝟏</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𝒘</m:t>
                                </m:r>
                              </m:e>
                              <m:sub>
                                <m:r>
                                  <a:rPr lang="en-US" altLang="zh-CN" sz="2000" i="1" dirty="0">
                                    <a:latin typeface="Cambria Math" panose="02040503050406030204" pitchFamily="18" charset="0"/>
                                  </a:rPr>
                                  <m:t>𝟐</m:t>
                                </m:r>
                              </m:sub>
                            </m:sSub>
                          </m:e>
                        </m:d>
                      </m:e>
                      <m:sup>
                        <m:r>
                          <a:rPr lang="en-US" altLang="zh-CN" sz="2000" i="1" dirty="0">
                            <a:latin typeface="Cambria Math" panose="02040503050406030204" pitchFamily="18" charset="0"/>
                          </a:rPr>
                          <m:t>𝑻</m:t>
                        </m:r>
                      </m:sup>
                    </m:sSup>
                    <m:r>
                      <a:rPr lang="en-US" altLang="zh-CN" sz="2000" b="1" i="1" dirty="0" smtClean="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𝒘</m:t>
                        </m:r>
                      </m:e>
                      <m:sub>
                        <m:r>
                          <a:rPr lang="en-US" altLang="zh-CN" sz="2000" i="1" dirty="0">
                            <a:latin typeface="Cambria Math" panose="02040503050406030204" pitchFamily="18" charset="0"/>
                          </a:rPr>
                          <m:t>𝟏</m:t>
                        </m:r>
                      </m:sub>
                    </m:sSub>
                    <m:r>
                      <a:rPr lang="en-US" altLang="zh-CN" sz="2000" b="1" i="1" dirty="0" smtClean="0">
                        <a:latin typeface="Cambria Math" panose="02040503050406030204" pitchFamily="18" charset="0"/>
                      </a:rPr>
                      <m:t>≥</m:t>
                    </m:r>
                    <m:r>
                      <a:rPr lang="en-US" altLang="zh-CN" sz="2000" i="1" dirty="0">
                        <a:latin typeface="Cambria Math" panose="02040503050406030204" pitchFamily="18" charset="0"/>
                      </a:rPr>
                      <m:t>𝟎</m:t>
                    </m:r>
                    <m:r>
                      <a:rPr lang="en-US" altLang="zh-CN" sz="2000" b="1" i="1" dirty="0" smtClean="0">
                        <a:latin typeface="Cambria Math" panose="02040503050406030204" pitchFamily="18" charset="0"/>
                      </a:rPr>
                      <m:t>}</m:t>
                    </m:r>
                  </m:oMath>
                </a14:m>
                <a:endParaRPr lang="en-US" altLang="zh-CN" sz="2000" dirty="0"/>
              </a:p>
              <a:p>
                <a:r>
                  <a:rPr lang="zh-CN" altLang="en-US" sz="2000" dirty="0"/>
                  <a:t>同样根据可行集的定义有</a:t>
                </a:r>
                <a14:m>
                  <m:oMath xmlns:m="http://schemas.openxmlformats.org/officeDocument/2006/math">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𝒉</m:t>
                        </m:r>
                      </m:e>
                      <m:sub>
                        <m:r>
                          <a:rPr lang="en-US" altLang="zh-CN" sz="2000" b="1" i="1" smtClean="0">
                            <a:latin typeface="Cambria Math" panose="02040503050406030204" pitchFamily="18" charset="0"/>
                          </a:rPr>
                          <m:t>𝟏</m:t>
                        </m:r>
                      </m:sub>
                    </m:sSub>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𝒅</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rad>
                      <m:radPr>
                        <m:degHide m:val="on"/>
                        <m:ctrlPr>
                          <a:rPr lang="en-US" altLang="zh-CN" sz="2000" b="1" i="1" smtClean="0">
                            <a:latin typeface="Cambria Math" panose="02040503050406030204" pitchFamily="18" charset="0"/>
                          </a:rPr>
                        </m:ctrlPr>
                      </m:radPr>
                      <m:deg/>
                      <m:e>
                        <m:r>
                          <a:rPr lang="en-US" altLang="zh-CN" sz="2000" b="1" i="1" smtClean="0">
                            <a:latin typeface="Cambria Math" panose="02040503050406030204" pitchFamily="18" charset="0"/>
                          </a:rPr>
                          <m:t>𝟐</m:t>
                        </m:r>
                      </m:e>
                    </m:rad>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𝟏</m:t>
                        </m:r>
                      </m:sub>
                    </m:sSub>
                  </m:oMath>
                </a14:m>
                <a:r>
                  <a:rPr lang="en-US" altLang="zh-CN" sz="2000" dirty="0"/>
                  <a:t>,</a:t>
                </a:r>
                <a:r>
                  <a:rPr lang="zh-CN" altLang="en-US" sz="2000" dirty="0"/>
                  <a:t>可得</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en-US" altLang="zh-CN" sz="2000" dirty="0"/>
                  <a:t>,</a:t>
                </a:r>
                <a:r>
                  <a:rPr lang="zh-CN" altLang="en-US" sz="2000" dirty="0"/>
                  <a:t>这与该点的切锥一样</a:t>
                </a:r>
                <a:endParaRPr lang="en-US" altLang="zh-CN" sz="2000" dirty="0"/>
              </a:p>
              <a:p>
                <a:endParaRPr lang="en-US" altLang="zh-CN" sz="2000" dirty="0"/>
              </a:p>
              <a:p>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95" r="-463" b="-1844"/>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8121352" y="464729"/>
            <a:ext cx="1656184" cy="1391468"/>
          </a:xfrm>
          <a:prstGeom prst="rect">
            <a:avLst/>
          </a:prstGeom>
        </p:spPr>
      </p:pic>
    </p:spTree>
  </p:cSld>
  <p:clrMapOvr>
    <a:masterClrMapping/>
  </p:clrMapOvr>
  <p:transition spd="med">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800" dirty="0"/>
                  <a:t>约束规范</a:t>
                </a:r>
                <a:r>
                  <a:rPr lang="en-US" altLang="zh-CN" sz="2800" dirty="0"/>
                  <a:t>(Constraint Qualifications)</a:t>
                </a:r>
              </a:p>
              <a:p>
                <a:pPr lvl="1"/>
                <a:r>
                  <a:rPr lang="en-US" altLang="zh-CN" sz="2400" dirty="0"/>
                  <a:t>LFD</a:t>
                </a:r>
                <a:r>
                  <a:rPr lang="zh-CN" altLang="en-US" sz="2400" dirty="0"/>
                  <a:t>与切锥相似的条件</a:t>
                </a:r>
                <a:endParaRPr lang="en-US" altLang="zh-CN" sz="2400" dirty="0"/>
              </a:p>
              <a:p>
                <a:pPr lvl="1"/>
                <a:r>
                  <a:rPr lang="zh-CN" altLang="en-US" sz="2400" dirty="0"/>
                  <a:t>大多数约束规范确保这两个集合相等</a:t>
                </a:r>
                <a:endParaRPr lang="en-US" altLang="zh-CN" sz="2400" dirty="0"/>
              </a:p>
              <a:p>
                <a:r>
                  <a:rPr lang="zh-CN" altLang="en-US" sz="2800" dirty="0"/>
                  <a:t>前面的例子说明</a:t>
                </a:r>
                <a:endParaRPr lang="en-US" altLang="zh-CN" sz="2800" dirty="0"/>
              </a:p>
              <a:p>
                <a:pPr lvl="1"/>
                <a:r>
                  <a:rPr lang="zh-CN" altLang="en-US" sz="2400" dirty="0"/>
                  <a:t>通过线性化代数约束条件构造的</a:t>
                </a:r>
                <a:r>
                  <a:rPr lang="en-US" altLang="zh-CN" sz="2400" dirty="0"/>
                  <a:t>LFD</a:t>
                </a:r>
                <a:r>
                  <a:rPr lang="zh-CN" altLang="en-US" sz="2400" dirty="0"/>
                  <a:t>能够捕获可行集在</a:t>
                </a:r>
                <a14:m>
                  <m:oMath xmlns:m="http://schemas.openxmlformats.org/officeDocument/2006/math">
                    <m:r>
                      <a:rPr lang="en-US" altLang="zh-CN" sz="2400" b="1" i="1" smtClean="0">
                        <a:latin typeface="Cambria Math" panose="02040503050406030204" pitchFamily="18" charset="0"/>
                      </a:rPr>
                      <m:t>𝒙</m:t>
                    </m:r>
                  </m:oMath>
                </a14:m>
                <a:r>
                  <a:rPr lang="zh-CN" altLang="en-US" sz="2400" dirty="0"/>
                  <a:t>的邻域内的几何特征</a:t>
                </a:r>
                <a:r>
                  <a:rPr lang="en-US" altLang="zh-CN" sz="2400" dirty="0"/>
                  <a:t>(</a:t>
                </a:r>
                <a:r>
                  <a:rPr lang="zh-CN" altLang="en-US" sz="2400" dirty="0"/>
                  <a:t>由该点的切锥来表示</a:t>
                </a:r>
                <a:r>
                  <a:rPr lang="en-US" altLang="zh-CN" sz="2400" dirty="0"/>
                  <a:t>)</a:t>
                </a:r>
              </a:p>
              <a:p>
                <a:pPr lvl="1"/>
                <a:r>
                  <a:rPr lang="zh-CN" altLang="en-US" sz="2400" dirty="0"/>
                  <a:t>如果所有的约束函数都是线性的，则显然</a:t>
                </a:r>
                <a:r>
                  <a:rPr lang="en-US" altLang="zh-CN" sz="2400" dirty="0"/>
                  <a:t>LFD</a:t>
                </a:r>
                <a:r>
                  <a:rPr lang="zh-CN" altLang="en-US" sz="2400" dirty="0"/>
                  <a:t>与切锥一样</a:t>
                </a:r>
                <a:endParaRPr lang="en-US" altLang="zh-CN" sz="2400" dirty="0"/>
              </a:p>
              <a:p>
                <a:r>
                  <a:rPr lang="zh-CN" altLang="en-US" sz="2800" dirty="0"/>
                  <a:t>根据之前的论述，最优点</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oMath>
                </a14:m>
                <a:r>
                  <a:rPr lang="zh-CN" altLang="en-US" sz="2800" dirty="0"/>
                  <a:t>满足该点无下降方向！用线性可行方向来表达则为：</a:t>
                </a:r>
                <a:endParaRPr lang="en-US" altLang="zh-CN" sz="2800" dirty="0"/>
              </a:p>
              <a:p>
                <a:pPr marL="0" indent="0" algn="ctr">
                  <a:buNone/>
                </a:pPr>
                <a14:m>
                  <m:oMath xmlns:m="http://schemas.openxmlformats.org/officeDocument/2006/math">
                    <m:d>
                      <m:dPr>
                        <m:begChr m:val="{"/>
                        <m:endChr m:val="}"/>
                        <m:ctrlPr>
                          <a:rPr lang="en-US" altLang="zh-CN" sz="2800" i="1" smtClean="0">
                            <a:latin typeface="Cambria Math" panose="02040503050406030204" pitchFamily="18" charset="0"/>
                          </a:rPr>
                        </m:ctrlPr>
                      </m:dPr>
                      <m:e>
                        <m:r>
                          <a:rPr lang="en-US" altLang="zh-CN" sz="2800" b="1" i="1" smtClean="0">
                            <a:latin typeface="Cambria Math" panose="02040503050406030204" pitchFamily="18" charset="0"/>
                          </a:rPr>
                          <m:t>𝒅</m:t>
                        </m:r>
                        <m:r>
                          <m:rPr>
                            <m:lit/>
                          </m:rPr>
                          <a:rPr lang="en-US" altLang="zh-CN" sz="2800" b="1" i="1" smtClean="0">
                            <a:latin typeface="Cambria Math" panose="02040503050406030204" pitchFamily="18" charset="0"/>
                          </a:rPr>
                          <m:t>|</m:t>
                        </m:r>
                        <m:eqArr>
                          <m:eqArrPr>
                            <m:ctrlPr>
                              <a:rPr lang="en-US" altLang="zh-CN" sz="2800" b="1" i="1" smtClean="0">
                                <a:latin typeface="Cambria Math" panose="02040503050406030204" pitchFamily="18" charset="0"/>
                              </a:rPr>
                            </m:ctrlPr>
                          </m:eqArr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𝒅</m:t>
                                </m:r>
                              </m:e>
                              <m:sup>
                                <m:r>
                                  <a:rPr lang="en-US" altLang="zh-CN" sz="2800" b="1" i="1" smtClean="0">
                                    <a:latin typeface="Cambria Math" panose="02040503050406030204" pitchFamily="18" charset="0"/>
                                  </a:rPr>
                                  <m:t>𝑻</m:t>
                                </m:r>
                              </m:sup>
                            </m:sSup>
                            <m:r>
                              <a:rPr lang="en-US" altLang="zh-CN" sz="2800" b="1" i="0" smtClean="0">
                                <a:latin typeface="Cambria Math" panose="02040503050406030204" pitchFamily="18" charset="0"/>
                              </a:rPr>
                              <m:t>𝛁</m:t>
                            </m:r>
                            <m:r>
                              <a:rPr lang="en-US" altLang="zh-CN" sz="2800" b="1" i="1" smtClean="0">
                                <a:latin typeface="Cambria Math" panose="02040503050406030204" pitchFamily="18" charset="0"/>
                              </a:rPr>
                              <m:t>𝒇</m:t>
                            </m:r>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e>
                            </m:d>
                            <m:r>
                              <a:rPr lang="en-US" altLang="zh-CN" sz="2800" b="1" i="1" smtClean="0">
                                <a:latin typeface="Cambria Math" panose="02040503050406030204" pitchFamily="18" charset="0"/>
                              </a:rPr>
                              <m:t>&lt;</m:t>
                            </m:r>
                            <m:r>
                              <a:rPr lang="en-US" altLang="zh-CN" sz="2800" b="1" i="1" smtClean="0">
                                <a:latin typeface="Cambria Math" panose="02040503050406030204" pitchFamily="18" charset="0"/>
                              </a:rPr>
                              <m:t>𝟎</m:t>
                            </m:r>
                          </m:e>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𝒅</m:t>
                                </m:r>
                              </m:e>
                              <m:sup>
                                <m:r>
                                  <a:rPr lang="en-US" altLang="zh-CN" sz="2800" b="1" i="1" smtClean="0">
                                    <a:latin typeface="Cambria Math" panose="02040503050406030204" pitchFamily="18" charset="0"/>
                                  </a:rPr>
                                  <m:t>𝑻</m:t>
                                </m:r>
                              </m:sup>
                            </m:sSup>
                            <m:r>
                              <a:rPr lang="en-US" altLang="zh-CN" sz="2800" b="1" i="0"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𝒊</m:t>
                                </m:r>
                              </m:sub>
                            </m:sSub>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𝒊</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𝑬</m:t>
                            </m:r>
                          </m:e>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𝒅</m:t>
                                </m:r>
                              </m:e>
                              <m:sup>
                                <m:r>
                                  <a:rPr lang="en-US" altLang="zh-CN" sz="2800" b="1" i="1" smtClean="0">
                                    <a:latin typeface="Cambria Math" panose="02040503050406030204" pitchFamily="18" charset="0"/>
                                  </a:rPr>
                                  <m:t>𝑻</m:t>
                                </m:r>
                              </m:sup>
                            </m:sSup>
                            <m:r>
                              <a:rPr lang="en-US" altLang="zh-CN" sz="2800" b="1" i="0"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𝒊</m:t>
                                </m:r>
                              </m:sub>
                            </m:sSub>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𝒊</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𝑨</m:t>
                            </m:r>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e>
                            </m:d>
                            <m:r>
                              <a:rPr lang="en-US" altLang="zh-CN" sz="2800" i="1">
                                <a:latin typeface="Cambria Math" panose="02040503050406030204" pitchFamily="18" charset="0"/>
                                <a:ea typeface="Cambria Math" panose="02040503050406030204" pitchFamily="18" charset="0"/>
                              </a:rPr>
                              <m:t>∩</m:t>
                            </m:r>
                            <m:r>
                              <a:rPr lang="en-US" altLang="zh-CN" sz="2800" b="1" i="1" smtClean="0">
                                <a:latin typeface="Cambria Math" panose="02040503050406030204" pitchFamily="18" charset="0"/>
                                <a:ea typeface="Cambria Math" panose="02040503050406030204" pitchFamily="18" charset="0"/>
                              </a:rPr>
                              <m:t>𝑰</m:t>
                            </m:r>
                          </m:e>
                        </m:eqArr>
                      </m:e>
                    </m:d>
                  </m:oMath>
                </a14:m>
                <a:r>
                  <a:rPr lang="zh-CN" altLang="en-US" sz="2800" dirty="0"/>
                  <a:t>是空集</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90" t="-1410" r="-66" b="-2169"/>
                </a:stretch>
              </a:blipFill>
            </p:spPr>
            <p:txBody>
              <a:bodyPr/>
              <a:lstStyle/>
              <a:p>
                <a:r>
                  <a:rPr lang="zh-CN" altLang="en-US">
                    <a:noFill/>
                  </a:rPr>
                  <a:t> </a:t>
                </a:r>
              </a:p>
            </p:txBody>
          </p:sp>
        </mc:Fallback>
      </mc:AlternateContent>
      <p:sp>
        <p:nvSpPr>
          <p:cNvPr id="4" name="标题 1"/>
          <p:cNvSpPr>
            <a:spLocks noGrp="1"/>
          </p:cNvSpPr>
          <p:nvPr>
            <p:ph type="title"/>
          </p:nvPr>
        </p:nvSpPr>
        <p:spPr>
          <a:xfrm>
            <a:off x="479425" y="180975"/>
            <a:ext cx="8650288" cy="763588"/>
          </a:xfrm>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p:spTree>
  </p:cSld>
  <p:clrMapOvr>
    <a:masterClrMapping/>
  </p:clrMapOvr>
  <p:transition spd="med">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1800" dirty="0"/>
                  <a:t>Farkas</a:t>
                </a:r>
                <a:r>
                  <a:rPr lang="zh-CN" altLang="en-US" sz="1800" dirty="0"/>
                  <a:t>引理</a:t>
                </a:r>
                <a:r>
                  <a:rPr lang="en-US" altLang="zh-CN" sz="1800" dirty="0"/>
                  <a:t>(</a:t>
                </a:r>
                <a:r>
                  <a:rPr lang="zh-CN" altLang="en-US" sz="1800" dirty="0"/>
                  <a:t>择一性引理</a:t>
                </a:r>
                <a:r>
                  <a:rPr lang="en-US" altLang="zh-CN" sz="1800" dirty="0"/>
                  <a:t>) </a:t>
                </a:r>
                <a:r>
                  <a:rPr lang="zh-CN" altLang="en-US" sz="1800" dirty="0"/>
                  <a:t>设</a:t>
                </a:r>
                <a14:m>
                  <m:oMath xmlns:m="http://schemas.openxmlformats.org/officeDocument/2006/math">
                    <m:r>
                      <a:rPr lang="en-US" altLang="zh-CN" sz="1800" b="1" i="1" smtClean="0">
                        <a:latin typeface="Cambria Math"/>
                      </a:rPr>
                      <m:t>𝒍</m:t>
                    </m:r>
                    <m:r>
                      <a:rPr lang="en-US" altLang="zh-CN" sz="1800" b="1" i="1" smtClean="0">
                        <a:latin typeface="Cambria Math"/>
                      </a:rPr>
                      <m:t>,</m:t>
                    </m:r>
                    <m:r>
                      <a:rPr lang="en-US" altLang="zh-CN" sz="1800" b="1" i="1" smtClean="0">
                        <a:latin typeface="Cambria Math"/>
                      </a:rPr>
                      <m:t>𝒍</m:t>
                    </m:r>
                    <m:r>
                      <a:rPr lang="en-US" altLang="zh-CN" sz="1800" b="1" i="1" smtClean="0">
                        <a:latin typeface="Cambria Math"/>
                      </a:rPr>
                      <m:t>′</m:t>
                    </m:r>
                  </m:oMath>
                </a14:m>
                <a:r>
                  <a:rPr lang="zh-CN" altLang="en-US" sz="1800" dirty="0"/>
                  <a:t>是两个非负整数，</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𝒂</m:t>
                        </m:r>
                      </m:e>
                      <m:sub>
                        <m:r>
                          <a:rPr lang="en-US" altLang="zh-CN" sz="1800" b="1" i="1" smtClean="0">
                            <a:latin typeface="Cambria Math"/>
                          </a:rPr>
                          <m:t>𝟎</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𝒂</m:t>
                        </m:r>
                      </m:e>
                      <m:sub>
                        <m:r>
                          <a:rPr lang="en-US" altLang="zh-CN" sz="1800" b="1" i="1" smtClean="0">
                            <a:latin typeface="Cambria Math"/>
                          </a:rPr>
                          <m:t>𝒊</m:t>
                        </m:r>
                      </m:sub>
                    </m:sSub>
                    <m:r>
                      <a:rPr lang="en-US" altLang="zh-CN" sz="1800" b="1" i="1" smtClean="0">
                        <a:latin typeface="Cambria Math"/>
                      </a:rPr>
                      <m:t>(</m:t>
                    </m:r>
                    <m:r>
                      <a:rPr lang="en-US" altLang="zh-CN" sz="1800" b="1" i="1" smtClean="0">
                        <a:latin typeface="Cambria Math"/>
                      </a:rPr>
                      <m:t>𝒊</m:t>
                    </m:r>
                    <m:r>
                      <a:rPr lang="en-US" altLang="zh-CN" sz="1800" b="1" i="1" smtClean="0">
                        <a:latin typeface="Cambria Math"/>
                      </a:rPr>
                      <m:t>=</m:t>
                    </m:r>
                    <m:r>
                      <a:rPr lang="en-US" altLang="zh-CN" sz="1800" b="1" i="1" smtClean="0">
                        <a:latin typeface="Cambria Math"/>
                      </a:rPr>
                      <m:t>𝟏</m:t>
                    </m:r>
                    <m:r>
                      <a:rPr lang="en-US" altLang="zh-CN" sz="1800" b="1" i="1" smtClean="0">
                        <a:latin typeface="Cambria Math"/>
                      </a:rPr>
                      <m:t>,</m:t>
                    </m:r>
                    <m:r>
                      <a:rPr lang="en-US" altLang="zh-CN" sz="1800" b="1" i="1" smtClean="0">
                        <a:latin typeface="Cambria Math"/>
                      </a:rPr>
                      <m:t>𝟐</m:t>
                    </m:r>
                    <m:r>
                      <a:rPr lang="en-US" altLang="zh-CN" sz="1800" b="1" i="1" smtClean="0">
                        <a:latin typeface="Cambria Math"/>
                      </a:rPr>
                      <m:t>,⋯,</m:t>
                    </m:r>
                    <m:r>
                      <a:rPr lang="en-US" altLang="zh-CN" sz="1800" b="1" i="1" smtClean="0">
                        <a:latin typeface="Cambria Math"/>
                      </a:rPr>
                      <m:t>𝒍</m:t>
                    </m:r>
                    <m:r>
                      <a:rPr lang="en-US" altLang="zh-CN" sz="1800" b="1" i="1" smtClean="0">
                        <a:latin typeface="Cambria Math"/>
                      </a:rPr>
                      <m:t>)</m:t>
                    </m:r>
                  </m:oMath>
                </a14:m>
                <a:r>
                  <a:rPr lang="zh-CN" altLang="en-US" sz="1800" dirty="0"/>
                  <a:t>和</a:t>
                </a:r>
                <a14:m>
                  <m:oMath xmlns:m="http://schemas.openxmlformats.org/officeDocument/2006/math">
                    <m:sSub>
                      <m:sSubPr>
                        <m:ctrlPr>
                          <a:rPr lang="en-US" altLang="zh-CN" sz="1800" b="1" i="1" dirty="0" smtClean="0">
                            <a:latin typeface="Cambria Math" panose="02040503050406030204" pitchFamily="18" charset="0"/>
                          </a:rPr>
                        </m:ctrlPr>
                      </m:sSubPr>
                      <m:e>
                        <m:r>
                          <a:rPr lang="en-US" altLang="zh-CN" sz="1800" b="1" i="1" dirty="0" smtClean="0">
                            <a:latin typeface="Cambria Math"/>
                          </a:rPr>
                          <m:t>𝒃</m:t>
                        </m:r>
                      </m:e>
                      <m:sub>
                        <m:r>
                          <a:rPr lang="en-US" altLang="zh-CN" sz="1800" b="1" i="1" dirty="0" smtClean="0">
                            <a:latin typeface="Cambria Math"/>
                          </a:rPr>
                          <m:t>𝒊</m:t>
                        </m:r>
                      </m:sub>
                    </m:sSub>
                    <m:d>
                      <m:dPr>
                        <m:ctrlPr>
                          <a:rPr lang="en-US" altLang="zh-CN" sz="1800" b="1" i="1" dirty="0" smtClean="0">
                            <a:latin typeface="Cambria Math" panose="02040503050406030204" pitchFamily="18" charset="0"/>
                          </a:rPr>
                        </m:ctrlPr>
                      </m:dPr>
                      <m:e>
                        <m:r>
                          <a:rPr lang="en-US" altLang="zh-CN" sz="1800" b="1" i="1" dirty="0" smtClean="0">
                            <a:latin typeface="Cambria Math"/>
                          </a:rPr>
                          <m:t>𝒊</m:t>
                        </m:r>
                        <m:r>
                          <a:rPr lang="en-US" altLang="zh-CN" sz="1800" b="1" i="1" dirty="0" smtClean="0">
                            <a:latin typeface="Cambria Math"/>
                          </a:rPr>
                          <m:t>=</m:t>
                        </m:r>
                        <m:r>
                          <a:rPr lang="en-US" altLang="zh-CN" sz="1800" b="1" i="1" dirty="0" smtClean="0">
                            <a:latin typeface="Cambria Math"/>
                          </a:rPr>
                          <m:t>𝟏</m:t>
                        </m:r>
                        <m:r>
                          <a:rPr lang="en-US" altLang="zh-CN" sz="1800" b="1" i="1" dirty="0" smtClean="0">
                            <a:latin typeface="Cambria Math"/>
                          </a:rPr>
                          <m:t>,</m:t>
                        </m:r>
                        <m:r>
                          <a:rPr lang="en-US" altLang="zh-CN" sz="1800" b="1" i="1" dirty="0" smtClean="0">
                            <a:latin typeface="Cambria Math"/>
                          </a:rPr>
                          <m:t>𝟐</m:t>
                        </m:r>
                        <m:r>
                          <a:rPr lang="en-US" altLang="zh-CN" sz="1800" b="1" i="1" dirty="0" smtClean="0">
                            <a:latin typeface="Cambria Math"/>
                          </a:rPr>
                          <m:t>,⋯,</m:t>
                        </m:r>
                        <m:sSup>
                          <m:sSupPr>
                            <m:ctrlPr>
                              <a:rPr lang="en-US" altLang="zh-CN" sz="1800" b="1" i="1" dirty="0" smtClean="0">
                                <a:latin typeface="Cambria Math" panose="02040503050406030204" pitchFamily="18" charset="0"/>
                              </a:rPr>
                            </m:ctrlPr>
                          </m:sSupPr>
                          <m:e>
                            <m:r>
                              <a:rPr lang="en-US" altLang="zh-CN" sz="1800" b="1" i="1" dirty="0" smtClean="0">
                                <a:latin typeface="Cambria Math"/>
                              </a:rPr>
                              <m:t>𝒍</m:t>
                            </m:r>
                          </m:e>
                          <m:sup>
                            <m:r>
                              <a:rPr lang="en-US" altLang="zh-CN" sz="1800" b="1" i="1" dirty="0" smtClean="0">
                                <a:latin typeface="Cambria Math"/>
                              </a:rPr>
                              <m:t>′</m:t>
                            </m:r>
                          </m:sup>
                        </m:sSup>
                      </m:e>
                    </m:d>
                    <m:r>
                      <a:rPr lang="en-US" altLang="zh-CN" sz="1800" b="1" i="1" dirty="0" smtClean="0">
                        <a:latin typeface="Cambria Math"/>
                      </a:rPr>
                      <m:t>∈</m:t>
                    </m:r>
                    <m:sSup>
                      <m:sSupPr>
                        <m:ctrlPr>
                          <a:rPr lang="en-US" altLang="zh-CN" sz="1800" b="1" i="1" dirty="0" smtClean="0">
                            <a:latin typeface="Cambria Math" panose="02040503050406030204" pitchFamily="18" charset="0"/>
                          </a:rPr>
                        </m:ctrlPr>
                      </m:sSupPr>
                      <m:e>
                        <m:r>
                          <a:rPr lang="en-US" altLang="zh-CN" sz="1800" b="1" i="1" dirty="0" smtClean="0">
                            <a:latin typeface="Cambria Math"/>
                          </a:rPr>
                          <m:t>𝑹</m:t>
                        </m:r>
                      </m:e>
                      <m:sup>
                        <m:r>
                          <a:rPr lang="en-US" altLang="zh-CN" sz="1800" b="1" i="1" dirty="0" smtClean="0">
                            <a:latin typeface="Cambria Math"/>
                          </a:rPr>
                          <m:t>𝒏</m:t>
                        </m:r>
                      </m:sup>
                    </m:sSup>
                  </m:oMath>
                </a14:m>
                <a:r>
                  <a:rPr lang="en-US" altLang="zh-CN" sz="1800" dirty="0"/>
                  <a:t>,</a:t>
                </a:r>
                <a:r>
                  <a:rPr lang="zh-CN" altLang="en-US" sz="1800" dirty="0"/>
                  <a:t>则线性方程组和不等式组：</a:t>
                </a:r>
                <a:endParaRPr lang="en-US" altLang="zh-CN" sz="1800" dirty="0"/>
              </a:p>
              <a:p>
                <a:pPr marL="0" indent="0" algn="ctr">
                  <a:buNone/>
                </a:pPr>
                <a14:m>
                  <m:oMath xmlns:m="http://schemas.openxmlformats.org/officeDocument/2006/math">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sSup>
                              <m:sSupPr>
                                <m:ctrlPr>
                                  <a:rPr lang="en-US" altLang="zh-CN" sz="1800" i="1">
                                    <a:latin typeface="Cambria Math" panose="02040503050406030204" pitchFamily="18" charset="0"/>
                                  </a:rPr>
                                </m:ctrlPr>
                              </m:sSupPr>
                              <m:e>
                                <m:r>
                                  <a:rPr lang="en-US" altLang="zh-CN" sz="1800" i="1">
                                    <a:latin typeface="Cambria Math"/>
                                  </a:rPr>
                                  <m:t>𝒅</m:t>
                                </m:r>
                              </m:e>
                              <m:sup>
                                <m:r>
                                  <a:rPr lang="en-US" altLang="zh-CN" sz="1800" i="1">
                                    <a:latin typeface="Cambria Math"/>
                                  </a:rPr>
                                  <m:t>𝑻</m:t>
                                </m:r>
                              </m:sup>
                            </m:sSup>
                            <m:sSub>
                              <m:sSubPr>
                                <m:ctrlPr>
                                  <a:rPr lang="en-US" altLang="zh-CN" sz="1800" i="1">
                                    <a:latin typeface="Cambria Math" panose="02040503050406030204" pitchFamily="18" charset="0"/>
                                  </a:rPr>
                                </m:ctrlPr>
                              </m:sSubPr>
                              <m:e>
                                <m:r>
                                  <a:rPr lang="en-US" altLang="zh-CN" sz="1800" i="1">
                                    <a:latin typeface="Cambria Math"/>
                                  </a:rPr>
                                  <m:t>𝒂</m:t>
                                </m:r>
                              </m:e>
                              <m:sub>
                                <m:r>
                                  <a:rPr lang="en-US" altLang="zh-CN" sz="1800" i="1">
                                    <a:latin typeface="Cambria Math"/>
                                  </a:rPr>
                                  <m:t>𝒊</m:t>
                                </m:r>
                              </m:sub>
                            </m:sSub>
                            <m:r>
                              <a:rPr lang="en-US" altLang="zh-CN" sz="1800" i="1">
                                <a:latin typeface="Cambria Math"/>
                              </a:rPr>
                              <m:t>=</m:t>
                            </m:r>
                            <m:r>
                              <a:rPr lang="en-US" altLang="zh-CN" sz="1800" i="1">
                                <a:latin typeface="Cambria Math"/>
                              </a:rPr>
                              <m:t>𝟎</m:t>
                            </m:r>
                            <m:r>
                              <a:rPr lang="en-US" altLang="zh-CN" sz="1800" i="1">
                                <a:latin typeface="Cambria Math"/>
                              </a:rPr>
                              <m:t>,</m:t>
                            </m:r>
                            <m:r>
                              <a:rPr lang="en-US" altLang="zh-CN" sz="1800" i="1">
                                <a:latin typeface="Cambria Math"/>
                              </a:rPr>
                              <m:t>𝒊</m:t>
                            </m:r>
                            <m:r>
                              <a:rPr lang="en-US" altLang="zh-CN" sz="1800" i="1">
                                <a:latin typeface="Cambria Math"/>
                              </a:rPr>
                              <m:t>=</m:t>
                            </m:r>
                            <m:r>
                              <a:rPr lang="en-US" altLang="zh-CN" sz="1800" i="1">
                                <a:latin typeface="Cambria Math"/>
                              </a:rPr>
                              <m:t>𝟏</m:t>
                            </m:r>
                            <m:r>
                              <a:rPr lang="en-US" altLang="zh-CN" sz="1800" i="1">
                                <a:latin typeface="Cambria Math"/>
                              </a:rPr>
                              <m:t>,</m:t>
                            </m:r>
                            <m:r>
                              <a:rPr lang="en-US" altLang="zh-CN" sz="1800" i="1">
                                <a:latin typeface="Cambria Math"/>
                              </a:rPr>
                              <m:t>𝟐</m:t>
                            </m:r>
                            <m:r>
                              <a:rPr lang="en-US" altLang="zh-CN" sz="1800" i="1">
                                <a:latin typeface="Cambria Math"/>
                              </a:rPr>
                              <m:t>,⋯,</m:t>
                            </m:r>
                            <m:r>
                              <a:rPr lang="en-US" altLang="zh-CN" sz="1800" i="1">
                                <a:latin typeface="Cambria Math"/>
                              </a:rPr>
                              <m:t>𝒍</m:t>
                            </m:r>
                            <m:r>
                              <a:rPr lang="en-US" altLang="zh-CN" sz="1800" i="1">
                                <a:latin typeface="Cambria Math"/>
                              </a:rPr>
                              <m:t>   (</m:t>
                            </m:r>
                            <m:r>
                              <a:rPr lang="en-US" altLang="zh-CN" sz="1800" i="1" smtClean="0">
                                <a:solidFill>
                                  <a:srgbClr val="CC00CC"/>
                                </a:solidFill>
                                <a:latin typeface="Cambria Math"/>
                              </a:rPr>
                              <m:t>𝟔</m:t>
                            </m:r>
                            <m:r>
                              <a:rPr lang="en-US" altLang="zh-CN" sz="1800" i="1" smtClean="0">
                                <a:solidFill>
                                  <a:srgbClr val="CC00CC"/>
                                </a:solidFill>
                                <a:latin typeface="Cambria Math"/>
                              </a:rPr>
                              <m:t>−</m:t>
                            </m:r>
                            <m:r>
                              <a:rPr lang="en-US" altLang="zh-CN" sz="1800" b="1" i="1" smtClean="0">
                                <a:solidFill>
                                  <a:srgbClr val="CC00CC"/>
                                </a:solidFill>
                                <a:latin typeface="Cambria Math" panose="02040503050406030204" pitchFamily="18" charset="0"/>
                              </a:rPr>
                              <m:t>𝟒</m:t>
                            </m:r>
                            <m:r>
                              <a:rPr lang="en-US" altLang="zh-CN" sz="1800" i="1" smtClean="0">
                                <a:solidFill>
                                  <a:srgbClr val="CC00CC"/>
                                </a:solidFill>
                                <a:latin typeface="Cambria Math"/>
                              </a:rPr>
                              <m:t>)</m:t>
                            </m:r>
                          </m:e>
                          <m:e>
                            <m:sSup>
                              <m:sSupPr>
                                <m:ctrlPr>
                                  <a:rPr lang="en-US" altLang="zh-CN" sz="1800" i="1">
                                    <a:latin typeface="Cambria Math" panose="02040503050406030204" pitchFamily="18" charset="0"/>
                                  </a:rPr>
                                </m:ctrlPr>
                              </m:sSupPr>
                              <m:e>
                                <m:r>
                                  <a:rPr lang="en-US" altLang="zh-CN" sz="1800" i="1">
                                    <a:latin typeface="Cambria Math"/>
                                  </a:rPr>
                                  <m:t>𝒅</m:t>
                                </m:r>
                              </m:e>
                              <m:sup>
                                <m:r>
                                  <a:rPr lang="en-US" altLang="zh-CN" sz="1800" i="1">
                                    <a:latin typeface="Cambria Math"/>
                                  </a:rPr>
                                  <m:t>𝑻</m:t>
                                </m:r>
                              </m:sup>
                            </m:sSup>
                            <m:sSub>
                              <m:sSubPr>
                                <m:ctrlPr>
                                  <a:rPr lang="en-US" altLang="zh-CN" sz="1800" i="1">
                                    <a:latin typeface="Cambria Math" panose="02040503050406030204" pitchFamily="18" charset="0"/>
                                  </a:rPr>
                                </m:ctrlPr>
                              </m:sSubPr>
                              <m:e>
                                <m:r>
                                  <a:rPr lang="en-US" altLang="zh-CN" sz="1800" i="1">
                                    <a:latin typeface="Cambria Math"/>
                                  </a:rPr>
                                  <m:t>𝒃</m:t>
                                </m:r>
                              </m:e>
                              <m:sub>
                                <m:r>
                                  <a:rPr lang="en-US" altLang="zh-CN" sz="1800" i="1">
                                    <a:latin typeface="Cambria Math"/>
                                  </a:rPr>
                                  <m:t>𝒊</m:t>
                                </m:r>
                              </m:sub>
                            </m:sSub>
                            <m:r>
                              <a:rPr lang="en-US" altLang="zh-CN" sz="1800" b="1" i="1" smtClean="0">
                                <a:latin typeface="Cambria Math"/>
                              </a:rPr>
                              <m:t>≤</m:t>
                            </m:r>
                            <m:r>
                              <a:rPr lang="en-US" altLang="zh-CN" sz="1800" i="1">
                                <a:latin typeface="Cambria Math"/>
                              </a:rPr>
                              <m:t>𝟎</m:t>
                            </m:r>
                            <m:r>
                              <a:rPr lang="en-US" altLang="zh-CN" sz="1800" i="1">
                                <a:latin typeface="Cambria Math"/>
                              </a:rPr>
                              <m:t>,</m:t>
                            </m:r>
                            <m:r>
                              <a:rPr lang="en-US" altLang="zh-CN" sz="1800" i="1">
                                <a:latin typeface="Cambria Math"/>
                              </a:rPr>
                              <m:t>𝒊</m:t>
                            </m:r>
                            <m:r>
                              <a:rPr lang="en-US" altLang="zh-CN" sz="1800" i="1">
                                <a:latin typeface="Cambria Math"/>
                              </a:rPr>
                              <m:t>=</m:t>
                            </m:r>
                            <m:r>
                              <a:rPr lang="en-US" altLang="zh-CN" sz="1800" i="1">
                                <a:latin typeface="Cambria Math"/>
                              </a:rPr>
                              <m:t>𝟏</m:t>
                            </m:r>
                            <m:r>
                              <a:rPr lang="en-US" altLang="zh-CN" sz="1800" i="1">
                                <a:latin typeface="Cambria Math"/>
                              </a:rPr>
                              <m:t>,</m:t>
                            </m:r>
                            <m:r>
                              <a:rPr lang="en-US" altLang="zh-CN" sz="1800" i="1">
                                <a:latin typeface="Cambria Math"/>
                              </a:rPr>
                              <m:t>𝟐</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𝒍</m:t>
                                </m:r>
                              </m:e>
                              <m:sup>
                                <m:r>
                                  <a:rPr lang="en-US" altLang="zh-CN" sz="1800" i="1">
                                    <a:latin typeface="Cambria Math"/>
                                  </a:rPr>
                                  <m:t>′</m:t>
                                </m:r>
                              </m:sup>
                            </m:sSup>
                            <m:r>
                              <a:rPr lang="en-US" altLang="zh-CN" sz="1800" i="1">
                                <a:latin typeface="Cambria Math"/>
                              </a:rPr>
                              <m:t>  </m:t>
                            </m:r>
                            <m:r>
                              <a:rPr lang="en-US" altLang="zh-CN" sz="1800" i="1" smtClean="0">
                                <a:solidFill>
                                  <a:srgbClr val="CC00CC"/>
                                </a:solidFill>
                                <a:latin typeface="Cambria Math"/>
                              </a:rPr>
                              <m:t>(</m:t>
                            </m:r>
                            <m:r>
                              <a:rPr lang="en-US" altLang="zh-CN" sz="1800" i="1" smtClean="0">
                                <a:solidFill>
                                  <a:srgbClr val="CC00CC"/>
                                </a:solidFill>
                                <a:latin typeface="Cambria Math"/>
                              </a:rPr>
                              <m:t>𝟔</m:t>
                            </m:r>
                            <m:r>
                              <a:rPr lang="en-US" altLang="zh-CN" sz="1800" i="1" smtClean="0">
                                <a:solidFill>
                                  <a:srgbClr val="CC00CC"/>
                                </a:solidFill>
                                <a:latin typeface="Cambria Math"/>
                              </a:rPr>
                              <m:t>−</m:t>
                            </m:r>
                            <m:r>
                              <a:rPr lang="en-US" altLang="zh-CN" sz="1800" b="1" i="1" smtClean="0">
                                <a:solidFill>
                                  <a:srgbClr val="CC00CC"/>
                                </a:solidFill>
                                <a:latin typeface="Cambria Math" panose="02040503050406030204" pitchFamily="18" charset="0"/>
                              </a:rPr>
                              <m:t>𝟓</m:t>
                            </m:r>
                            <m:r>
                              <a:rPr lang="en-US" altLang="zh-CN" sz="1800" i="1" smtClean="0">
                                <a:solidFill>
                                  <a:srgbClr val="CC00CC"/>
                                </a:solidFill>
                                <a:latin typeface="Cambria Math"/>
                              </a:rPr>
                              <m:t>)</m:t>
                            </m:r>
                          </m:e>
                          <m:e>
                            <m:sSup>
                              <m:sSupPr>
                                <m:ctrlPr>
                                  <a:rPr lang="en-US" altLang="zh-CN" sz="1800" i="1">
                                    <a:latin typeface="Cambria Math" panose="02040503050406030204" pitchFamily="18" charset="0"/>
                                  </a:rPr>
                                </m:ctrlPr>
                              </m:sSupPr>
                              <m:e>
                                <m:r>
                                  <a:rPr lang="en-US" altLang="zh-CN" sz="1800" i="1">
                                    <a:latin typeface="Cambria Math"/>
                                  </a:rPr>
                                  <m:t>𝒅</m:t>
                                </m:r>
                              </m:e>
                              <m:sup>
                                <m:r>
                                  <a:rPr lang="en-US" altLang="zh-CN" sz="1800" i="1">
                                    <a:latin typeface="Cambria Math"/>
                                  </a:rPr>
                                  <m:t>𝑻</m:t>
                                </m:r>
                              </m:sup>
                            </m:sSup>
                            <m:sSub>
                              <m:sSubPr>
                                <m:ctrlPr>
                                  <a:rPr lang="en-US" altLang="zh-CN" sz="1800" i="1">
                                    <a:latin typeface="Cambria Math" panose="02040503050406030204" pitchFamily="18" charset="0"/>
                                  </a:rPr>
                                </m:ctrlPr>
                              </m:sSubPr>
                              <m:e>
                                <m:r>
                                  <a:rPr lang="en-US" altLang="zh-CN" sz="1800" i="1">
                                    <a:latin typeface="Cambria Math"/>
                                  </a:rPr>
                                  <m:t>𝒂</m:t>
                                </m:r>
                              </m:e>
                              <m:sub>
                                <m:r>
                                  <a:rPr lang="en-US" altLang="zh-CN" sz="1800" i="1">
                                    <a:latin typeface="Cambria Math"/>
                                  </a:rPr>
                                  <m:t>𝟎</m:t>
                                </m:r>
                              </m:sub>
                            </m:sSub>
                            <m:r>
                              <a:rPr lang="en-US" altLang="zh-CN" sz="1800" b="1" i="1" smtClean="0">
                                <a:latin typeface="Cambria Math"/>
                              </a:rPr>
                              <m:t>&lt;</m:t>
                            </m:r>
                            <m:r>
                              <a:rPr lang="en-US" altLang="zh-CN" sz="1800" b="1" i="1" smtClean="0">
                                <a:latin typeface="Cambria Math"/>
                              </a:rPr>
                              <m:t>𝟎</m:t>
                            </m:r>
                            <m:r>
                              <a:rPr lang="en-US" altLang="zh-CN" sz="1800" i="1">
                                <a:latin typeface="Cambria Math"/>
                              </a:rPr>
                              <m:t>                            (</m:t>
                            </m:r>
                            <m:r>
                              <a:rPr lang="en-US" altLang="zh-CN" sz="1800" i="1" smtClean="0">
                                <a:solidFill>
                                  <a:srgbClr val="CC00CC"/>
                                </a:solidFill>
                                <a:latin typeface="Cambria Math"/>
                              </a:rPr>
                              <m:t>𝟔</m:t>
                            </m:r>
                            <m:r>
                              <a:rPr lang="en-US" altLang="zh-CN" sz="1800" i="1" smtClean="0">
                                <a:solidFill>
                                  <a:srgbClr val="CC00CC"/>
                                </a:solidFill>
                                <a:latin typeface="Cambria Math"/>
                              </a:rPr>
                              <m:t>−</m:t>
                            </m:r>
                            <m:r>
                              <a:rPr lang="en-US" altLang="zh-CN" sz="1800" b="1" i="1" smtClean="0">
                                <a:solidFill>
                                  <a:srgbClr val="CC00CC"/>
                                </a:solidFill>
                                <a:latin typeface="Cambria Math" panose="02040503050406030204" pitchFamily="18" charset="0"/>
                              </a:rPr>
                              <m:t>𝟔</m:t>
                            </m:r>
                            <m:r>
                              <a:rPr lang="en-US" altLang="zh-CN" sz="1800" i="1" smtClean="0">
                                <a:solidFill>
                                  <a:srgbClr val="CC00CC"/>
                                </a:solidFill>
                                <a:latin typeface="Cambria Math"/>
                              </a:rPr>
                              <m:t>)</m:t>
                            </m:r>
                          </m:e>
                        </m:eqArr>
                      </m:e>
                    </m:d>
                  </m:oMath>
                </a14:m>
                <a:r>
                  <a:rPr lang="zh-CN" altLang="en-US" sz="1800" dirty="0"/>
                  <a:t>                无解，</a:t>
                </a:r>
                <a:endParaRPr lang="en-US" altLang="zh-CN" sz="1800" dirty="0"/>
              </a:p>
              <a:p>
                <a:pPr marL="0" indent="0" algn="ctr">
                  <a:buNone/>
                </a:pPr>
                <a:r>
                  <a:rPr lang="zh-CN" altLang="en-US" sz="1800" dirty="0"/>
                  <a:t>当且仅当存在实数</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𝝀</m:t>
                        </m:r>
                      </m:e>
                      <m:sub>
                        <m:r>
                          <a:rPr lang="en-US" altLang="zh-CN" sz="1800" b="1" i="1" smtClean="0">
                            <a:latin typeface="Cambria Math"/>
                          </a:rPr>
                          <m:t>𝒊</m:t>
                        </m:r>
                      </m:sub>
                    </m:sSub>
                    <m:r>
                      <a:rPr lang="en-US" altLang="zh-CN" sz="1800" b="1" i="1" smtClean="0">
                        <a:latin typeface="Cambria Math"/>
                      </a:rPr>
                      <m:t>(</m:t>
                    </m:r>
                    <m:r>
                      <a:rPr lang="en-US" altLang="zh-CN" sz="1800" b="1" i="1" smtClean="0">
                        <a:latin typeface="Cambria Math"/>
                      </a:rPr>
                      <m:t>𝒊</m:t>
                    </m:r>
                    <m:r>
                      <a:rPr lang="en-US" altLang="zh-CN" sz="1800" b="1" i="1" smtClean="0">
                        <a:latin typeface="Cambria Math"/>
                      </a:rPr>
                      <m:t>=</m:t>
                    </m:r>
                    <m:r>
                      <a:rPr lang="en-US" altLang="zh-CN" sz="1800" b="1" i="1" smtClean="0">
                        <a:latin typeface="Cambria Math"/>
                      </a:rPr>
                      <m:t>𝟏</m:t>
                    </m:r>
                    <m:r>
                      <a:rPr lang="en-US" altLang="zh-CN" sz="1800" b="1" i="1" smtClean="0">
                        <a:latin typeface="Cambria Math"/>
                      </a:rPr>
                      <m:t>,</m:t>
                    </m:r>
                    <m:r>
                      <a:rPr lang="en-US" altLang="zh-CN" sz="1800" b="1" i="1" smtClean="0">
                        <a:latin typeface="Cambria Math"/>
                      </a:rPr>
                      <m:t>𝟐</m:t>
                    </m:r>
                    <m:r>
                      <a:rPr lang="en-US" altLang="zh-CN" sz="1800" b="1" i="1" smtClean="0">
                        <a:latin typeface="Cambria Math"/>
                      </a:rPr>
                      <m:t>,⋯,</m:t>
                    </m:r>
                    <m:r>
                      <a:rPr lang="en-US" altLang="zh-CN" sz="1800" b="1" i="1" smtClean="0">
                        <a:latin typeface="Cambria Math"/>
                      </a:rPr>
                      <m:t>𝒍</m:t>
                    </m:r>
                    <m:r>
                      <a:rPr lang="en-US" altLang="zh-CN" sz="1800" b="1" i="1" smtClean="0">
                        <a:latin typeface="Cambria Math"/>
                      </a:rPr>
                      <m:t>)</m:t>
                    </m:r>
                  </m:oMath>
                </a14:m>
                <a:r>
                  <a:rPr lang="zh-CN" altLang="en-US" sz="1800" dirty="0"/>
                  <a:t>和</a:t>
                </a:r>
                <a14:m>
                  <m:oMath xmlns:m="http://schemas.openxmlformats.org/officeDocument/2006/math">
                    <m:r>
                      <a:rPr lang="zh-CN" altLang="en-US" sz="1800" b="1" i="1" dirty="0">
                        <a:latin typeface="Cambria Math"/>
                      </a:rPr>
                      <m:t>非负实数</m:t>
                    </m:r>
                    <m:sSub>
                      <m:sSubPr>
                        <m:ctrlPr>
                          <a:rPr lang="en-US" altLang="zh-CN" sz="1800" b="1" i="1" dirty="0" smtClean="0">
                            <a:latin typeface="Cambria Math" panose="02040503050406030204" pitchFamily="18" charset="0"/>
                          </a:rPr>
                        </m:ctrlPr>
                      </m:sSubPr>
                      <m:e>
                        <m:r>
                          <a:rPr lang="en-US" altLang="zh-CN" sz="1800" b="1" i="1" dirty="0" smtClean="0">
                            <a:latin typeface="Cambria Math"/>
                          </a:rPr>
                          <m:t>𝝁</m:t>
                        </m:r>
                      </m:e>
                      <m:sub>
                        <m:r>
                          <a:rPr lang="en-US" altLang="zh-CN" sz="1800" b="1" i="1" dirty="0" smtClean="0">
                            <a:latin typeface="Cambria Math"/>
                          </a:rPr>
                          <m:t>𝒊</m:t>
                        </m:r>
                      </m:sub>
                    </m:sSub>
                    <m:r>
                      <a:rPr lang="en-US" altLang="zh-CN" sz="1800" b="1" i="1" dirty="0" smtClean="0">
                        <a:latin typeface="Cambria Math"/>
                      </a:rPr>
                      <m:t>(</m:t>
                    </m:r>
                    <m:r>
                      <a:rPr lang="en-US" altLang="zh-CN" sz="1800" b="1" i="1" dirty="0" smtClean="0">
                        <a:latin typeface="Cambria Math"/>
                      </a:rPr>
                      <m:t>𝒊</m:t>
                    </m:r>
                    <m:r>
                      <a:rPr lang="en-US" altLang="zh-CN" sz="1800" b="1" i="1" dirty="0" smtClean="0">
                        <a:latin typeface="Cambria Math"/>
                      </a:rPr>
                      <m:t>=</m:t>
                    </m:r>
                    <m:r>
                      <a:rPr lang="en-US" altLang="zh-CN" sz="1800" b="1" i="1" dirty="0" smtClean="0">
                        <a:latin typeface="Cambria Math"/>
                      </a:rPr>
                      <m:t>𝟏</m:t>
                    </m:r>
                    <m:r>
                      <a:rPr lang="en-US" altLang="zh-CN" sz="1800" b="1" i="1" dirty="0" smtClean="0">
                        <a:latin typeface="Cambria Math"/>
                      </a:rPr>
                      <m:t>,</m:t>
                    </m:r>
                    <m:r>
                      <a:rPr lang="en-US" altLang="zh-CN" sz="1800" b="1" i="1" dirty="0" smtClean="0">
                        <a:latin typeface="Cambria Math"/>
                      </a:rPr>
                      <m:t>𝟐</m:t>
                    </m:r>
                    <m:r>
                      <a:rPr lang="en-US" altLang="zh-CN" sz="1800" b="1" i="1" dirty="0" smtClean="0">
                        <a:latin typeface="Cambria Math"/>
                      </a:rPr>
                      <m:t>,⋯,</m:t>
                    </m:r>
                    <m:sSup>
                      <m:sSupPr>
                        <m:ctrlPr>
                          <a:rPr lang="en-US" altLang="zh-CN" sz="1800" b="1" i="1" dirty="0" smtClean="0">
                            <a:latin typeface="Cambria Math" panose="02040503050406030204" pitchFamily="18" charset="0"/>
                          </a:rPr>
                        </m:ctrlPr>
                      </m:sSupPr>
                      <m:e>
                        <m:r>
                          <a:rPr lang="en-US" altLang="zh-CN" sz="1800" b="1" i="1" dirty="0" smtClean="0">
                            <a:latin typeface="Cambria Math"/>
                          </a:rPr>
                          <m:t>𝒍</m:t>
                        </m:r>
                      </m:e>
                      <m:sup>
                        <m:r>
                          <a:rPr lang="en-US" altLang="zh-CN" sz="1800" b="1" i="1" dirty="0" smtClean="0">
                            <a:latin typeface="Cambria Math"/>
                          </a:rPr>
                          <m:t>′</m:t>
                        </m:r>
                      </m:sup>
                    </m:sSup>
                    <m:r>
                      <a:rPr lang="en-US" altLang="zh-CN" sz="1800" b="1" i="1" dirty="0" smtClean="0">
                        <a:latin typeface="Cambria Math"/>
                      </a:rPr>
                      <m:t>)</m:t>
                    </m:r>
                  </m:oMath>
                </a14:m>
                <a:r>
                  <a:rPr lang="zh-CN" altLang="en-US" sz="1800" dirty="0"/>
                  <a:t>使得</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𝒂</m:t>
                        </m:r>
                      </m:e>
                      <m:sub>
                        <m:r>
                          <a:rPr lang="en-US" altLang="zh-CN" sz="1800" b="1" i="1" smtClean="0">
                            <a:latin typeface="Cambria Math"/>
                          </a:rPr>
                          <m:t>𝟎</m:t>
                        </m:r>
                      </m:sub>
                    </m:sSub>
                    <m:r>
                      <a:rPr lang="en-US" altLang="zh-CN" sz="1800" b="1" i="1" smtClean="0">
                        <a:latin typeface="Cambria Math"/>
                      </a:rPr>
                      <m:t>+</m:t>
                    </m:r>
                    <m:nary>
                      <m:naryPr>
                        <m:chr m:val="∑"/>
                        <m:ctrlPr>
                          <a:rPr lang="en-US" altLang="zh-CN" sz="1800" b="1" i="1" smtClean="0">
                            <a:latin typeface="Cambria Math" panose="02040503050406030204" pitchFamily="18" charset="0"/>
                          </a:rPr>
                        </m:ctrlPr>
                      </m:naryPr>
                      <m:sub>
                        <m:r>
                          <m:rPr>
                            <m:brk m:alnAt="23"/>
                          </m:rPr>
                          <a:rPr lang="en-US" altLang="zh-CN" sz="1800" b="1" i="1" smtClean="0">
                            <a:latin typeface="Cambria Math"/>
                          </a:rPr>
                          <m:t>𝒊</m:t>
                        </m:r>
                        <m:r>
                          <a:rPr lang="en-US" altLang="zh-CN" sz="1800" b="1" i="1" smtClean="0">
                            <a:latin typeface="Cambria Math"/>
                          </a:rPr>
                          <m:t>=</m:t>
                        </m:r>
                        <m:r>
                          <a:rPr lang="en-US" altLang="zh-CN" sz="1800" b="1" i="1" smtClean="0">
                            <a:latin typeface="Cambria Math"/>
                          </a:rPr>
                          <m:t>𝟏</m:t>
                        </m:r>
                      </m:sub>
                      <m:sup>
                        <m:r>
                          <a:rPr lang="en-US" altLang="zh-CN" sz="1800" b="1" i="1" smtClean="0">
                            <a:latin typeface="Cambria Math"/>
                          </a:rPr>
                          <m:t>𝒍</m:t>
                        </m:r>
                      </m:sup>
                      <m:e>
                        <m:sSub>
                          <m:sSubPr>
                            <m:ctrlPr>
                              <a:rPr lang="en-US" altLang="zh-CN" sz="1800" b="1" i="1" smtClean="0">
                                <a:latin typeface="Cambria Math" panose="02040503050406030204" pitchFamily="18" charset="0"/>
                              </a:rPr>
                            </m:ctrlPr>
                          </m:sSubPr>
                          <m:e>
                            <m:r>
                              <a:rPr lang="en-US" altLang="zh-CN" sz="1800" b="1" i="1" smtClean="0">
                                <a:latin typeface="Cambria Math"/>
                              </a:rPr>
                              <m:t>𝝀</m:t>
                            </m:r>
                          </m:e>
                          <m:sub>
                            <m:r>
                              <a:rPr lang="en-US" altLang="zh-CN" sz="1800" b="1" i="1" smtClean="0">
                                <a:latin typeface="Cambria Math"/>
                              </a:rPr>
                              <m:t>𝒊</m:t>
                            </m:r>
                          </m:sub>
                        </m:sSub>
                        <m:sSub>
                          <m:sSubPr>
                            <m:ctrlPr>
                              <a:rPr lang="en-US" altLang="zh-CN" sz="1800" b="1" i="1" smtClean="0">
                                <a:latin typeface="Cambria Math" panose="02040503050406030204" pitchFamily="18" charset="0"/>
                              </a:rPr>
                            </m:ctrlPr>
                          </m:sSubPr>
                          <m:e>
                            <m:r>
                              <a:rPr lang="en-US" altLang="zh-CN" sz="1800" b="1" i="1" smtClean="0">
                                <a:latin typeface="Cambria Math"/>
                              </a:rPr>
                              <m:t>𝒂</m:t>
                            </m:r>
                          </m:e>
                          <m:sub>
                            <m:r>
                              <a:rPr lang="en-US" altLang="zh-CN" sz="1800" b="1" i="1" smtClean="0">
                                <a:latin typeface="Cambria Math"/>
                              </a:rPr>
                              <m:t>𝒊</m:t>
                            </m:r>
                          </m:sub>
                        </m:sSub>
                        <m:r>
                          <a:rPr lang="en-US" altLang="zh-CN" sz="1800" b="1" i="1" smtClean="0">
                            <a:latin typeface="Cambria Math"/>
                          </a:rPr>
                          <m:t>+</m:t>
                        </m:r>
                        <m:nary>
                          <m:naryPr>
                            <m:chr m:val="∑"/>
                            <m:ctrlPr>
                              <a:rPr lang="en-US" altLang="zh-CN" sz="1800" i="1">
                                <a:latin typeface="Cambria Math" panose="02040503050406030204" pitchFamily="18" charset="0"/>
                              </a:rPr>
                            </m:ctrlPr>
                          </m:naryPr>
                          <m:sub>
                            <m:r>
                              <m:rPr>
                                <m:brk m:alnAt="23"/>
                              </m:rPr>
                              <a:rPr lang="en-US" altLang="zh-CN" sz="1800" i="1">
                                <a:latin typeface="Cambria Math"/>
                              </a:rPr>
                              <m:t>𝒊</m:t>
                            </m:r>
                            <m:r>
                              <a:rPr lang="en-US" altLang="zh-CN" sz="1800" i="1">
                                <a:latin typeface="Cambria Math"/>
                              </a:rPr>
                              <m:t>=</m:t>
                            </m:r>
                            <m:r>
                              <a:rPr lang="en-US" altLang="zh-CN" sz="1800" i="1">
                                <a:latin typeface="Cambria Math"/>
                              </a:rPr>
                              <m:t>𝟏</m:t>
                            </m:r>
                          </m:sub>
                          <m:sup>
                            <m:sSup>
                              <m:sSupPr>
                                <m:ctrlPr>
                                  <a:rPr lang="en-US" altLang="zh-CN" sz="1800" b="1" i="1" smtClean="0">
                                    <a:latin typeface="Cambria Math" panose="02040503050406030204" pitchFamily="18" charset="0"/>
                                  </a:rPr>
                                </m:ctrlPr>
                              </m:sSupPr>
                              <m:e>
                                <m:r>
                                  <a:rPr lang="en-US" altLang="zh-CN" sz="1800" i="1">
                                    <a:latin typeface="Cambria Math"/>
                                  </a:rPr>
                                  <m:t>𝒍</m:t>
                                </m:r>
                              </m:e>
                              <m:sup>
                                <m:r>
                                  <a:rPr lang="en-US" altLang="zh-CN" sz="1800" b="1" i="1" smtClean="0">
                                    <a:latin typeface="Cambria Math"/>
                                  </a:rPr>
                                  <m:t>′</m:t>
                                </m:r>
                              </m:sup>
                            </m:sSup>
                          </m:sup>
                          <m:e>
                            <m:sSub>
                              <m:sSubPr>
                                <m:ctrlPr>
                                  <a:rPr lang="en-US" altLang="zh-CN" sz="1800" i="1">
                                    <a:latin typeface="Cambria Math" panose="02040503050406030204" pitchFamily="18" charset="0"/>
                                  </a:rPr>
                                </m:ctrlPr>
                              </m:sSubPr>
                              <m:e>
                                <m:r>
                                  <a:rPr lang="en-US" altLang="zh-CN" sz="1800" b="1" i="1" smtClean="0">
                                    <a:latin typeface="Cambria Math"/>
                                  </a:rPr>
                                  <m:t>𝝁</m:t>
                                </m:r>
                              </m:e>
                              <m:sub>
                                <m:r>
                                  <a:rPr lang="en-US" altLang="zh-CN" sz="1800" i="1">
                                    <a:latin typeface="Cambria Math"/>
                                  </a:rPr>
                                  <m:t>𝒊</m:t>
                                </m:r>
                              </m:sub>
                            </m:sSub>
                            <m:sSub>
                              <m:sSubPr>
                                <m:ctrlPr>
                                  <a:rPr lang="en-US" altLang="zh-CN" sz="1800" i="1">
                                    <a:latin typeface="Cambria Math" panose="02040503050406030204" pitchFamily="18" charset="0"/>
                                  </a:rPr>
                                </m:ctrlPr>
                              </m:sSubPr>
                              <m:e>
                                <m:r>
                                  <a:rPr lang="en-US" altLang="zh-CN" sz="1800" b="1" i="1" smtClean="0">
                                    <a:latin typeface="Cambria Math"/>
                                  </a:rPr>
                                  <m:t>𝒃</m:t>
                                </m:r>
                              </m:e>
                              <m:sub>
                                <m:r>
                                  <a:rPr lang="en-US" altLang="zh-CN" sz="1800" i="1">
                                    <a:latin typeface="Cambria Math"/>
                                  </a:rPr>
                                  <m:t>𝒊</m:t>
                                </m:r>
                              </m:sub>
                            </m:sSub>
                            <m:r>
                              <a:rPr lang="en-US" altLang="zh-CN" sz="1800" b="1" i="1" smtClean="0">
                                <a:latin typeface="Cambria Math"/>
                              </a:rPr>
                              <m:t>=</m:t>
                            </m:r>
                            <m:r>
                              <a:rPr lang="en-US" altLang="zh-CN" sz="1800" b="1" i="1" smtClean="0">
                                <a:latin typeface="Cambria Math"/>
                              </a:rPr>
                              <m:t>𝟎</m:t>
                            </m:r>
                          </m:e>
                        </m:nary>
                      </m:e>
                    </m:nary>
                  </m:oMath>
                </a14:m>
                <a:r>
                  <a:rPr lang="en-US" altLang="zh-CN" sz="1800" dirty="0"/>
                  <a:t>  </a:t>
                </a:r>
                <a:r>
                  <a:rPr lang="en-US" altLang="zh-CN" sz="1800" dirty="0">
                    <a:solidFill>
                      <a:srgbClr val="CC00CC"/>
                    </a:solidFill>
                  </a:rPr>
                  <a:t>(6-7)</a:t>
                </a:r>
              </a:p>
              <a:p>
                <a:r>
                  <a:rPr lang="zh-CN" altLang="en-US" sz="1800" dirty="0"/>
                  <a:t>证明：假设</a:t>
                </a:r>
                <a:r>
                  <a:rPr lang="en-US" altLang="zh-CN" sz="1800" dirty="0">
                    <a:solidFill>
                      <a:srgbClr val="CC00CC"/>
                    </a:solidFill>
                  </a:rPr>
                  <a:t>(6-7)</a:t>
                </a:r>
                <a:r>
                  <a:rPr lang="zh-CN" altLang="en-US" sz="1800" dirty="0"/>
                  <a:t>成立，则存在非负实数</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𝝁</m:t>
                        </m:r>
                      </m:e>
                      <m:sub>
                        <m:r>
                          <a:rPr lang="en-US" altLang="zh-CN" sz="1800" b="1" i="1" smtClean="0">
                            <a:latin typeface="Cambria Math"/>
                          </a:rPr>
                          <m:t>𝒊</m:t>
                        </m:r>
                      </m:sub>
                    </m:sSub>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r>
                      <a:rPr lang="en-US" altLang="zh-CN" sz="1800" b="1" i="1" smtClean="0">
                        <a:latin typeface="Cambria Math"/>
                      </a:rPr>
                      <m:t>𝒊</m:t>
                    </m:r>
                    <m:r>
                      <a:rPr lang="en-US" altLang="zh-CN" sz="1800" b="1" i="1" smtClean="0">
                        <a:latin typeface="Cambria Math"/>
                      </a:rPr>
                      <m:t>=</m:t>
                    </m:r>
                    <m:r>
                      <a:rPr lang="en-US" altLang="zh-CN" sz="1800" b="1" i="1" smtClean="0">
                        <a:latin typeface="Cambria Math"/>
                      </a:rPr>
                      <m:t>𝟏</m:t>
                    </m:r>
                    <m:r>
                      <a:rPr lang="en-US" altLang="zh-CN" sz="1800" b="1" i="1" smtClean="0">
                        <a:latin typeface="Cambria Math"/>
                      </a:rPr>
                      <m:t>,</m:t>
                    </m:r>
                    <m:r>
                      <a:rPr lang="en-US" altLang="zh-CN" sz="1800" b="1" i="1" smtClean="0">
                        <a:latin typeface="Cambria Math"/>
                      </a:rPr>
                      <m:t>𝟐</m:t>
                    </m:r>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1" smtClean="0">
                            <a:latin typeface="Cambria Math"/>
                          </a:rPr>
                          <m:t>𝒍</m:t>
                        </m:r>
                      </m:e>
                      <m:sup>
                        <m:r>
                          <a:rPr lang="en-US" altLang="zh-CN" sz="1800" b="1" i="1" smtClean="0">
                            <a:latin typeface="Cambria Math"/>
                          </a:rPr>
                          <m:t>′</m:t>
                        </m:r>
                      </m:sup>
                    </m:sSup>
                    <m:r>
                      <a:rPr lang="en-US" altLang="zh-CN" sz="1800" b="1" i="1" smtClean="0">
                        <a:latin typeface="Cambria Math"/>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1" i="1" smtClean="0">
                            <a:latin typeface="Cambria Math"/>
                          </a:rPr>
                          <m:t>,</m:t>
                        </m:r>
                        <m:r>
                          <a:rPr lang="zh-CN" altLang="en-US" sz="1800" b="1" i="1" smtClean="0">
                            <a:latin typeface="Cambria Math"/>
                          </a:rPr>
                          <m:t>且</m:t>
                        </m:r>
                        <m:r>
                          <a:rPr lang="en-US" altLang="zh-CN" sz="1800" i="1">
                            <a:latin typeface="Cambria Math"/>
                          </a:rPr>
                          <m:t>𝒂</m:t>
                        </m:r>
                      </m:e>
                      <m:sub>
                        <m:r>
                          <a:rPr lang="en-US" altLang="zh-CN" sz="1800" i="1">
                            <a:latin typeface="Cambria Math"/>
                          </a:rPr>
                          <m:t>𝟎</m:t>
                        </m:r>
                      </m:sub>
                    </m:sSub>
                    <m:r>
                      <a:rPr lang="en-US" altLang="zh-CN" sz="1800" i="1">
                        <a:latin typeface="Cambria Math"/>
                      </a:rPr>
                      <m:t>=</m:t>
                    </m:r>
                    <m:r>
                      <a:rPr lang="en-US" altLang="zh-CN" sz="1800" b="1" i="1" smtClean="0">
                        <a:latin typeface="Cambria Math" panose="02040503050406030204" pitchFamily="18" charset="0"/>
                      </a:rPr>
                      <m:t>−</m:t>
                    </m:r>
                    <m:nary>
                      <m:naryPr>
                        <m:chr m:val="∑"/>
                        <m:ctrlPr>
                          <a:rPr lang="en-US" altLang="zh-CN" sz="1800" i="1">
                            <a:latin typeface="Cambria Math" panose="02040503050406030204" pitchFamily="18" charset="0"/>
                          </a:rPr>
                        </m:ctrlPr>
                      </m:naryPr>
                      <m:sub>
                        <m:r>
                          <m:rPr>
                            <m:brk m:alnAt="23"/>
                          </m:rPr>
                          <a:rPr lang="en-US" altLang="zh-CN" sz="1800" i="1">
                            <a:latin typeface="Cambria Math"/>
                          </a:rPr>
                          <m:t>𝒊</m:t>
                        </m:r>
                        <m:r>
                          <a:rPr lang="en-US" altLang="zh-CN" sz="1800" i="1">
                            <a:latin typeface="Cambria Math"/>
                          </a:rPr>
                          <m:t>=</m:t>
                        </m:r>
                        <m:r>
                          <a:rPr lang="en-US" altLang="zh-CN" sz="1800" i="1">
                            <a:latin typeface="Cambria Math"/>
                          </a:rPr>
                          <m:t>𝟏</m:t>
                        </m:r>
                      </m:sub>
                      <m:sup>
                        <m:r>
                          <a:rPr lang="en-US" altLang="zh-CN" sz="1800" i="1">
                            <a:latin typeface="Cambria Math"/>
                          </a:rPr>
                          <m:t>𝒍</m:t>
                        </m:r>
                      </m:sup>
                      <m:e>
                        <m:sSub>
                          <m:sSubPr>
                            <m:ctrlPr>
                              <a:rPr lang="en-US" altLang="zh-CN" sz="1800" i="1">
                                <a:latin typeface="Cambria Math" panose="02040503050406030204" pitchFamily="18" charset="0"/>
                              </a:rPr>
                            </m:ctrlPr>
                          </m:sSubPr>
                          <m:e>
                            <m:r>
                              <a:rPr lang="en-US" altLang="zh-CN" sz="1800" i="1">
                                <a:latin typeface="Cambria Math"/>
                              </a:rPr>
                              <m:t>𝝀</m:t>
                            </m:r>
                          </m:e>
                          <m:sub>
                            <m:r>
                              <a:rPr lang="en-US" altLang="zh-CN" sz="1800" i="1">
                                <a:latin typeface="Cambria Math"/>
                              </a:rPr>
                              <m:t>𝒊</m:t>
                            </m:r>
                          </m:sub>
                        </m:sSub>
                        <m:sSub>
                          <m:sSubPr>
                            <m:ctrlPr>
                              <a:rPr lang="en-US" altLang="zh-CN" sz="1800" i="1">
                                <a:latin typeface="Cambria Math" panose="02040503050406030204" pitchFamily="18" charset="0"/>
                              </a:rPr>
                            </m:ctrlPr>
                          </m:sSubPr>
                          <m:e>
                            <m:r>
                              <a:rPr lang="en-US" altLang="zh-CN" sz="1800" i="1">
                                <a:latin typeface="Cambria Math"/>
                              </a:rPr>
                              <m:t>𝒂</m:t>
                            </m:r>
                          </m:e>
                          <m:sub>
                            <m:r>
                              <a:rPr lang="en-US" altLang="zh-CN" sz="1800" i="1">
                                <a:latin typeface="Cambria Math"/>
                              </a:rPr>
                              <m:t>𝒊</m:t>
                            </m:r>
                          </m:sub>
                        </m:sSub>
                        <m:r>
                          <a:rPr lang="en-US" altLang="zh-CN" sz="1800" b="1" i="1" smtClean="0">
                            <a:latin typeface="Cambria Math"/>
                          </a:rPr>
                          <m:t>−</m:t>
                        </m:r>
                        <m:nary>
                          <m:naryPr>
                            <m:chr m:val="∑"/>
                            <m:ctrlPr>
                              <a:rPr lang="en-US" altLang="zh-CN" sz="1800" i="1">
                                <a:latin typeface="Cambria Math" panose="02040503050406030204" pitchFamily="18" charset="0"/>
                              </a:rPr>
                            </m:ctrlPr>
                          </m:naryPr>
                          <m:sub>
                            <m:r>
                              <m:rPr>
                                <m:brk m:alnAt="23"/>
                              </m:rPr>
                              <a:rPr lang="en-US" altLang="zh-CN" sz="1800" i="1">
                                <a:latin typeface="Cambria Math"/>
                              </a:rPr>
                              <m:t>𝒊</m:t>
                            </m:r>
                            <m:r>
                              <a:rPr lang="en-US" altLang="zh-CN" sz="1800" i="1">
                                <a:latin typeface="Cambria Math"/>
                              </a:rPr>
                              <m:t>=</m:t>
                            </m:r>
                            <m:r>
                              <a:rPr lang="en-US" altLang="zh-CN" sz="1800" i="1">
                                <a:latin typeface="Cambria Math"/>
                              </a:rPr>
                              <m:t>𝟏</m:t>
                            </m:r>
                          </m:sub>
                          <m:sup>
                            <m:sSup>
                              <m:sSupPr>
                                <m:ctrlPr>
                                  <a:rPr lang="en-US" altLang="zh-CN" sz="1800" i="1">
                                    <a:latin typeface="Cambria Math" panose="02040503050406030204" pitchFamily="18" charset="0"/>
                                  </a:rPr>
                                </m:ctrlPr>
                              </m:sSupPr>
                              <m:e>
                                <m:r>
                                  <a:rPr lang="en-US" altLang="zh-CN" sz="1800" i="1">
                                    <a:latin typeface="Cambria Math"/>
                                  </a:rPr>
                                  <m:t>𝒍</m:t>
                                </m:r>
                              </m:e>
                              <m:sup>
                                <m:r>
                                  <a:rPr lang="en-US" altLang="zh-CN" sz="1800" i="1">
                                    <a:latin typeface="Cambria Math"/>
                                  </a:rPr>
                                  <m:t>′</m:t>
                                </m:r>
                              </m:sup>
                            </m:sSup>
                          </m:sup>
                          <m:e>
                            <m:sSub>
                              <m:sSubPr>
                                <m:ctrlPr>
                                  <a:rPr lang="en-US" altLang="zh-CN" sz="1800" i="1">
                                    <a:latin typeface="Cambria Math" panose="02040503050406030204" pitchFamily="18" charset="0"/>
                                  </a:rPr>
                                </m:ctrlPr>
                              </m:sSubPr>
                              <m:e>
                                <m:r>
                                  <a:rPr lang="en-US" altLang="zh-CN" sz="1800" i="1">
                                    <a:latin typeface="Cambria Math"/>
                                  </a:rPr>
                                  <m:t>𝝁</m:t>
                                </m:r>
                              </m:e>
                              <m:sub>
                                <m:r>
                                  <a:rPr lang="en-US" altLang="zh-CN" sz="1800" i="1">
                                    <a:latin typeface="Cambria Math"/>
                                  </a:rPr>
                                  <m:t>𝒊</m:t>
                                </m:r>
                              </m:sub>
                            </m:sSub>
                            <m:sSub>
                              <m:sSubPr>
                                <m:ctrlPr>
                                  <a:rPr lang="en-US" altLang="zh-CN" sz="1800" i="1">
                                    <a:latin typeface="Cambria Math" panose="02040503050406030204" pitchFamily="18" charset="0"/>
                                  </a:rPr>
                                </m:ctrlPr>
                              </m:sSubPr>
                              <m:e>
                                <m:r>
                                  <a:rPr lang="en-US" altLang="zh-CN" sz="1800" i="1">
                                    <a:latin typeface="Cambria Math"/>
                                  </a:rPr>
                                  <m:t>𝒃</m:t>
                                </m:r>
                              </m:e>
                              <m:sub>
                                <m:r>
                                  <a:rPr lang="en-US" altLang="zh-CN" sz="1800" i="1">
                                    <a:latin typeface="Cambria Math"/>
                                  </a:rPr>
                                  <m:t>𝒊</m:t>
                                </m:r>
                              </m:sub>
                            </m:sSub>
                          </m:e>
                        </m:nary>
                      </m:e>
                    </m:nary>
                  </m:oMath>
                </a14:m>
                <a:r>
                  <a:rPr lang="en-US" altLang="zh-CN" sz="1800" dirty="0"/>
                  <a:t> </a:t>
                </a:r>
                <a:r>
                  <a:rPr lang="zh-CN" altLang="en-US" sz="1800" dirty="0"/>
                  <a:t>从而根据</a:t>
                </a:r>
                <a:r>
                  <a:rPr lang="en-US" altLang="zh-CN" sz="1800" dirty="0"/>
                  <a:t>(</a:t>
                </a:r>
                <a:r>
                  <a:rPr lang="en-US" altLang="zh-CN" sz="1800" dirty="0">
                    <a:solidFill>
                      <a:srgbClr val="CC00CC"/>
                    </a:solidFill>
                  </a:rPr>
                  <a:t>6-4)(6-5)</a:t>
                </a:r>
                <a:r>
                  <a:rPr lang="zh-CN" altLang="en-US" sz="1800" dirty="0"/>
                  <a:t>可知</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𝒅</m:t>
                        </m:r>
                      </m:e>
                      <m:sup>
                        <m:r>
                          <a:rPr lang="en-US" altLang="zh-CN" sz="1800" i="1">
                            <a:latin typeface="Cambria Math"/>
                          </a:rPr>
                          <m:t>𝑻</m:t>
                        </m:r>
                      </m:sup>
                    </m:sSup>
                    <m:sSub>
                      <m:sSubPr>
                        <m:ctrlPr>
                          <a:rPr lang="en-US" altLang="zh-CN" sz="1800" i="1">
                            <a:latin typeface="Cambria Math" panose="02040503050406030204" pitchFamily="18" charset="0"/>
                          </a:rPr>
                        </m:ctrlPr>
                      </m:sSubPr>
                      <m:e>
                        <m:r>
                          <a:rPr lang="en-US" altLang="zh-CN" sz="1800" i="1">
                            <a:latin typeface="Cambria Math"/>
                          </a:rPr>
                          <m:t>𝒂</m:t>
                        </m:r>
                      </m:e>
                      <m:sub>
                        <m:r>
                          <a:rPr lang="en-US" altLang="zh-CN" sz="1800" i="1">
                            <a:latin typeface="Cambria Math"/>
                          </a:rPr>
                          <m:t>𝟎</m:t>
                        </m:r>
                      </m:sub>
                    </m:sSub>
                    <m:r>
                      <a:rPr lang="en-US" altLang="zh-CN" sz="1800" b="1" i="1" smtClean="0">
                        <a:latin typeface="Cambria Math"/>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sSup>
                          <m:sSupPr>
                            <m:ctrlPr>
                              <a:rPr lang="en-US" altLang="zh-CN" sz="1800" b="1" i="1" smtClean="0">
                                <a:latin typeface="Cambria Math" panose="02040503050406030204" pitchFamily="18" charset="0"/>
                              </a:rPr>
                            </m:ctrlPr>
                          </m:sSupPr>
                          <m:e>
                            <m:r>
                              <a:rPr lang="en-US" altLang="zh-CN" sz="1800" b="1" i="1" smtClean="0">
                                <a:latin typeface="Cambria Math"/>
                              </a:rPr>
                              <m:t>𝒅</m:t>
                            </m:r>
                          </m:e>
                          <m:sup>
                            <m:r>
                              <a:rPr lang="en-US" altLang="zh-CN" sz="1800" b="1" i="1" smtClean="0">
                                <a:latin typeface="Cambria Math"/>
                              </a:rPr>
                              <m:t>𝑻</m:t>
                            </m:r>
                          </m:sup>
                        </m:sSup>
                      </m:e>
                      <m:sub>
                        <m:r>
                          <a:rPr lang="en-US" altLang="zh-CN" sz="1800" b="1" i="1" smtClean="0">
                            <a:latin typeface="Cambria Math"/>
                          </a:rPr>
                          <m:t> </m:t>
                        </m:r>
                      </m:sub>
                    </m:sSub>
                    <m:r>
                      <a:rPr lang="en-US" altLang="zh-CN" sz="1800" b="1" i="1" smtClean="0">
                        <a:latin typeface="Cambria Math"/>
                      </a:rPr>
                      <m:t>(</m:t>
                    </m:r>
                    <m:r>
                      <a:rPr lang="en-US" altLang="zh-CN" sz="1800" b="1" i="1" smtClean="0">
                        <a:latin typeface="Cambria Math" panose="02040503050406030204" pitchFamily="18" charset="0"/>
                      </a:rPr>
                      <m:t>−</m:t>
                    </m:r>
                    <m:nary>
                      <m:naryPr>
                        <m:chr m:val="∑"/>
                        <m:ctrlPr>
                          <a:rPr lang="en-US" altLang="zh-CN" sz="1800" i="1">
                            <a:latin typeface="Cambria Math" panose="02040503050406030204" pitchFamily="18" charset="0"/>
                          </a:rPr>
                        </m:ctrlPr>
                      </m:naryPr>
                      <m:sub>
                        <m:r>
                          <m:rPr>
                            <m:brk m:alnAt="23"/>
                          </m:rPr>
                          <a:rPr lang="en-US" altLang="zh-CN" sz="1800" i="1">
                            <a:latin typeface="Cambria Math"/>
                          </a:rPr>
                          <m:t>𝒊</m:t>
                        </m:r>
                        <m:r>
                          <a:rPr lang="en-US" altLang="zh-CN" sz="1800" i="1">
                            <a:latin typeface="Cambria Math"/>
                          </a:rPr>
                          <m:t>=</m:t>
                        </m:r>
                        <m:r>
                          <a:rPr lang="en-US" altLang="zh-CN" sz="1800" i="1">
                            <a:latin typeface="Cambria Math"/>
                          </a:rPr>
                          <m:t>𝟏</m:t>
                        </m:r>
                      </m:sub>
                      <m:sup>
                        <m:r>
                          <a:rPr lang="en-US" altLang="zh-CN" sz="1800" i="1">
                            <a:latin typeface="Cambria Math"/>
                          </a:rPr>
                          <m:t>𝒍</m:t>
                        </m:r>
                      </m:sup>
                      <m:e>
                        <m:sSub>
                          <m:sSubPr>
                            <m:ctrlPr>
                              <a:rPr lang="en-US" altLang="zh-CN" sz="1800" i="1">
                                <a:latin typeface="Cambria Math" panose="02040503050406030204" pitchFamily="18" charset="0"/>
                              </a:rPr>
                            </m:ctrlPr>
                          </m:sSubPr>
                          <m:e>
                            <m:r>
                              <a:rPr lang="en-US" altLang="zh-CN" sz="1800" i="1">
                                <a:latin typeface="Cambria Math"/>
                              </a:rPr>
                              <m:t>𝝀</m:t>
                            </m:r>
                          </m:e>
                          <m:sub>
                            <m:r>
                              <a:rPr lang="en-US" altLang="zh-CN" sz="1800" i="1">
                                <a:latin typeface="Cambria Math"/>
                              </a:rPr>
                              <m:t>𝒊</m:t>
                            </m:r>
                          </m:sub>
                        </m:sSub>
                        <m:sSub>
                          <m:sSubPr>
                            <m:ctrlPr>
                              <a:rPr lang="en-US" altLang="zh-CN" sz="1800" i="1">
                                <a:latin typeface="Cambria Math" panose="02040503050406030204" pitchFamily="18" charset="0"/>
                              </a:rPr>
                            </m:ctrlPr>
                          </m:sSubPr>
                          <m:e>
                            <m:r>
                              <a:rPr lang="en-US" altLang="zh-CN" sz="1800" i="1">
                                <a:latin typeface="Cambria Math"/>
                              </a:rPr>
                              <m:t>𝒂</m:t>
                            </m:r>
                          </m:e>
                          <m:sub>
                            <m:r>
                              <a:rPr lang="en-US" altLang="zh-CN" sz="1800" i="1">
                                <a:latin typeface="Cambria Math"/>
                              </a:rPr>
                              <m:t>𝒊</m:t>
                            </m:r>
                          </m:sub>
                        </m:sSub>
                        <m:r>
                          <a:rPr lang="en-US" altLang="zh-CN" sz="1800" b="1" i="1" smtClean="0">
                            <a:latin typeface="Cambria Math"/>
                          </a:rPr>
                          <m:t>−</m:t>
                        </m:r>
                        <m:nary>
                          <m:naryPr>
                            <m:chr m:val="∑"/>
                            <m:ctrlPr>
                              <a:rPr lang="en-US" altLang="zh-CN" sz="1800" i="1">
                                <a:latin typeface="Cambria Math" panose="02040503050406030204" pitchFamily="18" charset="0"/>
                              </a:rPr>
                            </m:ctrlPr>
                          </m:naryPr>
                          <m:sub>
                            <m:r>
                              <m:rPr>
                                <m:brk m:alnAt="23"/>
                              </m:rPr>
                              <a:rPr lang="en-US" altLang="zh-CN" sz="1800" i="1">
                                <a:latin typeface="Cambria Math"/>
                              </a:rPr>
                              <m:t>𝒊</m:t>
                            </m:r>
                            <m:r>
                              <a:rPr lang="en-US" altLang="zh-CN" sz="1800" i="1">
                                <a:latin typeface="Cambria Math"/>
                              </a:rPr>
                              <m:t>=</m:t>
                            </m:r>
                            <m:r>
                              <a:rPr lang="en-US" altLang="zh-CN" sz="1800" i="1">
                                <a:latin typeface="Cambria Math"/>
                              </a:rPr>
                              <m:t>𝟏</m:t>
                            </m:r>
                          </m:sub>
                          <m:sup>
                            <m:sSup>
                              <m:sSupPr>
                                <m:ctrlPr>
                                  <a:rPr lang="en-US" altLang="zh-CN" sz="1800" i="1">
                                    <a:latin typeface="Cambria Math" panose="02040503050406030204" pitchFamily="18" charset="0"/>
                                  </a:rPr>
                                </m:ctrlPr>
                              </m:sSupPr>
                              <m:e>
                                <m:r>
                                  <a:rPr lang="en-US" altLang="zh-CN" sz="1800" i="1">
                                    <a:latin typeface="Cambria Math"/>
                                  </a:rPr>
                                  <m:t>𝒍</m:t>
                                </m:r>
                              </m:e>
                              <m:sup>
                                <m:r>
                                  <a:rPr lang="en-US" altLang="zh-CN" sz="1800" i="1">
                                    <a:latin typeface="Cambria Math"/>
                                  </a:rPr>
                                  <m:t>′</m:t>
                                </m:r>
                              </m:sup>
                            </m:sSup>
                          </m:sup>
                          <m:e>
                            <m:sSub>
                              <m:sSubPr>
                                <m:ctrlPr>
                                  <a:rPr lang="en-US" altLang="zh-CN" sz="1800" i="1">
                                    <a:latin typeface="Cambria Math" panose="02040503050406030204" pitchFamily="18" charset="0"/>
                                  </a:rPr>
                                </m:ctrlPr>
                              </m:sSubPr>
                              <m:e>
                                <m:r>
                                  <a:rPr lang="en-US" altLang="zh-CN" sz="1800" i="1">
                                    <a:latin typeface="Cambria Math"/>
                                  </a:rPr>
                                  <m:t>𝝁</m:t>
                                </m:r>
                              </m:e>
                              <m:sub>
                                <m:r>
                                  <a:rPr lang="en-US" altLang="zh-CN" sz="1800" i="1">
                                    <a:latin typeface="Cambria Math"/>
                                  </a:rPr>
                                  <m:t>𝒊</m:t>
                                </m:r>
                              </m:sub>
                            </m:sSub>
                            <m:sSub>
                              <m:sSubPr>
                                <m:ctrlPr>
                                  <a:rPr lang="en-US" altLang="zh-CN" sz="1800" i="1">
                                    <a:latin typeface="Cambria Math" panose="02040503050406030204" pitchFamily="18" charset="0"/>
                                  </a:rPr>
                                </m:ctrlPr>
                              </m:sSubPr>
                              <m:e>
                                <m:r>
                                  <a:rPr lang="en-US" altLang="zh-CN" sz="1800" i="1">
                                    <a:latin typeface="Cambria Math"/>
                                  </a:rPr>
                                  <m:t>𝒃</m:t>
                                </m:r>
                              </m:e>
                              <m:sub>
                                <m:r>
                                  <a:rPr lang="en-US" altLang="zh-CN" sz="1800" i="1">
                                    <a:latin typeface="Cambria Math"/>
                                  </a:rPr>
                                  <m:t>𝒊</m:t>
                                </m:r>
                              </m:sub>
                            </m:sSub>
                          </m:e>
                        </m:nary>
                      </m:e>
                    </m:nary>
                  </m:oMath>
                </a14:m>
                <a:r>
                  <a:rPr lang="en-US" altLang="zh-CN" sz="1800" dirty="0"/>
                  <a:t>)= -</a:t>
                </a:r>
                <a14:m>
                  <m:oMath xmlns:m="http://schemas.openxmlformats.org/officeDocument/2006/math">
                    <m:nary>
                      <m:naryPr>
                        <m:chr m:val="∑"/>
                        <m:ctrlPr>
                          <a:rPr lang="en-US" altLang="zh-CN" sz="1800" i="1">
                            <a:latin typeface="Cambria Math" panose="02040503050406030204" pitchFamily="18" charset="0"/>
                          </a:rPr>
                        </m:ctrlPr>
                      </m:naryPr>
                      <m:sub>
                        <m:r>
                          <m:rPr>
                            <m:brk m:alnAt="23"/>
                          </m:rPr>
                          <a:rPr lang="en-US" altLang="zh-CN" sz="1800" i="1">
                            <a:latin typeface="Cambria Math"/>
                          </a:rPr>
                          <m:t>𝒊</m:t>
                        </m:r>
                        <m:r>
                          <a:rPr lang="en-US" altLang="zh-CN" sz="1800" i="1">
                            <a:latin typeface="Cambria Math"/>
                          </a:rPr>
                          <m:t>=</m:t>
                        </m:r>
                        <m:r>
                          <a:rPr lang="en-US" altLang="zh-CN" sz="1800" i="1">
                            <a:latin typeface="Cambria Math"/>
                          </a:rPr>
                          <m:t>𝟏</m:t>
                        </m:r>
                      </m:sub>
                      <m:sup>
                        <m:sSup>
                          <m:sSupPr>
                            <m:ctrlPr>
                              <a:rPr lang="en-US" altLang="zh-CN" sz="1800" i="1">
                                <a:latin typeface="Cambria Math" panose="02040503050406030204" pitchFamily="18" charset="0"/>
                              </a:rPr>
                            </m:ctrlPr>
                          </m:sSupPr>
                          <m:e>
                            <m:r>
                              <a:rPr lang="en-US" altLang="zh-CN" sz="1800" i="1">
                                <a:latin typeface="Cambria Math"/>
                              </a:rPr>
                              <m:t>𝒍</m:t>
                            </m:r>
                          </m:e>
                          <m:sup>
                            <m:r>
                              <a:rPr lang="en-US" altLang="zh-CN" sz="1800" i="1">
                                <a:latin typeface="Cambria Math"/>
                              </a:rPr>
                              <m:t>′</m:t>
                            </m:r>
                          </m:sup>
                        </m:sSup>
                      </m:sup>
                      <m:e>
                        <m:sSub>
                          <m:sSubPr>
                            <m:ctrlPr>
                              <a:rPr lang="en-US" altLang="zh-CN" sz="1800" i="1">
                                <a:latin typeface="Cambria Math" panose="02040503050406030204" pitchFamily="18" charset="0"/>
                              </a:rPr>
                            </m:ctrlPr>
                          </m:sSubPr>
                          <m:e>
                            <m:r>
                              <a:rPr lang="en-US" altLang="zh-CN" sz="1800" i="1">
                                <a:latin typeface="Cambria Math"/>
                              </a:rPr>
                              <m:t>𝝁</m:t>
                            </m:r>
                          </m:e>
                          <m:sub>
                            <m:r>
                              <a:rPr lang="en-US" altLang="zh-CN" sz="1800" i="1">
                                <a:latin typeface="Cambria Math"/>
                              </a:rPr>
                              <m:t>𝒊</m:t>
                            </m:r>
                          </m:sub>
                        </m:sSub>
                        <m:sSub>
                          <m:sSubPr>
                            <m:ctrlPr>
                              <a:rPr lang="en-US" altLang="zh-CN" sz="1800" i="1">
                                <a:latin typeface="Cambria Math" panose="02040503050406030204" pitchFamily="18" charset="0"/>
                              </a:rPr>
                            </m:ctrlPr>
                          </m:sSubPr>
                          <m:e>
                            <m:sSup>
                              <m:sSupPr>
                                <m:ctrlPr>
                                  <a:rPr lang="en-US" altLang="zh-CN" sz="1800" b="1" i="1" smtClean="0">
                                    <a:latin typeface="Cambria Math" panose="02040503050406030204" pitchFamily="18" charset="0"/>
                                  </a:rPr>
                                </m:ctrlPr>
                              </m:sSupPr>
                              <m:e>
                                <m:r>
                                  <a:rPr lang="en-US" altLang="zh-CN" sz="1800" b="1" i="1" smtClean="0">
                                    <a:latin typeface="Cambria Math"/>
                                  </a:rPr>
                                  <m:t>𝒅</m:t>
                                </m:r>
                              </m:e>
                              <m:sup>
                                <m:r>
                                  <a:rPr lang="en-US" altLang="zh-CN" sz="1800" b="1" i="1" smtClean="0">
                                    <a:latin typeface="Cambria Math"/>
                                  </a:rPr>
                                  <m:t>𝑻</m:t>
                                </m:r>
                              </m:sup>
                            </m:sSup>
                            <m:r>
                              <a:rPr lang="en-US" altLang="zh-CN" sz="1800" i="1">
                                <a:latin typeface="Cambria Math"/>
                              </a:rPr>
                              <m:t>𝒃</m:t>
                            </m:r>
                          </m:e>
                          <m:sub>
                            <m:r>
                              <a:rPr lang="en-US" altLang="zh-CN" sz="1800" i="1">
                                <a:latin typeface="Cambria Math"/>
                              </a:rPr>
                              <m:t>𝒊</m:t>
                            </m:r>
                          </m:sub>
                        </m:sSub>
                      </m:e>
                    </m:nary>
                    <m:r>
                      <a:rPr lang="en-US" altLang="zh-CN" sz="1800" b="1" i="0" smtClean="0">
                        <a:latin typeface="Cambria Math"/>
                      </a:rPr>
                      <m:t>≥</m:t>
                    </m:r>
                    <m:r>
                      <a:rPr lang="en-US" altLang="zh-CN" sz="1800" b="1" i="0" smtClean="0">
                        <a:latin typeface="Cambria Math"/>
                      </a:rPr>
                      <m:t>𝟎</m:t>
                    </m:r>
                  </m:oMath>
                </a14:m>
                <a:r>
                  <a:rPr lang="en-US" altLang="zh-CN" sz="1800" dirty="0"/>
                  <a:t>,</a:t>
                </a:r>
                <a:r>
                  <a:rPr lang="zh-CN" altLang="en-US" sz="1800" dirty="0"/>
                  <a:t>因此</a:t>
                </a:r>
                <a:r>
                  <a:rPr lang="en-US" altLang="zh-CN" sz="1800" dirty="0">
                    <a:solidFill>
                      <a:srgbClr val="CC00CC"/>
                    </a:solidFill>
                  </a:rPr>
                  <a:t>(6-6)</a:t>
                </a:r>
                <a:r>
                  <a:rPr lang="zh-CN" altLang="en-US" sz="1800" dirty="0"/>
                  <a:t>无解</a:t>
                </a:r>
                <a:endParaRPr lang="en-US" altLang="zh-CN" sz="1800" dirty="0"/>
              </a:p>
              <a:p>
                <a:r>
                  <a:rPr lang="zh-CN" altLang="en-US" sz="1800" dirty="0"/>
                  <a:t>假设不存在实数</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𝝀</m:t>
                        </m:r>
                      </m:e>
                      <m:sub>
                        <m:r>
                          <a:rPr lang="en-US" altLang="zh-CN" sz="1800" b="1" i="1" smtClean="0">
                            <a:latin typeface="Cambria Math"/>
                          </a:rPr>
                          <m:t>𝒊</m:t>
                        </m:r>
                      </m:sub>
                    </m:sSub>
                    <m:d>
                      <m:dPr>
                        <m:ctrlPr>
                          <a:rPr lang="en-US" altLang="zh-CN" sz="1800" b="1" i="1" smtClean="0">
                            <a:latin typeface="Cambria Math" panose="02040503050406030204" pitchFamily="18" charset="0"/>
                          </a:rPr>
                        </m:ctrlPr>
                      </m:dPr>
                      <m:e>
                        <m:r>
                          <a:rPr lang="en-US" altLang="zh-CN" sz="1800" b="1" i="1" smtClean="0">
                            <a:latin typeface="Cambria Math"/>
                          </a:rPr>
                          <m:t>𝒊</m:t>
                        </m:r>
                        <m:r>
                          <a:rPr lang="en-US" altLang="zh-CN" sz="1800" b="1" i="1" smtClean="0">
                            <a:latin typeface="Cambria Math"/>
                          </a:rPr>
                          <m:t>=</m:t>
                        </m:r>
                        <m:r>
                          <a:rPr lang="en-US" altLang="zh-CN" sz="1800" b="1" i="1" smtClean="0">
                            <a:latin typeface="Cambria Math"/>
                          </a:rPr>
                          <m:t>𝟏</m:t>
                        </m:r>
                        <m:r>
                          <a:rPr lang="en-US" altLang="zh-CN" sz="1800" b="1" i="1" smtClean="0">
                            <a:latin typeface="Cambria Math"/>
                          </a:rPr>
                          <m:t>,⋯,</m:t>
                        </m:r>
                        <m:r>
                          <a:rPr lang="en-US" altLang="zh-CN" sz="1800" b="1" i="1" smtClean="0">
                            <a:latin typeface="Cambria Math"/>
                          </a:rPr>
                          <m:t>𝒍</m:t>
                        </m:r>
                      </m:e>
                    </m:d>
                    <m:r>
                      <a:rPr lang="zh-CN" altLang="en-US" sz="1800" b="1" i="1" smtClean="0">
                        <a:latin typeface="Cambria Math" panose="02040503050406030204" pitchFamily="18" charset="0"/>
                      </a:rPr>
                      <m:t>和</m:t>
                    </m:r>
                    <m:r>
                      <a:rPr lang="zh-CN" altLang="en-US" sz="1800" i="1" dirty="0">
                        <a:latin typeface="Cambria Math"/>
                      </a:rPr>
                      <m:t>非负实数</m:t>
                    </m:r>
                    <m:sSub>
                      <m:sSubPr>
                        <m:ctrlPr>
                          <a:rPr lang="en-US" altLang="zh-CN" sz="1800" i="1" dirty="0">
                            <a:latin typeface="Cambria Math" panose="02040503050406030204" pitchFamily="18" charset="0"/>
                          </a:rPr>
                        </m:ctrlPr>
                      </m:sSubPr>
                      <m:e>
                        <m:r>
                          <a:rPr lang="en-US" altLang="zh-CN" sz="1800" i="1" dirty="0">
                            <a:latin typeface="Cambria Math"/>
                          </a:rPr>
                          <m:t>𝝁</m:t>
                        </m:r>
                      </m:e>
                      <m:sub>
                        <m:r>
                          <a:rPr lang="en-US" altLang="zh-CN" sz="1800" i="1" dirty="0">
                            <a:latin typeface="Cambria Math"/>
                          </a:rPr>
                          <m:t>𝒊</m:t>
                        </m:r>
                      </m:sub>
                    </m:sSub>
                    <m:r>
                      <a:rPr lang="en-US" altLang="zh-CN" sz="1800" i="1" dirty="0">
                        <a:latin typeface="Cambria Math"/>
                      </a:rPr>
                      <m:t>(</m:t>
                    </m:r>
                    <m:r>
                      <a:rPr lang="en-US" altLang="zh-CN" sz="1800" i="1" dirty="0">
                        <a:latin typeface="Cambria Math"/>
                      </a:rPr>
                      <m:t>𝒊</m:t>
                    </m:r>
                    <m:r>
                      <a:rPr lang="en-US" altLang="zh-CN" sz="1800" i="1" dirty="0">
                        <a:latin typeface="Cambria Math"/>
                      </a:rPr>
                      <m:t>=</m:t>
                    </m:r>
                    <m:r>
                      <a:rPr lang="en-US" altLang="zh-CN" sz="1800" i="1" dirty="0">
                        <a:latin typeface="Cambria Math"/>
                      </a:rPr>
                      <m:t>𝟏</m:t>
                    </m:r>
                    <m:r>
                      <a:rPr lang="en-US" altLang="zh-CN" sz="1800" i="1" dirty="0">
                        <a:latin typeface="Cambria Math"/>
                      </a:rPr>
                      <m:t>,</m:t>
                    </m:r>
                    <m:r>
                      <a:rPr lang="en-US" altLang="zh-CN" sz="1800" i="1" dirty="0">
                        <a:latin typeface="Cambria Math"/>
                      </a:rPr>
                      <m:t>𝟐</m:t>
                    </m:r>
                    <m:r>
                      <a:rPr lang="en-US" altLang="zh-CN" sz="1800" i="1" dirty="0">
                        <a:latin typeface="Cambria Math"/>
                      </a:rPr>
                      <m:t>,⋯,</m:t>
                    </m:r>
                    <m:sSup>
                      <m:sSupPr>
                        <m:ctrlPr>
                          <a:rPr lang="en-US" altLang="zh-CN" sz="1800" i="1" dirty="0">
                            <a:latin typeface="Cambria Math" panose="02040503050406030204" pitchFamily="18" charset="0"/>
                          </a:rPr>
                        </m:ctrlPr>
                      </m:sSupPr>
                      <m:e>
                        <m:r>
                          <a:rPr lang="en-US" altLang="zh-CN" sz="1800" i="1" dirty="0">
                            <a:latin typeface="Cambria Math"/>
                          </a:rPr>
                          <m:t>𝒍</m:t>
                        </m:r>
                      </m:e>
                      <m:sup>
                        <m:r>
                          <a:rPr lang="en-US" altLang="zh-CN" sz="1800" i="1" dirty="0">
                            <a:latin typeface="Cambria Math"/>
                          </a:rPr>
                          <m:t>′</m:t>
                        </m:r>
                      </m:sup>
                    </m:sSup>
                    <m:r>
                      <a:rPr lang="en-US" altLang="zh-CN" sz="1800" i="1" dirty="0">
                        <a:latin typeface="Cambria Math"/>
                      </a:rPr>
                      <m:t>)</m:t>
                    </m:r>
                  </m:oMath>
                </a14:m>
                <a:r>
                  <a:rPr lang="zh-CN" altLang="en-US" sz="1800" dirty="0"/>
                  <a:t>使得</a:t>
                </a:r>
                <a:r>
                  <a:rPr lang="en-US" altLang="zh-CN" sz="1800" dirty="0">
                    <a:solidFill>
                      <a:srgbClr val="CC00CC"/>
                    </a:solidFill>
                  </a:rPr>
                  <a:t>(6-7)</a:t>
                </a:r>
                <a:r>
                  <a:rPr lang="zh-CN" altLang="en-US" sz="1800" dirty="0"/>
                  <a:t>成立。定义集合</a:t>
                </a:r>
                <a14:m>
                  <m:oMath xmlns:m="http://schemas.openxmlformats.org/officeDocument/2006/math">
                    <m:r>
                      <a:rPr lang="en-US" altLang="zh-CN" sz="1800" b="1" i="1" smtClean="0">
                        <a:latin typeface="Cambria Math"/>
                      </a:rPr>
                      <m:t>𝑺</m:t>
                    </m:r>
                    <m:r>
                      <a:rPr lang="en-US" altLang="zh-CN" sz="1800" b="1" i="1" smtClean="0">
                        <a:latin typeface="Cambria Math"/>
                      </a:rPr>
                      <m:t>={</m:t>
                    </m:r>
                    <m:r>
                      <a:rPr lang="en-US" altLang="zh-CN" sz="1800" b="1" i="1" smtClean="0">
                        <a:latin typeface="Cambria Math"/>
                      </a:rPr>
                      <m:t>𝒂</m:t>
                    </m:r>
                    <m:r>
                      <a:rPr lang="en-US" altLang="zh-CN" sz="1800" b="1" i="1" smtClean="0">
                        <a:latin typeface="Cambria Math"/>
                      </a:rPr>
                      <m:t>|</m:t>
                    </m:r>
                    <m:r>
                      <a:rPr lang="en-US" altLang="zh-CN" sz="1800" b="1" i="1" smtClean="0">
                        <a:latin typeface="Cambria Math"/>
                      </a:rPr>
                      <m:t>𝒂</m:t>
                    </m:r>
                    <m:r>
                      <a:rPr lang="en-US" altLang="zh-CN" sz="1800" b="1" i="1" smtClean="0">
                        <a:latin typeface="Cambria Math"/>
                      </a:rPr>
                      <m:t>=−</m:t>
                    </m:r>
                    <m:nary>
                      <m:naryPr>
                        <m:chr m:val="∑"/>
                        <m:ctrlPr>
                          <a:rPr lang="en-US" altLang="zh-CN" sz="1800" i="1">
                            <a:latin typeface="Cambria Math" panose="02040503050406030204" pitchFamily="18" charset="0"/>
                          </a:rPr>
                        </m:ctrlPr>
                      </m:naryPr>
                      <m:sub>
                        <m:r>
                          <m:rPr>
                            <m:brk m:alnAt="23"/>
                          </m:rPr>
                          <a:rPr lang="en-US" altLang="zh-CN" sz="1800" i="1">
                            <a:latin typeface="Cambria Math"/>
                          </a:rPr>
                          <m:t>𝒊</m:t>
                        </m:r>
                        <m:r>
                          <a:rPr lang="en-US" altLang="zh-CN" sz="1800" i="1">
                            <a:latin typeface="Cambria Math"/>
                          </a:rPr>
                          <m:t>=</m:t>
                        </m:r>
                        <m:r>
                          <a:rPr lang="en-US" altLang="zh-CN" sz="1800" i="1">
                            <a:latin typeface="Cambria Math"/>
                          </a:rPr>
                          <m:t>𝟏</m:t>
                        </m:r>
                      </m:sub>
                      <m:sup>
                        <m:r>
                          <a:rPr lang="en-US" altLang="zh-CN" sz="1800" i="1">
                            <a:latin typeface="Cambria Math"/>
                          </a:rPr>
                          <m:t>𝒍</m:t>
                        </m:r>
                      </m:sup>
                      <m:e>
                        <m:sSub>
                          <m:sSubPr>
                            <m:ctrlPr>
                              <a:rPr lang="en-US" altLang="zh-CN" sz="1800" i="1">
                                <a:latin typeface="Cambria Math" panose="02040503050406030204" pitchFamily="18" charset="0"/>
                              </a:rPr>
                            </m:ctrlPr>
                          </m:sSubPr>
                          <m:e>
                            <m:r>
                              <a:rPr lang="en-US" altLang="zh-CN" sz="1800" i="1">
                                <a:latin typeface="Cambria Math"/>
                              </a:rPr>
                              <m:t>𝝀</m:t>
                            </m:r>
                          </m:e>
                          <m:sub>
                            <m:r>
                              <a:rPr lang="en-US" altLang="zh-CN" sz="1800" i="1">
                                <a:latin typeface="Cambria Math"/>
                              </a:rPr>
                              <m:t>𝒊</m:t>
                            </m:r>
                          </m:sub>
                        </m:sSub>
                        <m:sSub>
                          <m:sSubPr>
                            <m:ctrlPr>
                              <a:rPr lang="en-US" altLang="zh-CN" sz="1800" i="1">
                                <a:latin typeface="Cambria Math" panose="02040503050406030204" pitchFamily="18" charset="0"/>
                              </a:rPr>
                            </m:ctrlPr>
                          </m:sSubPr>
                          <m:e>
                            <m:r>
                              <a:rPr lang="en-US" altLang="zh-CN" sz="1800" i="1">
                                <a:latin typeface="Cambria Math"/>
                              </a:rPr>
                              <m:t>𝒂</m:t>
                            </m:r>
                          </m:e>
                          <m:sub>
                            <m:r>
                              <a:rPr lang="en-US" altLang="zh-CN" sz="1800" i="1">
                                <a:latin typeface="Cambria Math"/>
                              </a:rPr>
                              <m:t>𝒊</m:t>
                            </m:r>
                          </m:sub>
                        </m:sSub>
                        <m:r>
                          <a:rPr lang="en-US" altLang="zh-CN" sz="1800" b="1" i="1" smtClean="0">
                            <a:latin typeface="Cambria Math"/>
                          </a:rPr>
                          <m:t>−</m:t>
                        </m:r>
                        <m:nary>
                          <m:naryPr>
                            <m:chr m:val="∑"/>
                            <m:ctrlPr>
                              <a:rPr lang="en-US" altLang="zh-CN" sz="1800" i="1">
                                <a:latin typeface="Cambria Math" panose="02040503050406030204" pitchFamily="18" charset="0"/>
                              </a:rPr>
                            </m:ctrlPr>
                          </m:naryPr>
                          <m:sub>
                            <m:r>
                              <m:rPr>
                                <m:brk m:alnAt="23"/>
                              </m:rPr>
                              <a:rPr lang="en-US" altLang="zh-CN" sz="1800" i="1">
                                <a:latin typeface="Cambria Math"/>
                              </a:rPr>
                              <m:t>𝒊</m:t>
                            </m:r>
                            <m:r>
                              <a:rPr lang="en-US" altLang="zh-CN" sz="1800" i="1">
                                <a:latin typeface="Cambria Math"/>
                              </a:rPr>
                              <m:t>=</m:t>
                            </m:r>
                            <m:r>
                              <a:rPr lang="en-US" altLang="zh-CN" sz="1800" i="1">
                                <a:latin typeface="Cambria Math"/>
                              </a:rPr>
                              <m:t>𝟏</m:t>
                            </m:r>
                          </m:sub>
                          <m:sup>
                            <m:sSup>
                              <m:sSupPr>
                                <m:ctrlPr>
                                  <a:rPr lang="en-US" altLang="zh-CN" sz="1800" i="1">
                                    <a:latin typeface="Cambria Math" panose="02040503050406030204" pitchFamily="18" charset="0"/>
                                  </a:rPr>
                                </m:ctrlPr>
                              </m:sSupPr>
                              <m:e>
                                <m:r>
                                  <a:rPr lang="en-US" altLang="zh-CN" sz="1800" i="1">
                                    <a:latin typeface="Cambria Math"/>
                                  </a:rPr>
                                  <m:t>𝒍</m:t>
                                </m:r>
                              </m:e>
                              <m:sup>
                                <m:r>
                                  <a:rPr lang="en-US" altLang="zh-CN" sz="1800" i="1">
                                    <a:latin typeface="Cambria Math"/>
                                  </a:rPr>
                                  <m:t>′</m:t>
                                </m:r>
                              </m:sup>
                            </m:sSup>
                          </m:sup>
                          <m:e>
                            <m:sSub>
                              <m:sSubPr>
                                <m:ctrlPr>
                                  <a:rPr lang="en-US" altLang="zh-CN" sz="1800" i="1">
                                    <a:latin typeface="Cambria Math" panose="02040503050406030204" pitchFamily="18" charset="0"/>
                                  </a:rPr>
                                </m:ctrlPr>
                              </m:sSubPr>
                              <m:e>
                                <m:r>
                                  <a:rPr lang="en-US" altLang="zh-CN" sz="1800" i="1">
                                    <a:latin typeface="Cambria Math"/>
                                  </a:rPr>
                                  <m:t>𝝁</m:t>
                                </m:r>
                              </m:e>
                              <m:sub>
                                <m:r>
                                  <a:rPr lang="en-US" altLang="zh-CN" sz="1800" i="1">
                                    <a:latin typeface="Cambria Math"/>
                                  </a:rPr>
                                  <m:t>𝒊</m:t>
                                </m:r>
                              </m:sub>
                            </m:sSub>
                            <m:sSub>
                              <m:sSubPr>
                                <m:ctrlPr>
                                  <a:rPr lang="en-US" altLang="zh-CN" sz="1800" i="1">
                                    <a:latin typeface="Cambria Math" panose="02040503050406030204" pitchFamily="18" charset="0"/>
                                  </a:rPr>
                                </m:ctrlPr>
                              </m:sSubPr>
                              <m:e>
                                <m:r>
                                  <a:rPr lang="en-US" altLang="zh-CN" sz="1800" i="1">
                                    <a:latin typeface="Cambria Math"/>
                                  </a:rPr>
                                  <m:t>𝒃</m:t>
                                </m:r>
                              </m:e>
                              <m:sub>
                                <m:r>
                                  <a:rPr lang="en-US" altLang="zh-CN" sz="1800" i="1">
                                    <a:latin typeface="Cambria Math"/>
                                  </a:rPr>
                                  <m:t>𝒊</m:t>
                                </m:r>
                              </m:sub>
                            </m:sSub>
                          </m:e>
                        </m:nary>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𝝀</m:t>
                            </m:r>
                          </m:e>
                          <m:sub>
                            <m:r>
                              <a:rPr lang="en-US" altLang="zh-CN" sz="1800" b="1" i="1" smtClean="0">
                                <a:latin typeface="Cambria Math"/>
                              </a:rPr>
                              <m:t>𝒊</m:t>
                            </m:r>
                          </m:sub>
                        </m:sSub>
                        <m:r>
                          <a:rPr lang="en-US" altLang="zh-CN" sz="1800" b="1" i="1" smtClean="0">
                            <a:latin typeface="Cambria Math"/>
                          </a:rPr>
                          <m:t>∈</m:t>
                        </m:r>
                        <m:r>
                          <a:rPr lang="en-US" altLang="zh-CN" sz="1800" b="1" i="1" smtClean="0">
                            <a:latin typeface="Cambria Math"/>
                          </a:rPr>
                          <m:t>𝑹</m:t>
                        </m:r>
                        <m:r>
                          <a:rPr lang="en-US" altLang="zh-CN" sz="1800" b="1" i="1" smtClean="0">
                            <a:latin typeface="Cambria Math"/>
                          </a:rPr>
                          <m:t>, </m:t>
                        </m:r>
                        <m:sSub>
                          <m:sSubPr>
                            <m:ctrlPr>
                              <a:rPr lang="en-US" altLang="zh-CN" sz="1800" b="1" i="1" smtClean="0">
                                <a:latin typeface="Cambria Math" panose="02040503050406030204" pitchFamily="18" charset="0"/>
                              </a:rPr>
                            </m:ctrlPr>
                          </m:sSubPr>
                          <m:e>
                            <m:r>
                              <a:rPr lang="en-US" altLang="zh-CN" sz="1800" b="1" i="1" smtClean="0">
                                <a:latin typeface="Cambria Math"/>
                              </a:rPr>
                              <m:t>𝝁</m:t>
                            </m:r>
                          </m:e>
                          <m:sub>
                            <m:r>
                              <a:rPr lang="en-US" altLang="zh-CN" sz="1800" b="1" i="1" smtClean="0">
                                <a:latin typeface="Cambria Math"/>
                              </a:rPr>
                              <m:t>𝒊</m:t>
                            </m:r>
                          </m:sub>
                        </m:sSub>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e>
                    </m:nary>
                  </m:oMath>
                </a14:m>
                <a:r>
                  <a:rPr lang="en-US" altLang="zh-CN" sz="1800" dirty="0"/>
                  <a:t>,</a:t>
                </a:r>
                <a:r>
                  <a:rPr lang="zh-CN" altLang="en-US" sz="1800" dirty="0"/>
                  <a:t>显然</a:t>
                </a:r>
                <a:r>
                  <a:rPr lang="en-US" altLang="zh-CN" sz="1800" i="1" dirty="0"/>
                  <a:t>S</a:t>
                </a:r>
                <a:r>
                  <a:rPr lang="zh-CN" altLang="en-US" sz="1800" dirty="0"/>
                  <a:t>是</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a:rPr>
                          <m:t>𝑹</m:t>
                        </m:r>
                      </m:e>
                      <m:sup>
                        <m:r>
                          <a:rPr lang="en-US" altLang="zh-CN" sz="1800" b="1" i="1" smtClean="0">
                            <a:latin typeface="Cambria Math"/>
                          </a:rPr>
                          <m:t>𝒏</m:t>
                        </m:r>
                      </m:sup>
                    </m:sSup>
                  </m:oMath>
                </a14:m>
                <a:r>
                  <a:rPr lang="zh-CN" altLang="en-US" sz="1800" dirty="0"/>
                  <a:t>中的闭凸锥，由于</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𝒂</m:t>
                        </m:r>
                      </m:e>
                      <m:sub>
                        <m:r>
                          <a:rPr lang="en-US" altLang="zh-CN" sz="1800" b="1" i="1" smtClean="0">
                            <a:latin typeface="Cambria Math"/>
                          </a:rPr>
                          <m:t>𝟎</m:t>
                        </m:r>
                      </m:sub>
                    </m:sSub>
                    <m:r>
                      <a:rPr lang="en-US" altLang="zh-CN" sz="1800" b="1" i="1" smtClean="0">
                        <a:latin typeface="Cambria Math"/>
                      </a:rPr>
                      <m:t>∉</m:t>
                    </m:r>
                    <m:r>
                      <a:rPr lang="en-US" altLang="zh-CN" sz="1800" b="1" i="1" smtClean="0">
                        <a:latin typeface="Cambria Math"/>
                      </a:rPr>
                      <m:t>𝑺</m:t>
                    </m:r>
                  </m:oMath>
                </a14:m>
                <a:r>
                  <a:rPr lang="en-US" altLang="zh-CN" sz="1800" dirty="0"/>
                  <a:t>,</a:t>
                </a:r>
                <a:r>
                  <a:rPr lang="zh-CN" altLang="en-US" sz="1800" dirty="0"/>
                  <a:t>因此必存在</a:t>
                </a:r>
                <a14:m>
                  <m:oMath xmlns:m="http://schemas.openxmlformats.org/officeDocument/2006/math">
                    <m:r>
                      <a:rPr lang="en-US" altLang="zh-CN" sz="1800" b="1" i="1" smtClean="0">
                        <a:latin typeface="Cambria Math"/>
                      </a:rPr>
                      <m:t>𝒅</m:t>
                    </m:r>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1" smtClean="0">
                            <a:latin typeface="Cambria Math"/>
                          </a:rPr>
                          <m:t>𝑹</m:t>
                        </m:r>
                      </m:e>
                      <m:sup>
                        <m:r>
                          <a:rPr lang="en-US" altLang="zh-CN" sz="1800" b="1" i="1" smtClean="0">
                            <a:latin typeface="Cambria Math"/>
                          </a:rPr>
                          <m:t>𝒏</m:t>
                        </m:r>
                      </m:sup>
                    </m:sSup>
                  </m:oMath>
                </a14:m>
                <a:r>
                  <a:rPr lang="en-US" altLang="zh-CN" sz="1800" dirty="0"/>
                  <a:t>,</a:t>
                </a:r>
                <a:r>
                  <a:rPr lang="zh-CN" altLang="en-US" sz="1800" dirty="0"/>
                  <a:t>使得</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a:rPr>
                          <m:t>𝒅</m:t>
                        </m:r>
                      </m:e>
                      <m:sup>
                        <m:r>
                          <a:rPr lang="en-US" altLang="zh-CN" sz="1800" b="1" i="1" smtClean="0">
                            <a:latin typeface="Cambria Math"/>
                          </a:rPr>
                          <m:t>𝑻</m:t>
                        </m:r>
                      </m:sup>
                    </m:sSup>
                    <m:sSub>
                      <m:sSubPr>
                        <m:ctrlPr>
                          <a:rPr lang="en-US" altLang="zh-CN" sz="1800" b="1" i="1" smtClean="0">
                            <a:latin typeface="Cambria Math" panose="02040503050406030204" pitchFamily="18" charset="0"/>
                          </a:rPr>
                        </m:ctrlPr>
                      </m:sSubPr>
                      <m:e>
                        <m:r>
                          <a:rPr lang="en-US" altLang="zh-CN" sz="1800" b="1" i="1" smtClean="0">
                            <a:latin typeface="Cambria Math"/>
                          </a:rPr>
                          <m:t>𝒂</m:t>
                        </m:r>
                      </m:e>
                      <m:sub>
                        <m:r>
                          <a:rPr lang="en-US" altLang="zh-CN" sz="1800" b="1" i="1" smtClean="0">
                            <a:latin typeface="Cambria Math"/>
                          </a:rPr>
                          <m:t> </m:t>
                        </m:r>
                        <m:r>
                          <a:rPr lang="en-US" altLang="zh-CN" sz="1800" b="1" i="1" smtClean="0">
                            <a:latin typeface="Cambria Math"/>
                          </a:rPr>
                          <m:t>𝟎</m:t>
                        </m:r>
                        <m:r>
                          <a:rPr lang="en-US" altLang="zh-CN" sz="1800" b="1" i="1" smtClean="0">
                            <a:latin typeface="Cambria Math"/>
                          </a:rPr>
                          <m:t> </m:t>
                        </m:r>
                      </m:sub>
                    </m:sSub>
                    <m:r>
                      <a:rPr lang="en-US" altLang="zh-CN" sz="1800" b="1" i="1" smtClean="0">
                        <a:latin typeface="Cambria Math"/>
                      </a:rPr>
                      <m:t>&lt;</m:t>
                    </m:r>
                    <m:r>
                      <a:rPr lang="en-US" altLang="zh-CN" sz="1800" b="1" i="1" smtClean="0">
                        <a:latin typeface="Cambria Math"/>
                      </a:rPr>
                      <m:t>𝜶</m:t>
                    </m:r>
                    <m:r>
                      <a:rPr lang="en-US" altLang="zh-CN" sz="1800" b="1" i="1" smtClean="0">
                        <a:latin typeface="Cambria Math"/>
                      </a:rPr>
                      <m:t>&lt;</m:t>
                    </m:r>
                    <m:sSup>
                      <m:sSupPr>
                        <m:ctrlPr>
                          <a:rPr lang="en-US" altLang="zh-CN" sz="1800" b="1" i="1" smtClean="0">
                            <a:latin typeface="Cambria Math" panose="02040503050406030204" pitchFamily="18" charset="0"/>
                          </a:rPr>
                        </m:ctrlPr>
                      </m:sSupPr>
                      <m:e>
                        <m:r>
                          <a:rPr lang="en-US" altLang="zh-CN" sz="1800" b="1" i="1" smtClean="0">
                            <a:latin typeface="Cambria Math"/>
                          </a:rPr>
                          <m:t>𝒅</m:t>
                        </m:r>
                      </m:e>
                      <m:sup>
                        <m:r>
                          <a:rPr lang="en-US" altLang="zh-CN" sz="1800" b="1" i="1" smtClean="0">
                            <a:latin typeface="Cambria Math"/>
                          </a:rPr>
                          <m:t>𝑻</m:t>
                        </m:r>
                      </m:sup>
                    </m:sSup>
                    <m:sSub>
                      <m:sSubPr>
                        <m:ctrlPr>
                          <a:rPr lang="en-US" altLang="zh-CN" sz="1800" b="1" i="1" smtClean="0">
                            <a:latin typeface="Cambria Math" panose="02040503050406030204" pitchFamily="18" charset="0"/>
                          </a:rPr>
                        </m:ctrlPr>
                      </m:sSubPr>
                      <m:e>
                        <m:r>
                          <a:rPr lang="en-US" altLang="zh-CN" sz="1800" b="1" i="1" smtClean="0">
                            <a:latin typeface="Cambria Math"/>
                          </a:rPr>
                          <m:t>𝒂</m:t>
                        </m:r>
                      </m:e>
                      <m:sub>
                        <m:r>
                          <a:rPr lang="en-US" altLang="zh-CN" sz="1800" b="1" i="1" smtClean="0">
                            <a:latin typeface="Cambria Math"/>
                          </a:rPr>
                          <m:t> </m:t>
                        </m:r>
                      </m:sub>
                    </m:sSub>
                    <m:r>
                      <a:rPr lang="en-US" altLang="zh-CN" sz="1800" b="1" i="1" smtClean="0">
                        <a:latin typeface="Cambria Math"/>
                      </a:rPr>
                      <m:t>,∀</m:t>
                    </m:r>
                    <m:r>
                      <a:rPr lang="en-US" altLang="zh-CN" sz="1800" b="1" i="1" smtClean="0">
                        <a:latin typeface="Cambria Math"/>
                      </a:rPr>
                      <m:t>𝒂</m:t>
                    </m:r>
                    <m:r>
                      <a:rPr lang="en-US" altLang="zh-CN" sz="1800" b="1" i="1" smtClean="0">
                        <a:latin typeface="Cambria Math"/>
                      </a:rPr>
                      <m:t>∈</m:t>
                    </m:r>
                    <m:r>
                      <a:rPr lang="en-US" altLang="zh-CN" sz="1800" b="1" i="1" smtClean="0">
                        <a:latin typeface="Cambria Math"/>
                      </a:rPr>
                      <m:t>𝑺</m:t>
                    </m:r>
                  </m:oMath>
                </a14:m>
                <a:r>
                  <a:rPr lang="en-US" altLang="zh-CN" sz="1800" dirty="0"/>
                  <a:t>,</a:t>
                </a:r>
                <a:r>
                  <a:rPr lang="zh-CN" altLang="en-US" sz="1800" dirty="0"/>
                  <a:t>其中</a:t>
                </a:r>
                <a14:m>
                  <m:oMath xmlns:m="http://schemas.openxmlformats.org/officeDocument/2006/math">
                    <m:r>
                      <a:rPr lang="en-US" altLang="zh-CN" sz="1800" b="1" i="1" smtClean="0">
                        <a:latin typeface="Cambria Math"/>
                      </a:rPr>
                      <m:t>𝜶</m:t>
                    </m:r>
                  </m:oMath>
                </a14:m>
                <a:r>
                  <a:rPr lang="zh-CN" altLang="en-US" sz="1800" dirty="0"/>
                  <a:t>是某一常数。由于</a:t>
                </a:r>
                <a14:m>
                  <m:oMath xmlns:m="http://schemas.openxmlformats.org/officeDocument/2006/math">
                    <m:r>
                      <a:rPr lang="en-US" altLang="zh-CN" sz="1800" b="1" i="1" smtClean="0">
                        <a:latin typeface="Cambria Math"/>
                      </a:rPr>
                      <m:t>𝟎</m:t>
                    </m:r>
                    <m:r>
                      <a:rPr lang="en-US" altLang="zh-CN" sz="1800" b="1" i="1" smtClean="0">
                        <a:latin typeface="Cambria Math"/>
                      </a:rPr>
                      <m:t>∈</m:t>
                    </m:r>
                    <m:r>
                      <a:rPr lang="en-US" altLang="zh-CN" sz="1800" b="1" i="1" smtClean="0">
                        <a:latin typeface="Cambria Math"/>
                      </a:rPr>
                      <m:t>𝑺</m:t>
                    </m:r>
                  </m:oMath>
                </a14:m>
                <a:r>
                  <a:rPr lang="en-US" altLang="zh-CN" sz="1800" dirty="0"/>
                  <a:t>,</a:t>
                </a:r>
                <a:r>
                  <a:rPr lang="zh-CN" altLang="en-US" sz="1800" dirty="0"/>
                  <a:t>因此</a:t>
                </a:r>
                <a14:m>
                  <m:oMath xmlns:m="http://schemas.openxmlformats.org/officeDocument/2006/math">
                    <m:sSup>
                      <m:sSupPr>
                        <m:ctrlPr>
                          <a:rPr lang="en-US" altLang="zh-CN" sz="1800" b="1" i="1" smtClean="0">
                            <a:solidFill>
                              <a:srgbClr val="CC00CC"/>
                            </a:solidFill>
                            <a:latin typeface="Cambria Math" panose="02040503050406030204" pitchFamily="18" charset="0"/>
                          </a:rPr>
                        </m:ctrlPr>
                      </m:sSupPr>
                      <m:e>
                        <m:r>
                          <a:rPr lang="en-US" altLang="zh-CN" sz="1800" b="1" i="1" smtClean="0">
                            <a:solidFill>
                              <a:srgbClr val="CC00CC"/>
                            </a:solidFill>
                            <a:latin typeface="Cambria Math"/>
                          </a:rPr>
                          <m:t>𝒅</m:t>
                        </m:r>
                      </m:e>
                      <m:sup>
                        <m:r>
                          <a:rPr lang="en-US" altLang="zh-CN" sz="1800" b="1" i="1" smtClean="0">
                            <a:solidFill>
                              <a:srgbClr val="CC00CC"/>
                            </a:solidFill>
                            <a:latin typeface="Cambria Math"/>
                          </a:rPr>
                          <m:t>𝑻</m:t>
                        </m:r>
                      </m:sup>
                    </m:sSup>
                    <m:sSub>
                      <m:sSubPr>
                        <m:ctrlPr>
                          <a:rPr lang="en-US" altLang="zh-CN" sz="1800" b="1" i="1" smtClean="0">
                            <a:solidFill>
                              <a:srgbClr val="CC00CC"/>
                            </a:solidFill>
                            <a:latin typeface="Cambria Math" panose="02040503050406030204" pitchFamily="18" charset="0"/>
                          </a:rPr>
                        </m:ctrlPr>
                      </m:sSubPr>
                      <m:e>
                        <m:r>
                          <a:rPr lang="en-US" altLang="zh-CN" sz="1800" b="1" i="1" smtClean="0">
                            <a:solidFill>
                              <a:srgbClr val="CC00CC"/>
                            </a:solidFill>
                            <a:latin typeface="Cambria Math"/>
                          </a:rPr>
                          <m:t>𝒂</m:t>
                        </m:r>
                      </m:e>
                      <m:sub>
                        <m:r>
                          <a:rPr lang="en-US" altLang="zh-CN" sz="1800" b="1" i="1" smtClean="0">
                            <a:solidFill>
                              <a:srgbClr val="CC00CC"/>
                            </a:solidFill>
                            <a:latin typeface="Cambria Math"/>
                          </a:rPr>
                          <m:t>𝟎</m:t>
                        </m:r>
                      </m:sub>
                    </m:sSub>
                    <m:r>
                      <a:rPr lang="en-US" altLang="zh-CN" sz="1800" b="1" i="1" smtClean="0">
                        <a:solidFill>
                          <a:srgbClr val="CC00CC"/>
                        </a:solidFill>
                        <a:latin typeface="Cambria Math"/>
                      </a:rPr>
                      <m:t>&lt;</m:t>
                    </m:r>
                    <m:r>
                      <a:rPr lang="en-US" altLang="zh-CN" sz="1800" b="1" i="1" smtClean="0">
                        <a:solidFill>
                          <a:srgbClr val="CC00CC"/>
                        </a:solidFill>
                        <a:latin typeface="Cambria Math"/>
                      </a:rPr>
                      <m:t>𝟎</m:t>
                    </m:r>
                  </m:oMath>
                </a14:m>
                <a:r>
                  <a:rPr lang="en-US" altLang="zh-CN" sz="1800" dirty="0">
                    <a:solidFill>
                      <a:srgbClr val="CC00CC"/>
                    </a:solidFill>
                  </a:rPr>
                  <a:t>.</a:t>
                </a:r>
                <a:r>
                  <a:rPr lang="zh-CN" altLang="en-US" sz="1800" dirty="0"/>
                  <a:t>对</a:t>
                </a:r>
                <a14:m>
                  <m:oMath xmlns:m="http://schemas.openxmlformats.org/officeDocument/2006/math">
                    <m:r>
                      <a:rPr lang="en-US" altLang="zh-CN" sz="1800" b="1" i="1" smtClean="0">
                        <a:latin typeface="Cambria Math"/>
                      </a:rPr>
                      <m:t>∀</m:t>
                    </m:r>
                    <m:r>
                      <a:rPr lang="en-US" altLang="zh-CN" sz="1800" b="1" i="1" smtClean="0">
                        <a:latin typeface="Cambria Math"/>
                      </a:rPr>
                      <m:t>𝝀</m:t>
                    </m:r>
                    <m:r>
                      <a:rPr lang="en-US" altLang="zh-CN" sz="1800" b="1" i="1" smtClean="0">
                        <a:latin typeface="Cambria Math"/>
                      </a:rPr>
                      <m:t>&gt;</m:t>
                    </m:r>
                    <m:r>
                      <a:rPr lang="en-US" altLang="zh-CN" sz="1800" b="1" i="1" smtClean="0">
                        <a:latin typeface="Cambria Math"/>
                      </a:rPr>
                      <m:t>𝟎</m:t>
                    </m:r>
                    <m:r>
                      <a:rPr lang="en-US" altLang="zh-CN" sz="1800" b="1" i="1" smtClean="0">
                        <a:latin typeface="Cambria Math"/>
                      </a:rPr>
                      <m:t>,</m:t>
                    </m:r>
                    <m:r>
                      <a:rPr lang="zh-CN" altLang="en-US" sz="1800" i="1">
                        <a:latin typeface="Cambria Math"/>
                      </a:rPr>
                      <m:t>都有</m:t>
                    </m:r>
                    <m:r>
                      <a:rPr lang="en-US" altLang="zh-CN" sz="1800" b="1" i="1" smtClean="0">
                        <a:latin typeface="Cambria Math"/>
                      </a:rPr>
                      <m:t>−</m:t>
                    </m:r>
                    <m:r>
                      <a:rPr lang="en-US" altLang="zh-CN" sz="1800" b="1" i="1" smtClean="0">
                        <a:latin typeface="Cambria Math"/>
                      </a:rPr>
                      <m:t>𝝀</m:t>
                    </m:r>
                    <m:sSub>
                      <m:sSubPr>
                        <m:ctrlPr>
                          <a:rPr lang="en-US" altLang="zh-CN" sz="1800" b="1" i="1" smtClean="0">
                            <a:latin typeface="Cambria Math" panose="02040503050406030204" pitchFamily="18" charset="0"/>
                          </a:rPr>
                        </m:ctrlPr>
                      </m:sSubPr>
                      <m:e>
                        <m:r>
                          <a:rPr lang="en-US" altLang="zh-CN" sz="1800" b="1" i="1" smtClean="0">
                            <a:latin typeface="Cambria Math"/>
                          </a:rPr>
                          <m:t>𝒃</m:t>
                        </m:r>
                      </m:e>
                      <m:sub>
                        <m:r>
                          <a:rPr lang="en-US" altLang="zh-CN" sz="1800" b="1" i="1" smtClean="0">
                            <a:latin typeface="Cambria Math"/>
                          </a:rPr>
                          <m:t>𝒊</m:t>
                        </m:r>
                      </m:sub>
                    </m:sSub>
                    <m:r>
                      <a:rPr lang="en-US" altLang="zh-CN" sz="1800" b="1" i="1" smtClean="0">
                        <a:latin typeface="Cambria Math"/>
                      </a:rPr>
                      <m:t>∈</m:t>
                    </m:r>
                    <m:r>
                      <a:rPr lang="en-US" altLang="zh-CN" sz="1800" b="1" i="1" smtClean="0">
                        <a:latin typeface="Cambria Math"/>
                      </a:rPr>
                      <m:t>𝑺</m:t>
                    </m:r>
                  </m:oMath>
                </a14:m>
                <a:r>
                  <a:rPr lang="en-US" altLang="zh-CN" sz="1800" dirty="0"/>
                  <a:t>,</a:t>
                </a:r>
                <a:r>
                  <a:rPr lang="zh-CN" altLang="en-US" sz="1800" dirty="0"/>
                  <a:t>因此</a:t>
                </a:r>
                <a14:m>
                  <m:oMath xmlns:m="http://schemas.openxmlformats.org/officeDocument/2006/math">
                    <m:r>
                      <a:rPr lang="en-US" altLang="zh-CN" sz="1800" b="1" i="0" smtClean="0">
                        <a:latin typeface="Cambria Math"/>
                      </a:rPr>
                      <m:t>−</m:t>
                    </m:r>
                    <m:r>
                      <a:rPr lang="en-US" altLang="zh-CN" sz="1800" b="1" i="1" smtClean="0">
                        <a:latin typeface="Cambria Math"/>
                      </a:rPr>
                      <m:t>𝝀</m:t>
                    </m:r>
                    <m:sSup>
                      <m:sSupPr>
                        <m:ctrlPr>
                          <a:rPr lang="en-US" altLang="zh-CN" sz="1800" b="1" i="1" smtClean="0">
                            <a:latin typeface="Cambria Math" panose="02040503050406030204" pitchFamily="18" charset="0"/>
                          </a:rPr>
                        </m:ctrlPr>
                      </m:sSupPr>
                      <m:e>
                        <m:r>
                          <a:rPr lang="en-US" altLang="zh-CN" sz="1800" b="1" i="1" smtClean="0">
                            <a:latin typeface="Cambria Math"/>
                          </a:rPr>
                          <m:t>𝒅</m:t>
                        </m:r>
                      </m:e>
                      <m:sup>
                        <m:r>
                          <a:rPr lang="en-US" altLang="zh-CN" sz="1800" b="1" i="1" smtClean="0">
                            <a:latin typeface="Cambria Math"/>
                          </a:rPr>
                          <m:t>𝑻</m:t>
                        </m:r>
                      </m:sup>
                    </m:sSup>
                    <m:sSub>
                      <m:sSubPr>
                        <m:ctrlPr>
                          <a:rPr lang="en-US" altLang="zh-CN" sz="1800" b="1" i="1" smtClean="0">
                            <a:latin typeface="Cambria Math" panose="02040503050406030204" pitchFamily="18" charset="0"/>
                          </a:rPr>
                        </m:ctrlPr>
                      </m:sSubPr>
                      <m:e>
                        <m:r>
                          <a:rPr lang="en-US" altLang="zh-CN" sz="1800" b="1" i="1" smtClean="0">
                            <a:latin typeface="Cambria Math"/>
                          </a:rPr>
                          <m:t>𝒃</m:t>
                        </m:r>
                      </m:e>
                      <m:sub>
                        <m:r>
                          <a:rPr lang="en-US" altLang="zh-CN" sz="1800" b="1" i="1" smtClean="0">
                            <a:latin typeface="Cambria Math"/>
                          </a:rPr>
                          <m:t>𝒊</m:t>
                        </m:r>
                      </m:sub>
                    </m:sSub>
                    <m:r>
                      <a:rPr lang="en-US" altLang="zh-CN" sz="1800" b="1" i="1" smtClean="0">
                        <a:latin typeface="Cambria Math"/>
                      </a:rPr>
                      <m:t>&gt;</m:t>
                    </m:r>
                    <m:r>
                      <a:rPr lang="en-US" altLang="zh-CN" sz="1800" b="1" i="1" smtClean="0">
                        <a:latin typeface="Cambria Math"/>
                      </a:rPr>
                      <m:t>𝜶</m:t>
                    </m:r>
                    <m:r>
                      <a:rPr lang="en-US" altLang="zh-CN" sz="1800" b="1" i="1" smtClean="0">
                        <a:latin typeface="Cambria Math"/>
                      </a:rPr>
                      <m:t>, ∀</m:t>
                    </m:r>
                    <m:r>
                      <a:rPr lang="en-US" altLang="zh-CN" sz="1800" b="1" i="1" smtClean="0">
                        <a:latin typeface="Cambria Math"/>
                      </a:rPr>
                      <m:t>𝝀</m:t>
                    </m:r>
                    <m:r>
                      <a:rPr lang="en-US" altLang="zh-CN" sz="1800" b="1" i="1" smtClean="0">
                        <a:latin typeface="Cambria Math"/>
                      </a:rPr>
                      <m:t>&gt;</m:t>
                    </m:r>
                    <m:r>
                      <a:rPr lang="en-US" altLang="zh-CN" sz="1800" b="1" i="1" smtClean="0">
                        <a:latin typeface="Cambria Math"/>
                      </a:rPr>
                      <m:t>𝟎</m:t>
                    </m:r>
                  </m:oMath>
                </a14:m>
                <a:r>
                  <a:rPr lang="en-US" altLang="zh-CN" sz="1800" dirty="0"/>
                  <a:t>,</a:t>
                </a:r>
                <a:r>
                  <a:rPr lang="zh-CN" altLang="en-US" sz="1800" dirty="0"/>
                  <a:t>从而可推出</a:t>
                </a:r>
                <a14:m>
                  <m:oMath xmlns:m="http://schemas.openxmlformats.org/officeDocument/2006/math">
                    <m:sSup>
                      <m:sSupPr>
                        <m:ctrlPr>
                          <a:rPr lang="en-US" altLang="zh-CN" sz="1800" i="1" smtClean="0">
                            <a:solidFill>
                              <a:srgbClr val="CC00CC"/>
                            </a:solidFill>
                            <a:latin typeface="Cambria Math" panose="02040503050406030204" pitchFamily="18" charset="0"/>
                          </a:rPr>
                        </m:ctrlPr>
                      </m:sSupPr>
                      <m:e>
                        <m:r>
                          <a:rPr lang="en-US" altLang="zh-CN" sz="1800" i="1">
                            <a:solidFill>
                              <a:srgbClr val="CC00CC"/>
                            </a:solidFill>
                            <a:latin typeface="Cambria Math"/>
                          </a:rPr>
                          <m:t>𝒅</m:t>
                        </m:r>
                      </m:e>
                      <m:sup>
                        <m:r>
                          <a:rPr lang="en-US" altLang="zh-CN" sz="1800" i="1">
                            <a:solidFill>
                              <a:srgbClr val="CC00CC"/>
                            </a:solidFill>
                            <a:latin typeface="Cambria Math"/>
                          </a:rPr>
                          <m:t>𝑻</m:t>
                        </m:r>
                      </m:sup>
                    </m:sSup>
                    <m:sSub>
                      <m:sSubPr>
                        <m:ctrlPr>
                          <a:rPr lang="en-US" altLang="zh-CN" sz="1800" i="1">
                            <a:solidFill>
                              <a:srgbClr val="CC00CC"/>
                            </a:solidFill>
                            <a:latin typeface="Cambria Math" panose="02040503050406030204" pitchFamily="18" charset="0"/>
                          </a:rPr>
                        </m:ctrlPr>
                      </m:sSubPr>
                      <m:e>
                        <m:r>
                          <a:rPr lang="en-US" altLang="zh-CN" sz="1800" i="1">
                            <a:solidFill>
                              <a:srgbClr val="CC00CC"/>
                            </a:solidFill>
                            <a:latin typeface="Cambria Math"/>
                          </a:rPr>
                          <m:t>𝒃</m:t>
                        </m:r>
                      </m:e>
                      <m:sub>
                        <m:r>
                          <a:rPr lang="en-US" altLang="zh-CN" sz="1800" i="1">
                            <a:solidFill>
                              <a:srgbClr val="CC00CC"/>
                            </a:solidFill>
                            <a:latin typeface="Cambria Math"/>
                          </a:rPr>
                          <m:t>𝒊</m:t>
                        </m:r>
                      </m:sub>
                    </m:sSub>
                    <m:r>
                      <a:rPr lang="en-US" altLang="zh-CN" sz="1800" b="1" i="1" smtClean="0">
                        <a:solidFill>
                          <a:srgbClr val="CC00CC"/>
                        </a:solidFill>
                        <a:latin typeface="Cambria Math"/>
                      </a:rPr>
                      <m:t>≤</m:t>
                    </m:r>
                    <m:r>
                      <a:rPr lang="en-US" altLang="zh-CN" sz="1800" b="1" i="1" smtClean="0">
                        <a:solidFill>
                          <a:srgbClr val="CC00CC"/>
                        </a:solidFill>
                        <a:latin typeface="Cambria Math"/>
                      </a:rPr>
                      <m:t>𝟎</m:t>
                    </m:r>
                    <m:r>
                      <a:rPr lang="en-US" altLang="zh-CN" sz="1800" b="1" i="1" smtClean="0">
                        <a:solidFill>
                          <a:srgbClr val="CC00CC"/>
                        </a:solidFill>
                        <a:latin typeface="Cambria Math"/>
                      </a:rPr>
                      <m:t>,</m:t>
                    </m:r>
                    <m:r>
                      <a:rPr lang="en-US" altLang="zh-CN" sz="1800" b="1" i="1" smtClean="0">
                        <a:solidFill>
                          <a:srgbClr val="CC00CC"/>
                        </a:solidFill>
                        <a:latin typeface="Cambria Math"/>
                      </a:rPr>
                      <m:t>𝒊</m:t>
                    </m:r>
                    <m:r>
                      <a:rPr lang="en-US" altLang="zh-CN" sz="1800" b="1" i="1" smtClean="0">
                        <a:solidFill>
                          <a:srgbClr val="CC00CC"/>
                        </a:solidFill>
                        <a:latin typeface="Cambria Math"/>
                      </a:rPr>
                      <m:t>=</m:t>
                    </m:r>
                    <m:r>
                      <a:rPr lang="en-US" altLang="zh-CN" sz="1800" b="1" i="1" smtClean="0">
                        <a:solidFill>
                          <a:srgbClr val="CC00CC"/>
                        </a:solidFill>
                        <a:latin typeface="Cambria Math"/>
                      </a:rPr>
                      <m:t>𝟏</m:t>
                    </m:r>
                    <m:r>
                      <a:rPr lang="en-US" altLang="zh-CN" sz="1800" b="1" i="1" smtClean="0">
                        <a:solidFill>
                          <a:srgbClr val="CC00CC"/>
                        </a:solidFill>
                        <a:latin typeface="Cambria Math"/>
                      </a:rPr>
                      <m:t>,</m:t>
                    </m:r>
                    <m:r>
                      <a:rPr lang="en-US" altLang="zh-CN" sz="1800" b="1" i="1" smtClean="0">
                        <a:solidFill>
                          <a:srgbClr val="CC00CC"/>
                        </a:solidFill>
                        <a:latin typeface="Cambria Math"/>
                      </a:rPr>
                      <m:t>𝟐</m:t>
                    </m:r>
                    <m:r>
                      <a:rPr lang="en-US" altLang="zh-CN" sz="1800" b="1" i="1" smtClean="0">
                        <a:solidFill>
                          <a:srgbClr val="CC00CC"/>
                        </a:solidFill>
                        <a:latin typeface="Cambria Math"/>
                      </a:rPr>
                      <m:t>,⋯,</m:t>
                    </m:r>
                    <m:r>
                      <a:rPr lang="en-US" altLang="zh-CN" sz="1800" b="1" i="1" smtClean="0">
                        <a:solidFill>
                          <a:srgbClr val="CC00CC"/>
                        </a:solidFill>
                        <a:latin typeface="Cambria Math"/>
                      </a:rPr>
                      <m:t>𝒍</m:t>
                    </m:r>
                    <m:r>
                      <a:rPr lang="en-US" altLang="zh-CN" sz="1800" b="1" i="1" smtClean="0">
                        <a:solidFill>
                          <a:srgbClr val="CC00CC"/>
                        </a:solidFill>
                        <a:latin typeface="Cambria Math"/>
                      </a:rPr>
                      <m:t>′</m:t>
                    </m:r>
                  </m:oMath>
                </a14:m>
                <a:r>
                  <a:rPr lang="en-US" altLang="zh-CN" sz="1800" dirty="0">
                    <a:solidFill>
                      <a:srgbClr val="CC00CC"/>
                    </a:solidFill>
                  </a:rPr>
                  <a:t>, </a:t>
                </a:r>
                <a:r>
                  <a:rPr lang="zh-CN" altLang="en-US" sz="1800" dirty="0"/>
                  <a:t>同理对</a:t>
                </a:r>
                <a14:m>
                  <m:oMath xmlns:m="http://schemas.openxmlformats.org/officeDocument/2006/math">
                    <m:r>
                      <a:rPr lang="en-US" altLang="zh-CN" sz="1800" b="1" i="1" smtClean="0">
                        <a:latin typeface="Cambria Math"/>
                      </a:rPr>
                      <m:t>∀</m:t>
                    </m:r>
                    <m:r>
                      <a:rPr lang="en-US" altLang="zh-CN" sz="1800" b="1" i="1" smtClean="0">
                        <a:latin typeface="Cambria Math"/>
                      </a:rPr>
                      <m:t>𝝀</m:t>
                    </m:r>
                    <m:r>
                      <a:rPr lang="en-US" altLang="zh-CN" sz="1800" b="1" i="1" smtClean="0">
                        <a:latin typeface="Cambria Math"/>
                      </a:rPr>
                      <m:t>&gt;</m:t>
                    </m:r>
                    <m:r>
                      <a:rPr lang="en-US" altLang="zh-CN" sz="1800" b="1" i="1" smtClean="0">
                        <a:latin typeface="Cambria Math"/>
                      </a:rPr>
                      <m:t>𝟎</m:t>
                    </m:r>
                    <m:r>
                      <a:rPr lang="en-US" altLang="zh-CN" sz="1800" b="1" i="1" smtClean="0">
                        <a:latin typeface="Cambria Math"/>
                      </a:rPr>
                      <m:t>,</m:t>
                    </m:r>
                    <m:r>
                      <a:rPr lang="en-US" altLang="zh-CN" sz="1800" b="1" i="1" smtClean="0">
                        <a:latin typeface="Cambria Math"/>
                      </a:rPr>
                      <m:t>𝝀</m:t>
                    </m:r>
                    <m:sSub>
                      <m:sSubPr>
                        <m:ctrlPr>
                          <a:rPr lang="en-US" altLang="zh-CN" sz="1800" b="1" i="1" smtClean="0">
                            <a:latin typeface="Cambria Math" panose="02040503050406030204" pitchFamily="18" charset="0"/>
                          </a:rPr>
                        </m:ctrlPr>
                      </m:sSubPr>
                      <m:e>
                        <m:r>
                          <a:rPr lang="en-US" altLang="zh-CN" sz="1800" b="1" i="1" smtClean="0">
                            <a:latin typeface="Cambria Math"/>
                          </a:rPr>
                          <m:t>𝒂</m:t>
                        </m:r>
                      </m:e>
                      <m:sub>
                        <m:r>
                          <a:rPr lang="en-US" altLang="zh-CN" sz="1800" b="1" i="1" smtClean="0">
                            <a:latin typeface="Cambria Math"/>
                          </a:rPr>
                          <m:t>𝒊</m:t>
                        </m:r>
                      </m:sub>
                    </m:sSub>
                    <m:r>
                      <a:rPr lang="en-US" altLang="zh-CN" sz="1800" b="1" i="1" smtClean="0">
                        <a:latin typeface="Cambria Math"/>
                      </a:rPr>
                      <m:t>∈</m:t>
                    </m:r>
                    <m:r>
                      <a:rPr lang="en-US" altLang="zh-CN" sz="1800" b="1" i="1" smtClean="0">
                        <a:latin typeface="Cambria Math"/>
                      </a:rPr>
                      <m:t>𝑺</m:t>
                    </m:r>
                    <m:r>
                      <a:rPr lang="en-US" altLang="zh-CN" sz="1800" b="1" i="1" smtClean="0">
                        <a:latin typeface="Cambria Math"/>
                      </a:rPr>
                      <m:t>, </m:t>
                    </m:r>
                    <m:d>
                      <m:dPr>
                        <m:ctrlPr>
                          <a:rPr lang="en-US" altLang="zh-CN" sz="1800" b="1" i="1" smtClean="0">
                            <a:latin typeface="Cambria Math" panose="02040503050406030204" pitchFamily="18" charset="0"/>
                          </a:rPr>
                        </m:ctrlPr>
                      </m:dPr>
                      <m:e>
                        <m:r>
                          <a:rPr lang="en-US" altLang="zh-CN" sz="1800" b="1" i="1" smtClean="0">
                            <a:latin typeface="Cambria Math"/>
                          </a:rPr>
                          <m:t>−</m:t>
                        </m:r>
                        <m:r>
                          <a:rPr lang="en-US" altLang="zh-CN" sz="1800" b="1" i="1" smtClean="0">
                            <a:latin typeface="Cambria Math"/>
                          </a:rPr>
                          <m:t>𝝀</m:t>
                        </m:r>
                      </m:e>
                    </m:d>
                    <m:sSub>
                      <m:sSubPr>
                        <m:ctrlPr>
                          <a:rPr lang="en-US" altLang="zh-CN" sz="1800" b="1" i="1" smtClean="0">
                            <a:latin typeface="Cambria Math" panose="02040503050406030204" pitchFamily="18" charset="0"/>
                          </a:rPr>
                        </m:ctrlPr>
                      </m:sSubPr>
                      <m:e>
                        <m:r>
                          <a:rPr lang="en-US" altLang="zh-CN" sz="1800" b="1" i="1" smtClean="0">
                            <a:latin typeface="Cambria Math"/>
                          </a:rPr>
                          <m:t>𝒂</m:t>
                        </m:r>
                      </m:e>
                      <m:sub>
                        <m:r>
                          <a:rPr lang="en-US" altLang="zh-CN" sz="1800" b="1" i="1" smtClean="0">
                            <a:latin typeface="Cambria Math"/>
                          </a:rPr>
                          <m:t>𝒊</m:t>
                        </m:r>
                      </m:sub>
                    </m:sSub>
                    <m:r>
                      <a:rPr lang="en-US" altLang="zh-CN" sz="1800" b="1" i="1" smtClean="0">
                        <a:latin typeface="Cambria Math"/>
                      </a:rPr>
                      <m:t>∈</m:t>
                    </m:r>
                    <m:r>
                      <a:rPr lang="en-US" altLang="zh-CN" sz="1800" b="1" i="1" smtClean="0">
                        <a:latin typeface="Cambria Math"/>
                      </a:rPr>
                      <m:t>𝑺</m:t>
                    </m:r>
                    <m:r>
                      <a:rPr lang="en-US" altLang="zh-CN" sz="1800" b="1" i="1" smtClean="0">
                        <a:latin typeface="Cambria Math"/>
                      </a:rPr>
                      <m:t>,</m:t>
                    </m:r>
                    <m:r>
                      <a:rPr lang="zh-CN" altLang="en-US" sz="1800" i="1">
                        <a:latin typeface="Cambria Math"/>
                      </a:rPr>
                      <m:t>都有</m:t>
                    </m:r>
                    <m:sSup>
                      <m:sSupPr>
                        <m:ctrlPr>
                          <a:rPr lang="en-US" altLang="zh-CN" sz="1800" i="1">
                            <a:latin typeface="Cambria Math" panose="02040503050406030204" pitchFamily="18" charset="0"/>
                          </a:rPr>
                        </m:ctrlPr>
                      </m:sSupPr>
                      <m:e>
                        <m:r>
                          <a:rPr lang="en-US" altLang="zh-CN" sz="1800" i="1">
                            <a:latin typeface="Cambria Math"/>
                          </a:rPr>
                          <m:t>𝒅</m:t>
                        </m:r>
                      </m:e>
                      <m:sup>
                        <m:r>
                          <a:rPr lang="en-US" altLang="zh-CN" sz="1800" i="1">
                            <a:latin typeface="Cambria Math"/>
                          </a:rPr>
                          <m:t>𝑻</m:t>
                        </m:r>
                      </m:sup>
                    </m:sSup>
                    <m:sSub>
                      <m:sSubPr>
                        <m:ctrlPr>
                          <a:rPr lang="en-US" altLang="zh-CN" sz="1800" i="1">
                            <a:latin typeface="Cambria Math" panose="02040503050406030204" pitchFamily="18" charset="0"/>
                          </a:rPr>
                        </m:ctrlPr>
                      </m:sSubPr>
                      <m:e>
                        <m:r>
                          <a:rPr lang="en-US" altLang="zh-CN" sz="1800" b="1" i="1" smtClean="0">
                            <a:latin typeface="Cambria Math"/>
                          </a:rPr>
                          <m:t>𝒂</m:t>
                        </m:r>
                      </m:e>
                      <m:sub>
                        <m:r>
                          <a:rPr lang="en-US" altLang="zh-CN" sz="1800" i="1">
                            <a:latin typeface="Cambria Math"/>
                          </a:rPr>
                          <m:t>𝒊</m:t>
                        </m:r>
                      </m:sub>
                    </m:sSub>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sSup>
                      <m:sSupPr>
                        <m:ctrlPr>
                          <a:rPr lang="en-US" altLang="zh-CN" sz="1800" i="1">
                            <a:latin typeface="Cambria Math" panose="02040503050406030204" pitchFamily="18" charset="0"/>
                          </a:rPr>
                        </m:ctrlPr>
                      </m:sSupPr>
                      <m:e>
                        <m:r>
                          <a:rPr lang="en-US" altLang="zh-CN" sz="1800" i="1">
                            <a:latin typeface="Cambria Math"/>
                          </a:rPr>
                          <m:t>𝒅</m:t>
                        </m:r>
                      </m:e>
                      <m:sup>
                        <m:r>
                          <a:rPr lang="en-US" altLang="zh-CN" sz="1800" i="1">
                            <a:latin typeface="Cambria Math"/>
                          </a:rPr>
                          <m:t>𝑻</m:t>
                        </m:r>
                      </m:sup>
                    </m:sSup>
                    <m:sSub>
                      <m:sSubPr>
                        <m:ctrlPr>
                          <a:rPr lang="en-US" altLang="zh-CN" sz="1800" i="1">
                            <a:latin typeface="Cambria Math" panose="02040503050406030204" pitchFamily="18" charset="0"/>
                          </a:rPr>
                        </m:ctrlPr>
                      </m:sSubPr>
                      <m:e>
                        <m:r>
                          <a:rPr lang="en-US" altLang="zh-CN" sz="1800" b="1" i="1" smtClean="0">
                            <a:latin typeface="Cambria Math"/>
                          </a:rPr>
                          <m:t>(−</m:t>
                        </m:r>
                        <m:r>
                          <a:rPr lang="en-US" altLang="zh-CN" sz="1800" b="1" i="1" smtClean="0">
                            <a:latin typeface="Cambria Math"/>
                          </a:rPr>
                          <m:t>𝒂</m:t>
                        </m:r>
                      </m:e>
                      <m:sub>
                        <m:r>
                          <a:rPr lang="en-US" altLang="zh-CN" sz="1800" i="1">
                            <a:latin typeface="Cambria Math"/>
                          </a:rPr>
                          <m:t>𝒊</m:t>
                        </m:r>
                      </m:sub>
                    </m:sSub>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r>
                      <a:rPr lang="en-US" altLang="zh-CN" sz="1800" b="1" i="1" smtClean="0">
                        <a:latin typeface="Cambria Math"/>
                      </a:rPr>
                      <m:t>𝒊</m:t>
                    </m:r>
                    <m:r>
                      <a:rPr lang="en-US" altLang="zh-CN" sz="1800" b="1" i="1" smtClean="0">
                        <a:latin typeface="Cambria Math"/>
                      </a:rPr>
                      <m:t>=</m:t>
                    </m:r>
                    <m:r>
                      <a:rPr lang="en-US" altLang="zh-CN" sz="1800" b="1" i="1" smtClean="0">
                        <a:latin typeface="Cambria Math"/>
                      </a:rPr>
                      <m:t>𝟏</m:t>
                    </m:r>
                    <m:r>
                      <a:rPr lang="en-US" altLang="zh-CN" sz="1800" b="1" i="1" smtClean="0">
                        <a:latin typeface="Cambria Math"/>
                      </a:rPr>
                      <m:t>,</m:t>
                    </m:r>
                    <m:r>
                      <a:rPr lang="en-US" altLang="zh-CN" sz="1800" b="1" i="1" smtClean="0">
                        <a:latin typeface="Cambria Math"/>
                      </a:rPr>
                      <m:t>𝟐</m:t>
                    </m:r>
                    <m:r>
                      <a:rPr lang="en-US" altLang="zh-CN" sz="1800" b="1" i="1" smtClean="0">
                        <a:latin typeface="Cambria Math"/>
                      </a:rPr>
                      <m:t>,⋯,</m:t>
                    </m:r>
                    <m:r>
                      <a:rPr lang="en-US" altLang="zh-CN" sz="1800" b="1" i="1" smtClean="0">
                        <a:latin typeface="Cambria Math"/>
                      </a:rPr>
                      <m:t>𝒍</m:t>
                    </m:r>
                  </m:oMath>
                </a14:m>
                <a:r>
                  <a:rPr lang="en-US" altLang="zh-CN" sz="1800" dirty="0"/>
                  <a:t>, </a:t>
                </a:r>
                <a:r>
                  <a:rPr lang="zh-CN" altLang="en-US" sz="1800" dirty="0"/>
                  <a:t>因此</a:t>
                </a:r>
                <a14:m>
                  <m:oMath xmlns:m="http://schemas.openxmlformats.org/officeDocument/2006/math">
                    <m:sSup>
                      <m:sSupPr>
                        <m:ctrlPr>
                          <a:rPr lang="en-US" altLang="zh-CN" sz="1800" i="1" smtClean="0">
                            <a:solidFill>
                              <a:srgbClr val="CC00CC"/>
                            </a:solidFill>
                            <a:latin typeface="Cambria Math" panose="02040503050406030204" pitchFamily="18" charset="0"/>
                          </a:rPr>
                        </m:ctrlPr>
                      </m:sSupPr>
                      <m:e>
                        <m:r>
                          <a:rPr lang="en-US" altLang="zh-CN" sz="1800" i="1">
                            <a:solidFill>
                              <a:srgbClr val="CC00CC"/>
                            </a:solidFill>
                            <a:latin typeface="Cambria Math"/>
                          </a:rPr>
                          <m:t>𝒅</m:t>
                        </m:r>
                      </m:e>
                      <m:sup>
                        <m:r>
                          <a:rPr lang="en-US" altLang="zh-CN" sz="1800" i="1">
                            <a:solidFill>
                              <a:srgbClr val="CC00CC"/>
                            </a:solidFill>
                            <a:latin typeface="Cambria Math"/>
                          </a:rPr>
                          <m:t>𝑻</m:t>
                        </m:r>
                      </m:sup>
                    </m:sSup>
                    <m:sSub>
                      <m:sSubPr>
                        <m:ctrlPr>
                          <a:rPr lang="en-US" altLang="zh-CN" sz="1800" i="1">
                            <a:solidFill>
                              <a:srgbClr val="CC00CC"/>
                            </a:solidFill>
                            <a:latin typeface="Cambria Math" panose="02040503050406030204" pitchFamily="18" charset="0"/>
                          </a:rPr>
                        </m:ctrlPr>
                      </m:sSubPr>
                      <m:e>
                        <m:r>
                          <a:rPr lang="en-US" altLang="zh-CN" sz="1800" i="1">
                            <a:solidFill>
                              <a:srgbClr val="CC00CC"/>
                            </a:solidFill>
                            <a:latin typeface="Cambria Math"/>
                          </a:rPr>
                          <m:t>𝒂</m:t>
                        </m:r>
                      </m:e>
                      <m:sub>
                        <m:r>
                          <a:rPr lang="en-US" altLang="zh-CN" sz="1800" i="1">
                            <a:solidFill>
                              <a:srgbClr val="CC00CC"/>
                            </a:solidFill>
                            <a:latin typeface="Cambria Math"/>
                          </a:rPr>
                          <m:t>𝒊</m:t>
                        </m:r>
                      </m:sub>
                    </m:sSub>
                    <m:r>
                      <a:rPr lang="en-US" altLang="zh-CN" sz="1800" i="1">
                        <a:solidFill>
                          <a:srgbClr val="CC00CC"/>
                        </a:solidFill>
                        <a:latin typeface="Cambria Math"/>
                      </a:rPr>
                      <m:t>=</m:t>
                    </m:r>
                    <m:r>
                      <a:rPr lang="en-US" altLang="zh-CN" sz="1800" i="1">
                        <a:solidFill>
                          <a:srgbClr val="CC00CC"/>
                        </a:solidFill>
                        <a:latin typeface="Cambria Math"/>
                      </a:rPr>
                      <m:t>𝟎</m:t>
                    </m:r>
                    <m:r>
                      <a:rPr lang="en-US" altLang="zh-CN" sz="1800" i="1">
                        <a:solidFill>
                          <a:srgbClr val="CC00CC"/>
                        </a:solidFill>
                        <a:latin typeface="Cambria Math"/>
                      </a:rPr>
                      <m:t>,</m:t>
                    </m:r>
                    <m:r>
                      <a:rPr lang="en-US" altLang="zh-CN" sz="1800" i="1">
                        <a:solidFill>
                          <a:srgbClr val="CC00CC"/>
                        </a:solidFill>
                        <a:latin typeface="Cambria Math"/>
                      </a:rPr>
                      <m:t>𝒊</m:t>
                    </m:r>
                    <m:r>
                      <a:rPr lang="en-US" altLang="zh-CN" sz="1800" i="1">
                        <a:solidFill>
                          <a:srgbClr val="CC00CC"/>
                        </a:solidFill>
                        <a:latin typeface="Cambria Math"/>
                      </a:rPr>
                      <m:t>=</m:t>
                    </m:r>
                    <m:r>
                      <a:rPr lang="en-US" altLang="zh-CN" sz="1800" i="1">
                        <a:solidFill>
                          <a:srgbClr val="CC00CC"/>
                        </a:solidFill>
                        <a:latin typeface="Cambria Math"/>
                      </a:rPr>
                      <m:t>𝟏</m:t>
                    </m:r>
                    <m:r>
                      <a:rPr lang="en-US" altLang="zh-CN" sz="1800" i="1">
                        <a:solidFill>
                          <a:srgbClr val="CC00CC"/>
                        </a:solidFill>
                        <a:latin typeface="Cambria Math"/>
                      </a:rPr>
                      <m:t>,</m:t>
                    </m:r>
                    <m:r>
                      <a:rPr lang="en-US" altLang="zh-CN" sz="1800" i="1">
                        <a:solidFill>
                          <a:srgbClr val="CC00CC"/>
                        </a:solidFill>
                        <a:latin typeface="Cambria Math"/>
                      </a:rPr>
                      <m:t>𝟐</m:t>
                    </m:r>
                    <m:r>
                      <a:rPr lang="en-US" altLang="zh-CN" sz="1800" i="1">
                        <a:solidFill>
                          <a:srgbClr val="CC00CC"/>
                        </a:solidFill>
                        <a:latin typeface="Cambria Math"/>
                      </a:rPr>
                      <m:t>,⋯,</m:t>
                    </m:r>
                    <m:r>
                      <a:rPr lang="en-US" altLang="zh-CN" sz="1800" i="1">
                        <a:solidFill>
                          <a:srgbClr val="CC00CC"/>
                        </a:solidFill>
                        <a:latin typeface="Cambria Math"/>
                      </a:rPr>
                      <m:t>𝒍</m:t>
                    </m:r>
                    <m:r>
                      <a:rPr lang="en-US" altLang="zh-CN" sz="1800" i="1">
                        <a:solidFill>
                          <a:srgbClr val="CC00CC"/>
                        </a:solidFill>
                        <a:latin typeface="Cambria Math"/>
                      </a:rPr>
                      <m:t> </m:t>
                    </m:r>
                  </m:oMath>
                </a14:m>
                <a:r>
                  <a:rPr lang="zh-CN" altLang="en-US" sz="1800" dirty="0">
                    <a:solidFill>
                      <a:srgbClr val="CC00CC"/>
                    </a:solidFill>
                  </a:rPr>
                  <a:t>。证毕</a:t>
                </a:r>
                <a:r>
                  <a:rPr lang="en-US" altLang="zh-CN" sz="1800" dirty="0">
                    <a:solidFill>
                      <a:srgbClr val="CC00CC"/>
                    </a:solidFill>
                  </a:rPr>
                  <a:t>!</a:t>
                </a:r>
              </a:p>
              <a:p>
                <a:endParaRPr lang="zh-CN" altLang="en-US" sz="1800" dirty="0">
                  <a:solidFill>
                    <a:srgbClr val="CC00CC"/>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63" t="-7701" r="-3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8B8C4D2-6F49-4F67-90C0-4854F058D066}"/>
                  </a:ext>
                </a:extLst>
              </p:cNvPr>
              <p:cNvSpPr/>
              <p:nvPr/>
            </p:nvSpPr>
            <p:spPr>
              <a:xfrm>
                <a:off x="4804569" y="-95841"/>
                <a:ext cx="4776628" cy="1317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solidFill>
                                <a:srgbClr val="CC00CC"/>
                              </a:solidFill>
                              <a:latin typeface="Cambria Math" panose="02040503050406030204" pitchFamily="18" charset="0"/>
                            </a:rPr>
                          </m:ctrlPr>
                        </m:dPr>
                        <m:e>
                          <m:r>
                            <a:rPr lang="en-US" altLang="zh-CN" i="1">
                              <a:solidFill>
                                <a:srgbClr val="CC00CC"/>
                              </a:solidFill>
                              <a:latin typeface="Cambria Math" panose="02040503050406030204" pitchFamily="18" charset="0"/>
                            </a:rPr>
                            <m:t>𝒅</m:t>
                          </m:r>
                          <m:r>
                            <m:rPr>
                              <m:lit/>
                            </m:rPr>
                            <a:rPr lang="en-US" altLang="zh-CN" i="1">
                              <a:solidFill>
                                <a:srgbClr val="CC00CC"/>
                              </a:solidFill>
                              <a:latin typeface="Cambria Math" panose="02040503050406030204" pitchFamily="18" charset="0"/>
                            </a:rPr>
                            <m:t>|</m:t>
                          </m:r>
                          <m:eqArr>
                            <m:eqArrPr>
                              <m:ctrlPr>
                                <a:rPr lang="en-US" altLang="zh-CN" i="1">
                                  <a:solidFill>
                                    <a:srgbClr val="CC00CC"/>
                                  </a:solidFill>
                                  <a:latin typeface="Cambria Math" panose="02040503050406030204" pitchFamily="18" charset="0"/>
                                </a:rPr>
                              </m:ctrlPr>
                            </m:eqArrPr>
                            <m:e>
                              <m:sSup>
                                <m:sSupPr>
                                  <m:ctrlPr>
                                    <a:rPr lang="en-US" altLang="zh-CN" i="1">
                                      <a:solidFill>
                                        <a:srgbClr val="CC00CC"/>
                                      </a:solidFill>
                                      <a:latin typeface="Cambria Math" panose="02040503050406030204" pitchFamily="18" charset="0"/>
                                    </a:rPr>
                                  </m:ctrlPr>
                                </m:sSupPr>
                                <m:e>
                                  <m:r>
                                    <a:rPr lang="en-US" altLang="zh-CN" i="1">
                                      <a:solidFill>
                                        <a:srgbClr val="CC00CC"/>
                                      </a:solidFill>
                                      <a:latin typeface="Cambria Math" panose="02040503050406030204" pitchFamily="18" charset="0"/>
                                    </a:rPr>
                                    <m:t>𝒅</m:t>
                                  </m:r>
                                </m:e>
                                <m:sup>
                                  <m:r>
                                    <a:rPr lang="en-US" altLang="zh-CN" i="1">
                                      <a:solidFill>
                                        <a:srgbClr val="CC00CC"/>
                                      </a:solidFill>
                                      <a:latin typeface="Cambria Math" panose="02040503050406030204" pitchFamily="18" charset="0"/>
                                    </a:rPr>
                                    <m:t>𝑻</m:t>
                                  </m:r>
                                </m:sup>
                              </m:sSup>
                              <m:r>
                                <a:rPr lang="en-US" altLang="zh-CN">
                                  <a:solidFill>
                                    <a:srgbClr val="CC00CC"/>
                                  </a:solidFill>
                                  <a:latin typeface="Cambria Math" panose="02040503050406030204" pitchFamily="18" charset="0"/>
                                </a:rPr>
                                <m:t>𝛁</m:t>
                              </m:r>
                              <m:r>
                                <a:rPr lang="en-US" altLang="zh-CN" i="1">
                                  <a:solidFill>
                                    <a:srgbClr val="CC00CC"/>
                                  </a:solidFill>
                                  <a:latin typeface="Cambria Math" panose="02040503050406030204" pitchFamily="18" charset="0"/>
                                </a:rPr>
                                <m:t>𝒇</m:t>
                              </m:r>
                              <m:d>
                                <m:dPr>
                                  <m:ctrlPr>
                                    <a:rPr lang="en-US" altLang="zh-CN" i="1">
                                      <a:solidFill>
                                        <a:srgbClr val="CC00CC"/>
                                      </a:solidFill>
                                      <a:latin typeface="Cambria Math" panose="02040503050406030204" pitchFamily="18" charset="0"/>
                                    </a:rPr>
                                  </m:ctrlPr>
                                </m:dPr>
                                <m:e>
                                  <m:sSup>
                                    <m:sSupPr>
                                      <m:ctrlPr>
                                        <a:rPr lang="en-US" altLang="zh-CN" i="1">
                                          <a:solidFill>
                                            <a:srgbClr val="CC00CC"/>
                                          </a:solidFill>
                                          <a:latin typeface="Cambria Math" panose="02040503050406030204" pitchFamily="18" charset="0"/>
                                        </a:rPr>
                                      </m:ctrlPr>
                                    </m:sSupPr>
                                    <m:e>
                                      <m:r>
                                        <a:rPr lang="en-US" altLang="zh-CN" i="1">
                                          <a:solidFill>
                                            <a:srgbClr val="CC00CC"/>
                                          </a:solidFill>
                                          <a:latin typeface="Cambria Math" panose="02040503050406030204" pitchFamily="18" charset="0"/>
                                        </a:rPr>
                                        <m:t>𝒙</m:t>
                                      </m:r>
                                    </m:e>
                                    <m:sup>
                                      <m:r>
                                        <a:rPr lang="en-US" altLang="zh-CN" i="1">
                                          <a:solidFill>
                                            <a:srgbClr val="CC00CC"/>
                                          </a:solidFill>
                                          <a:latin typeface="Cambria Math" panose="02040503050406030204" pitchFamily="18" charset="0"/>
                                        </a:rPr>
                                        <m:t>∗</m:t>
                                      </m:r>
                                    </m:sup>
                                  </m:sSup>
                                </m:e>
                              </m:d>
                              <m:r>
                                <a:rPr lang="en-US" altLang="zh-CN" i="1">
                                  <a:solidFill>
                                    <a:srgbClr val="CC00CC"/>
                                  </a:solidFill>
                                  <a:latin typeface="Cambria Math" panose="02040503050406030204" pitchFamily="18" charset="0"/>
                                </a:rPr>
                                <m:t>&lt;</m:t>
                              </m:r>
                              <m:r>
                                <a:rPr lang="en-US" altLang="zh-CN" i="1">
                                  <a:solidFill>
                                    <a:srgbClr val="CC00CC"/>
                                  </a:solidFill>
                                  <a:latin typeface="Cambria Math" panose="02040503050406030204" pitchFamily="18" charset="0"/>
                                </a:rPr>
                                <m:t>𝟎</m:t>
                              </m:r>
                            </m:e>
                            <m:e>
                              <m:sSup>
                                <m:sSupPr>
                                  <m:ctrlPr>
                                    <a:rPr lang="en-US" altLang="zh-CN" i="1">
                                      <a:solidFill>
                                        <a:srgbClr val="CC00CC"/>
                                      </a:solidFill>
                                      <a:latin typeface="Cambria Math" panose="02040503050406030204" pitchFamily="18" charset="0"/>
                                    </a:rPr>
                                  </m:ctrlPr>
                                </m:sSupPr>
                                <m:e>
                                  <m:r>
                                    <a:rPr lang="en-US" altLang="zh-CN" i="1">
                                      <a:solidFill>
                                        <a:srgbClr val="CC00CC"/>
                                      </a:solidFill>
                                      <a:latin typeface="Cambria Math" panose="02040503050406030204" pitchFamily="18" charset="0"/>
                                    </a:rPr>
                                    <m:t>𝒅</m:t>
                                  </m:r>
                                </m:e>
                                <m:sup>
                                  <m:r>
                                    <a:rPr lang="en-US" altLang="zh-CN" i="1">
                                      <a:solidFill>
                                        <a:srgbClr val="CC00CC"/>
                                      </a:solidFill>
                                      <a:latin typeface="Cambria Math" panose="02040503050406030204" pitchFamily="18" charset="0"/>
                                    </a:rPr>
                                    <m:t>𝑻</m:t>
                                  </m:r>
                                </m:sup>
                              </m:sSup>
                              <m:r>
                                <a:rPr lang="en-US" altLang="zh-CN">
                                  <a:solidFill>
                                    <a:srgbClr val="CC00CC"/>
                                  </a:solidFill>
                                  <a:latin typeface="Cambria Math" panose="02040503050406030204" pitchFamily="18" charset="0"/>
                                </a:rPr>
                                <m:t>𝛁</m:t>
                              </m:r>
                              <m:sSub>
                                <m:sSubPr>
                                  <m:ctrlPr>
                                    <a:rPr lang="en-US" altLang="zh-CN" i="1">
                                      <a:solidFill>
                                        <a:srgbClr val="CC00CC"/>
                                      </a:solidFill>
                                      <a:latin typeface="Cambria Math" panose="02040503050406030204" pitchFamily="18" charset="0"/>
                                    </a:rPr>
                                  </m:ctrlPr>
                                </m:sSubPr>
                                <m:e>
                                  <m:r>
                                    <a:rPr lang="en-US" altLang="zh-CN" i="1">
                                      <a:solidFill>
                                        <a:srgbClr val="CC00CC"/>
                                      </a:solidFill>
                                      <a:latin typeface="Cambria Math" panose="02040503050406030204" pitchFamily="18" charset="0"/>
                                    </a:rPr>
                                    <m:t>𝒄</m:t>
                                  </m:r>
                                </m:e>
                                <m:sub>
                                  <m:r>
                                    <a:rPr lang="en-US" altLang="zh-CN" i="1">
                                      <a:solidFill>
                                        <a:srgbClr val="CC00CC"/>
                                      </a:solidFill>
                                      <a:latin typeface="Cambria Math" panose="02040503050406030204" pitchFamily="18" charset="0"/>
                                    </a:rPr>
                                    <m:t>𝒊</m:t>
                                  </m:r>
                                </m:sub>
                              </m:sSub>
                              <m:d>
                                <m:dPr>
                                  <m:ctrlPr>
                                    <a:rPr lang="en-US" altLang="zh-CN" i="1">
                                      <a:solidFill>
                                        <a:srgbClr val="CC00CC"/>
                                      </a:solidFill>
                                      <a:latin typeface="Cambria Math" panose="02040503050406030204" pitchFamily="18" charset="0"/>
                                    </a:rPr>
                                  </m:ctrlPr>
                                </m:dPr>
                                <m:e>
                                  <m:sSup>
                                    <m:sSupPr>
                                      <m:ctrlPr>
                                        <a:rPr lang="en-US" altLang="zh-CN" i="1">
                                          <a:solidFill>
                                            <a:srgbClr val="CC00CC"/>
                                          </a:solidFill>
                                          <a:latin typeface="Cambria Math" panose="02040503050406030204" pitchFamily="18" charset="0"/>
                                        </a:rPr>
                                      </m:ctrlPr>
                                    </m:sSupPr>
                                    <m:e>
                                      <m:r>
                                        <a:rPr lang="en-US" altLang="zh-CN" i="1">
                                          <a:solidFill>
                                            <a:srgbClr val="CC00CC"/>
                                          </a:solidFill>
                                          <a:latin typeface="Cambria Math" panose="02040503050406030204" pitchFamily="18" charset="0"/>
                                        </a:rPr>
                                        <m:t>𝒙</m:t>
                                      </m:r>
                                    </m:e>
                                    <m:sup>
                                      <m:r>
                                        <a:rPr lang="en-US" altLang="zh-CN" i="1">
                                          <a:solidFill>
                                            <a:srgbClr val="CC00CC"/>
                                          </a:solidFill>
                                          <a:latin typeface="Cambria Math" panose="02040503050406030204" pitchFamily="18" charset="0"/>
                                        </a:rPr>
                                        <m:t>∗</m:t>
                                      </m:r>
                                    </m:sup>
                                  </m:sSup>
                                </m:e>
                              </m:d>
                              <m:r>
                                <a:rPr lang="en-US" altLang="zh-CN" i="1">
                                  <a:solidFill>
                                    <a:srgbClr val="CC00CC"/>
                                  </a:solidFill>
                                  <a:latin typeface="Cambria Math" panose="02040503050406030204" pitchFamily="18" charset="0"/>
                                </a:rPr>
                                <m:t>=</m:t>
                              </m:r>
                              <m:r>
                                <a:rPr lang="en-US" altLang="zh-CN" i="1">
                                  <a:solidFill>
                                    <a:srgbClr val="CC00CC"/>
                                  </a:solidFill>
                                  <a:latin typeface="Cambria Math" panose="02040503050406030204" pitchFamily="18" charset="0"/>
                                </a:rPr>
                                <m:t>𝟎</m:t>
                              </m:r>
                              <m:r>
                                <a:rPr lang="en-US" altLang="zh-CN" i="1">
                                  <a:solidFill>
                                    <a:srgbClr val="CC00CC"/>
                                  </a:solidFill>
                                  <a:latin typeface="Cambria Math" panose="02040503050406030204" pitchFamily="18" charset="0"/>
                                </a:rPr>
                                <m:t>,</m:t>
                              </m:r>
                              <m:r>
                                <a:rPr lang="en-US" altLang="zh-CN" i="1">
                                  <a:solidFill>
                                    <a:srgbClr val="CC00CC"/>
                                  </a:solidFill>
                                  <a:latin typeface="Cambria Math" panose="02040503050406030204" pitchFamily="18" charset="0"/>
                                </a:rPr>
                                <m:t>𝒊</m:t>
                              </m:r>
                              <m:r>
                                <a:rPr lang="en-US" altLang="zh-CN" i="1">
                                  <a:solidFill>
                                    <a:srgbClr val="CC00CC"/>
                                  </a:solidFill>
                                  <a:latin typeface="Cambria Math" panose="02040503050406030204" pitchFamily="18" charset="0"/>
                                </a:rPr>
                                <m:t>∈</m:t>
                              </m:r>
                              <m:r>
                                <a:rPr lang="en-US" altLang="zh-CN" i="1">
                                  <a:solidFill>
                                    <a:srgbClr val="CC00CC"/>
                                  </a:solidFill>
                                  <a:latin typeface="Cambria Math" panose="02040503050406030204" pitchFamily="18" charset="0"/>
                                </a:rPr>
                                <m:t>𝑬</m:t>
                              </m:r>
                            </m:e>
                            <m:e>
                              <m:sSup>
                                <m:sSupPr>
                                  <m:ctrlPr>
                                    <a:rPr lang="en-US" altLang="zh-CN" i="1">
                                      <a:solidFill>
                                        <a:srgbClr val="CC00CC"/>
                                      </a:solidFill>
                                      <a:latin typeface="Cambria Math" panose="02040503050406030204" pitchFamily="18" charset="0"/>
                                    </a:rPr>
                                  </m:ctrlPr>
                                </m:sSupPr>
                                <m:e>
                                  <m:r>
                                    <a:rPr lang="en-US" altLang="zh-CN" i="1">
                                      <a:solidFill>
                                        <a:srgbClr val="CC00CC"/>
                                      </a:solidFill>
                                      <a:latin typeface="Cambria Math" panose="02040503050406030204" pitchFamily="18" charset="0"/>
                                    </a:rPr>
                                    <m:t>𝒅</m:t>
                                  </m:r>
                                </m:e>
                                <m:sup>
                                  <m:r>
                                    <a:rPr lang="en-US" altLang="zh-CN" i="1">
                                      <a:solidFill>
                                        <a:srgbClr val="CC00CC"/>
                                      </a:solidFill>
                                      <a:latin typeface="Cambria Math" panose="02040503050406030204" pitchFamily="18" charset="0"/>
                                    </a:rPr>
                                    <m:t>𝑻</m:t>
                                  </m:r>
                                </m:sup>
                              </m:sSup>
                              <m:r>
                                <a:rPr lang="en-US" altLang="zh-CN">
                                  <a:solidFill>
                                    <a:srgbClr val="CC00CC"/>
                                  </a:solidFill>
                                  <a:latin typeface="Cambria Math" panose="02040503050406030204" pitchFamily="18" charset="0"/>
                                </a:rPr>
                                <m:t>𝛁</m:t>
                              </m:r>
                              <m:sSub>
                                <m:sSubPr>
                                  <m:ctrlPr>
                                    <a:rPr lang="en-US" altLang="zh-CN" i="1">
                                      <a:solidFill>
                                        <a:srgbClr val="CC00CC"/>
                                      </a:solidFill>
                                      <a:latin typeface="Cambria Math" panose="02040503050406030204" pitchFamily="18" charset="0"/>
                                    </a:rPr>
                                  </m:ctrlPr>
                                </m:sSubPr>
                                <m:e>
                                  <m:r>
                                    <a:rPr lang="en-US" altLang="zh-CN" i="1">
                                      <a:solidFill>
                                        <a:srgbClr val="CC00CC"/>
                                      </a:solidFill>
                                      <a:latin typeface="Cambria Math" panose="02040503050406030204" pitchFamily="18" charset="0"/>
                                    </a:rPr>
                                    <m:t>𝒄</m:t>
                                  </m:r>
                                </m:e>
                                <m:sub>
                                  <m:r>
                                    <a:rPr lang="en-US" altLang="zh-CN" i="1">
                                      <a:solidFill>
                                        <a:srgbClr val="CC00CC"/>
                                      </a:solidFill>
                                      <a:latin typeface="Cambria Math" panose="02040503050406030204" pitchFamily="18" charset="0"/>
                                    </a:rPr>
                                    <m:t>𝒊</m:t>
                                  </m:r>
                                </m:sub>
                              </m:sSub>
                              <m:d>
                                <m:dPr>
                                  <m:ctrlPr>
                                    <a:rPr lang="en-US" altLang="zh-CN" i="1">
                                      <a:solidFill>
                                        <a:srgbClr val="CC00CC"/>
                                      </a:solidFill>
                                      <a:latin typeface="Cambria Math" panose="02040503050406030204" pitchFamily="18" charset="0"/>
                                    </a:rPr>
                                  </m:ctrlPr>
                                </m:dPr>
                                <m:e>
                                  <m:sSup>
                                    <m:sSupPr>
                                      <m:ctrlPr>
                                        <a:rPr lang="en-US" altLang="zh-CN" i="1">
                                          <a:solidFill>
                                            <a:srgbClr val="CC00CC"/>
                                          </a:solidFill>
                                          <a:latin typeface="Cambria Math" panose="02040503050406030204" pitchFamily="18" charset="0"/>
                                        </a:rPr>
                                      </m:ctrlPr>
                                    </m:sSupPr>
                                    <m:e>
                                      <m:r>
                                        <a:rPr lang="en-US" altLang="zh-CN" i="1">
                                          <a:solidFill>
                                            <a:srgbClr val="CC00CC"/>
                                          </a:solidFill>
                                          <a:latin typeface="Cambria Math" panose="02040503050406030204" pitchFamily="18" charset="0"/>
                                        </a:rPr>
                                        <m:t>𝒙</m:t>
                                      </m:r>
                                    </m:e>
                                    <m:sup>
                                      <m:r>
                                        <a:rPr lang="en-US" altLang="zh-CN" i="1">
                                          <a:solidFill>
                                            <a:srgbClr val="CC00CC"/>
                                          </a:solidFill>
                                          <a:latin typeface="Cambria Math" panose="02040503050406030204" pitchFamily="18" charset="0"/>
                                        </a:rPr>
                                        <m:t>∗</m:t>
                                      </m:r>
                                    </m:sup>
                                  </m:sSup>
                                </m:e>
                              </m:d>
                              <m:r>
                                <a:rPr lang="en-US" altLang="zh-CN" i="1">
                                  <a:solidFill>
                                    <a:srgbClr val="CC00CC"/>
                                  </a:solidFill>
                                  <a:latin typeface="Cambria Math" panose="02040503050406030204" pitchFamily="18" charset="0"/>
                                </a:rPr>
                                <m:t>≤</m:t>
                              </m:r>
                              <m:r>
                                <a:rPr lang="en-US" altLang="zh-CN" i="1">
                                  <a:solidFill>
                                    <a:srgbClr val="CC00CC"/>
                                  </a:solidFill>
                                  <a:latin typeface="Cambria Math" panose="02040503050406030204" pitchFamily="18" charset="0"/>
                                </a:rPr>
                                <m:t>𝟎</m:t>
                              </m:r>
                              <m:r>
                                <a:rPr lang="en-US" altLang="zh-CN" i="1">
                                  <a:solidFill>
                                    <a:srgbClr val="CC00CC"/>
                                  </a:solidFill>
                                  <a:latin typeface="Cambria Math" panose="02040503050406030204" pitchFamily="18" charset="0"/>
                                </a:rPr>
                                <m:t>,</m:t>
                              </m:r>
                              <m:r>
                                <a:rPr lang="en-US" altLang="zh-CN" i="1">
                                  <a:solidFill>
                                    <a:srgbClr val="CC00CC"/>
                                  </a:solidFill>
                                  <a:latin typeface="Cambria Math" panose="02040503050406030204" pitchFamily="18" charset="0"/>
                                </a:rPr>
                                <m:t>𝒊</m:t>
                              </m:r>
                              <m:r>
                                <a:rPr lang="en-US" altLang="zh-CN" i="1">
                                  <a:solidFill>
                                    <a:srgbClr val="CC00CC"/>
                                  </a:solidFill>
                                  <a:latin typeface="Cambria Math" panose="02040503050406030204" pitchFamily="18" charset="0"/>
                                </a:rPr>
                                <m:t>∈</m:t>
                              </m:r>
                              <m:r>
                                <a:rPr lang="en-US" altLang="zh-CN" i="1">
                                  <a:solidFill>
                                    <a:srgbClr val="CC00CC"/>
                                  </a:solidFill>
                                  <a:latin typeface="Cambria Math" panose="02040503050406030204" pitchFamily="18" charset="0"/>
                                </a:rPr>
                                <m:t>𝑨</m:t>
                              </m:r>
                              <m:d>
                                <m:dPr>
                                  <m:ctrlPr>
                                    <a:rPr lang="en-US" altLang="zh-CN" i="1">
                                      <a:solidFill>
                                        <a:srgbClr val="CC00CC"/>
                                      </a:solidFill>
                                      <a:latin typeface="Cambria Math" panose="02040503050406030204" pitchFamily="18" charset="0"/>
                                    </a:rPr>
                                  </m:ctrlPr>
                                </m:dPr>
                                <m:e>
                                  <m:sSup>
                                    <m:sSupPr>
                                      <m:ctrlPr>
                                        <a:rPr lang="en-US" altLang="zh-CN" i="1">
                                          <a:solidFill>
                                            <a:srgbClr val="CC00CC"/>
                                          </a:solidFill>
                                          <a:latin typeface="Cambria Math" panose="02040503050406030204" pitchFamily="18" charset="0"/>
                                        </a:rPr>
                                      </m:ctrlPr>
                                    </m:sSupPr>
                                    <m:e>
                                      <m:r>
                                        <a:rPr lang="en-US" altLang="zh-CN" i="1">
                                          <a:solidFill>
                                            <a:srgbClr val="CC00CC"/>
                                          </a:solidFill>
                                          <a:latin typeface="Cambria Math" panose="02040503050406030204" pitchFamily="18" charset="0"/>
                                        </a:rPr>
                                        <m:t>𝒙</m:t>
                                      </m:r>
                                    </m:e>
                                    <m:sup>
                                      <m:r>
                                        <a:rPr lang="en-US" altLang="zh-CN" i="1">
                                          <a:solidFill>
                                            <a:srgbClr val="CC00CC"/>
                                          </a:solidFill>
                                          <a:latin typeface="Cambria Math" panose="02040503050406030204" pitchFamily="18" charset="0"/>
                                        </a:rPr>
                                        <m:t>∗</m:t>
                                      </m:r>
                                    </m:sup>
                                  </m:sSup>
                                </m:e>
                              </m:d>
                              <m:r>
                                <a:rPr lang="en-US" altLang="zh-CN" i="1">
                                  <a:solidFill>
                                    <a:srgbClr val="CC00CC"/>
                                  </a:solidFill>
                                  <a:latin typeface="Cambria Math" panose="02040503050406030204" pitchFamily="18" charset="0"/>
                                  <a:ea typeface="Cambria Math" panose="02040503050406030204" pitchFamily="18" charset="0"/>
                                </a:rPr>
                                <m:t>∩</m:t>
                              </m:r>
                              <m:r>
                                <a:rPr lang="en-US" altLang="zh-CN" i="1">
                                  <a:solidFill>
                                    <a:srgbClr val="CC00CC"/>
                                  </a:solidFill>
                                  <a:latin typeface="Cambria Math" panose="02040503050406030204" pitchFamily="18" charset="0"/>
                                  <a:ea typeface="Cambria Math" panose="02040503050406030204" pitchFamily="18" charset="0"/>
                                </a:rPr>
                                <m:t>𝑰</m:t>
                              </m:r>
                            </m:e>
                          </m:eqArr>
                        </m:e>
                      </m:d>
                    </m:oMath>
                  </m:oMathPara>
                </a14:m>
                <a:endParaRPr lang="zh-CN" altLang="en-US" dirty="0">
                  <a:solidFill>
                    <a:srgbClr val="CC00CC"/>
                  </a:solidFill>
                </a:endParaRPr>
              </a:p>
            </p:txBody>
          </p:sp>
        </mc:Choice>
        <mc:Fallback xmlns="">
          <p:sp>
            <p:nvSpPr>
              <p:cNvPr id="4" name="矩形 3">
                <a:extLst>
                  <a:ext uri="{FF2B5EF4-FFF2-40B4-BE49-F238E27FC236}">
                    <a16:creationId xmlns:a16="http://schemas.microsoft.com/office/drawing/2014/main" id="{F8B8C4D2-6F49-4F67-90C0-4854F058D066}"/>
                  </a:ext>
                </a:extLst>
              </p:cNvPr>
              <p:cNvSpPr>
                <a:spLocks noRot="1" noChangeAspect="1" noMove="1" noResize="1" noEditPoints="1" noAdjustHandles="1" noChangeArrowheads="1" noChangeShapeType="1" noTextEdit="1"/>
              </p:cNvSpPr>
              <p:nvPr/>
            </p:nvSpPr>
            <p:spPr>
              <a:xfrm>
                <a:off x="4804569" y="-95841"/>
                <a:ext cx="4776628" cy="1317220"/>
              </a:xfrm>
              <a:prstGeom prst="rect">
                <a:avLst/>
              </a:prstGeom>
              <a:blipFill>
                <a:blip r:embed="rId3"/>
                <a:stretch>
                  <a:fillRect/>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000" dirty="0">
                    <a:solidFill>
                      <a:srgbClr val="FF0000"/>
                    </a:solidFill>
                  </a:rPr>
                  <a:t>(</a:t>
                </a:r>
                <a:r>
                  <a:rPr lang="zh-CN" altLang="en-US" sz="2000" dirty="0">
                    <a:solidFill>
                      <a:srgbClr val="FF0000"/>
                    </a:solidFill>
                  </a:rPr>
                  <a:t>一阶优化条件</a:t>
                </a:r>
                <a:r>
                  <a:rPr lang="en-US" altLang="zh-CN" sz="2000" dirty="0">
                    <a:solidFill>
                      <a:srgbClr val="FF0000"/>
                    </a:solidFill>
                  </a:rPr>
                  <a:t>Kuhn-Tucker</a:t>
                </a:r>
                <a:r>
                  <a:rPr lang="zh-CN" altLang="en-US" sz="2000" dirty="0">
                    <a:solidFill>
                      <a:srgbClr val="FF0000"/>
                    </a:solidFill>
                  </a:rPr>
                  <a:t>条件</a:t>
                </a:r>
                <a:r>
                  <a:rPr lang="en-US" altLang="zh-CN" sz="2000" dirty="0">
                    <a:solidFill>
                      <a:srgbClr val="FF0000"/>
                    </a:solidFill>
                  </a:rPr>
                  <a:t>)</a:t>
                </a:r>
                <a:r>
                  <a:rPr lang="zh-CN" altLang="en-US" sz="2000" dirty="0">
                    <a:solidFill>
                      <a:srgbClr val="CC00CC"/>
                    </a:solidFill>
                  </a:rPr>
                  <a:t>定理</a:t>
                </a:r>
                <a:r>
                  <a:rPr lang="en-US" altLang="zh-CN" sz="2000" dirty="0">
                    <a:solidFill>
                      <a:srgbClr val="CC00CC"/>
                    </a:solidFill>
                  </a:rPr>
                  <a:t>:</a:t>
                </a:r>
                <a:r>
                  <a:rPr lang="zh-CN" altLang="en-US" sz="2000" dirty="0">
                    <a:solidFill>
                      <a:srgbClr val="0000FF"/>
                    </a:solidFill>
                  </a:rPr>
                  <a:t>设</a:t>
                </a:r>
                <a14:m>
                  <m:oMath xmlns:m="http://schemas.openxmlformats.org/officeDocument/2006/math">
                    <m:sSup>
                      <m:sSupPr>
                        <m:ctrlPr>
                          <a:rPr lang="en-US" altLang="zh-CN" sz="2000" b="1" i="1" smtClean="0">
                            <a:solidFill>
                              <a:srgbClr val="0000FF"/>
                            </a:solidFill>
                            <a:latin typeface="Cambria Math" panose="02040503050406030204" pitchFamily="18" charset="0"/>
                          </a:rPr>
                        </m:ctrlPr>
                      </m:sSupPr>
                      <m:e>
                        <m:r>
                          <a:rPr lang="en-US" altLang="zh-CN" sz="2000" b="1" i="1" smtClean="0">
                            <a:solidFill>
                              <a:srgbClr val="0000FF"/>
                            </a:solidFill>
                            <a:latin typeface="Cambria Math"/>
                          </a:rPr>
                          <m:t>𝒙</m:t>
                        </m:r>
                      </m:e>
                      <m:sup>
                        <m:r>
                          <a:rPr lang="en-US" altLang="zh-CN" sz="2000" b="1" i="1" smtClean="0">
                            <a:solidFill>
                              <a:srgbClr val="0000FF"/>
                            </a:solidFill>
                            <a:latin typeface="Cambria Math"/>
                          </a:rPr>
                          <m:t>∗</m:t>
                        </m:r>
                      </m:sup>
                    </m:sSup>
                  </m:oMath>
                </a14:m>
                <a:r>
                  <a:rPr lang="zh-CN" altLang="en-US" sz="2000" dirty="0">
                    <a:solidFill>
                      <a:srgbClr val="0000FF"/>
                    </a:solidFill>
                  </a:rPr>
                  <a:t>是问题</a:t>
                </a:r>
                <a:r>
                  <a:rPr lang="en-US" altLang="zh-CN" sz="2000" dirty="0">
                    <a:solidFill>
                      <a:srgbClr val="0000FF"/>
                    </a:solidFill>
                  </a:rPr>
                  <a:t>P</a:t>
                </a:r>
                <a:r>
                  <a:rPr lang="zh-CN" altLang="en-US" sz="2000" dirty="0">
                    <a:solidFill>
                      <a:srgbClr val="0000FF"/>
                    </a:solidFill>
                  </a:rPr>
                  <a:t>的一个局部极小点，如果</a:t>
                </a:r>
                <a14:m>
                  <m:oMath xmlns:m="http://schemas.openxmlformats.org/officeDocument/2006/math">
                    <m:r>
                      <a:rPr lang="en-US" altLang="zh-CN" sz="2000" i="1" smtClean="0">
                        <a:solidFill>
                          <a:srgbClr val="CC00CC"/>
                        </a:solidFill>
                        <a:latin typeface="Cambria Math"/>
                      </a:rPr>
                      <m:t>𝑺𝑭𝑫</m:t>
                    </m:r>
                    <m:d>
                      <m:dPr>
                        <m:ctrlPr>
                          <a:rPr lang="en-US" altLang="zh-CN" sz="2000" i="1">
                            <a:solidFill>
                              <a:srgbClr val="CC00CC"/>
                            </a:solidFill>
                            <a:latin typeface="Cambria Math" panose="02040503050406030204" pitchFamily="18" charset="0"/>
                          </a:rPr>
                        </m:ctrlPr>
                      </m:dPr>
                      <m:e>
                        <m:sSup>
                          <m:sSupPr>
                            <m:ctrlPr>
                              <a:rPr lang="en-US" altLang="zh-CN" sz="2000" i="1">
                                <a:solidFill>
                                  <a:srgbClr val="CC00CC"/>
                                </a:solidFill>
                                <a:latin typeface="Cambria Math" panose="02040503050406030204" pitchFamily="18" charset="0"/>
                              </a:rPr>
                            </m:ctrlPr>
                          </m:sSupPr>
                          <m:e>
                            <m:r>
                              <a:rPr lang="en-US" altLang="zh-CN" sz="2000" i="1">
                                <a:solidFill>
                                  <a:srgbClr val="CC00CC"/>
                                </a:solidFill>
                                <a:latin typeface="Cambria Math"/>
                              </a:rPr>
                              <m:t>𝒙</m:t>
                            </m:r>
                          </m:e>
                          <m:sup>
                            <m:r>
                              <a:rPr lang="en-US" altLang="zh-CN" sz="2000" i="1">
                                <a:solidFill>
                                  <a:srgbClr val="CC00CC"/>
                                </a:solidFill>
                                <a:latin typeface="Cambria Math"/>
                              </a:rPr>
                              <m:t>∗</m:t>
                            </m:r>
                          </m:sup>
                        </m:sSup>
                        <m:r>
                          <a:rPr lang="en-US" altLang="zh-CN" sz="2000" i="1">
                            <a:solidFill>
                              <a:srgbClr val="CC00CC"/>
                            </a:solidFill>
                            <a:latin typeface="Cambria Math"/>
                          </a:rPr>
                          <m:t>,</m:t>
                        </m:r>
                        <m:r>
                          <a:rPr lang="en-US" altLang="zh-CN" sz="2000" i="1">
                            <a:solidFill>
                              <a:srgbClr val="CC00CC"/>
                            </a:solidFill>
                            <a:latin typeface="Cambria Math"/>
                          </a:rPr>
                          <m:t>𝑿</m:t>
                        </m:r>
                      </m:e>
                    </m:d>
                    <m:r>
                      <a:rPr lang="en-US" altLang="zh-CN" sz="2000" b="1" i="1" smtClean="0">
                        <a:solidFill>
                          <a:srgbClr val="CC00CC"/>
                        </a:solidFill>
                        <a:latin typeface="Cambria Math"/>
                      </a:rPr>
                      <m:t>=</m:t>
                    </m:r>
                    <m:r>
                      <a:rPr lang="en-US" altLang="zh-CN" sz="2000" i="1">
                        <a:solidFill>
                          <a:srgbClr val="CC00CC"/>
                        </a:solidFill>
                        <a:latin typeface="Cambria Math"/>
                      </a:rPr>
                      <m:t>𝑳𝑭𝑫</m:t>
                    </m:r>
                    <m:r>
                      <a:rPr lang="en-US" altLang="zh-CN" sz="2000" i="1">
                        <a:solidFill>
                          <a:srgbClr val="CC00CC"/>
                        </a:solidFill>
                        <a:latin typeface="Cambria Math"/>
                      </a:rPr>
                      <m:t>(</m:t>
                    </m:r>
                    <m:sSup>
                      <m:sSupPr>
                        <m:ctrlPr>
                          <a:rPr lang="en-US" altLang="zh-CN" sz="2000" i="1">
                            <a:solidFill>
                              <a:srgbClr val="CC00CC"/>
                            </a:solidFill>
                            <a:latin typeface="Cambria Math" panose="02040503050406030204" pitchFamily="18" charset="0"/>
                          </a:rPr>
                        </m:ctrlPr>
                      </m:sSupPr>
                      <m:e>
                        <m:r>
                          <a:rPr lang="en-US" altLang="zh-CN" sz="2000" i="1">
                            <a:solidFill>
                              <a:srgbClr val="CC00CC"/>
                            </a:solidFill>
                            <a:latin typeface="Cambria Math"/>
                          </a:rPr>
                          <m:t>𝒙</m:t>
                        </m:r>
                      </m:e>
                      <m:sup>
                        <m:r>
                          <a:rPr lang="en-US" altLang="zh-CN" sz="2000" i="1">
                            <a:solidFill>
                              <a:srgbClr val="CC00CC"/>
                            </a:solidFill>
                            <a:latin typeface="Cambria Math"/>
                          </a:rPr>
                          <m:t>∗</m:t>
                        </m:r>
                      </m:sup>
                    </m:sSup>
                    <m:r>
                      <a:rPr lang="en-US" altLang="zh-CN" sz="2000" i="1">
                        <a:solidFill>
                          <a:srgbClr val="CC00CC"/>
                        </a:solidFill>
                        <a:latin typeface="Cambria Math"/>
                      </a:rPr>
                      <m:t>,</m:t>
                    </m:r>
                    <m:r>
                      <a:rPr lang="en-US" altLang="zh-CN" sz="2000" i="1">
                        <a:solidFill>
                          <a:srgbClr val="CC00CC"/>
                        </a:solidFill>
                        <a:latin typeface="Cambria Math"/>
                      </a:rPr>
                      <m:t>𝑿</m:t>
                    </m:r>
                    <m:r>
                      <a:rPr lang="en-US" altLang="zh-CN" sz="2000" i="1">
                        <a:solidFill>
                          <a:srgbClr val="CC00CC"/>
                        </a:solidFill>
                        <a:latin typeface="Cambria Math"/>
                      </a:rPr>
                      <m:t>)</m:t>
                    </m:r>
                  </m:oMath>
                </a14:m>
                <a:r>
                  <a:rPr lang="zh-CN" altLang="en-US" sz="2000" dirty="0"/>
                  <a:t>，则必存在</a:t>
                </a:r>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a:rPr>
                          <m:t>𝝀</m:t>
                        </m:r>
                      </m:e>
                      <m:sub>
                        <m:r>
                          <a:rPr lang="en-US" altLang="zh-CN" sz="2000" b="1" i="1" smtClean="0">
                            <a:latin typeface="Cambria Math"/>
                          </a:rPr>
                          <m:t>𝒊</m:t>
                        </m:r>
                      </m:sub>
                      <m:sup>
                        <m:r>
                          <a:rPr lang="en-US" altLang="zh-CN" sz="2000" b="1" i="1" smtClean="0">
                            <a:latin typeface="Cambria Math"/>
                          </a:rPr>
                          <m:t>∗</m:t>
                        </m:r>
                      </m:sup>
                    </m:sSubSup>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𝝁</m:t>
                        </m:r>
                      </m:e>
                      <m:sub>
                        <m:r>
                          <a:rPr lang="en-US" altLang="zh-CN" sz="2000" b="1" i="1" smtClean="0">
                            <a:latin typeface="Cambria Math"/>
                          </a:rPr>
                          <m:t>𝒊</m:t>
                        </m:r>
                      </m:sub>
                      <m:sup>
                        <m:r>
                          <a:rPr lang="en-US" altLang="zh-CN" sz="2000" b="1" i="1" smtClean="0">
                            <a:latin typeface="Cambria Math"/>
                          </a:rPr>
                          <m:t>∗</m:t>
                        </m:r>
                      </m:sup>
                    </m:sSubSup>
                    <m:d>
                      <m:dPr>
                        <m:ctrlPr>
                          <a:rPr lang="en-US" altLang="zh-CN" sz="2000" b="1" i="1" smtClean="0">
                            <a:latin typeface="Cambria Math" panose="02040503050406030204" pitchFamily="18" charset="0"/>
                          </a:rPr>
                        </m:ctrlPr>
                      </m:dPr>
                      <m:e>
                        <m:r>
                          <a:rPr lang="en-US" altLang="zh-CN" sz="2000" b="1" i="1" smtClean="0">
                            <a:latin typeface="Cambria Math"/>
                          </a:rPr>
                          <m:t>𝒊</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𝟐</m:t>
                        </m:r>
                        <m:r>
                          <a:rPr lang="en-US" altLang="zh-CN" sz="2000" b="1" i="1" smtClean="0">
                            <a:latin typeface="Cambria Math"/>
                          </a:rPr>
                          <m:t>,⋯,</m:t>
                        </m:r>
                        <m:r>
                          <a:rPr lang="en-US" altLang="zh-CN" sz="2000" b="1" i="1" smtClean="0">
                            <a:latin typeface="Cambria Math"/>
                          </a:rPr>
                          <m:t>𝒎</m:t>
                        </m:r>
                        <m:r>
                          <a:rPr lang="en-US" altLang="zh-CN" sz="2000" b="1" i="1" smtClean="0">
                            <a:latin typeface="Cambria Math"/>
                          </a:rPr>
                          <m:t>+</m:t>
                        </m:r>
                        <m:r>
                          <a:rPr lang="en-US" altLang="zh-CN" sz="2000" b="1" i="1" smtClean="0">
                            <a:latin typeface="Cambria Math"/>
                          </a:rPr>
                          <m:t>𝒍</m:t>
                        </m:r>
                      </m:e>
                    </m:d>
                    <m:r>
                      <a:rPr lang="en-US" altLang="zh-CN" sz="2000" b="1" i="1" smtClean="0">
                        <a:latin typeface="Cambria Math"/>
                      </a:rPr>
                      <m:t>, </m:t>
                    </m:r>
                    <m:r>
                      <a:rPr lang="zh-CN" altLang="en-US" sz="2000" i="1">
                        <a:latin typeface="Cambria Math"/>
                      </a:rPr>
                      <m:t>使得</m:t>
                    </m:r>
                    <m:r>
                      <a:rPr lang="en-US" altLang="zh-CN" sz="2000" b="1" i="0"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nary>
                      <m:naryPr>
                        <m:chr m:val="∑"/>
                        <m:limLoc m:val="subSup"/>
                        <m:ctrlPr>
                          <a:rPr lang="en-US" altLang="zh-CN" sz="2000" b="1" i="1" smtClean="0">
                            <a:latin typeface="Cambria Math" panose="02040503050406030204" pitchFamily="18" charset="0"/>
                          </a:rPr>
                        </m:ctrlPr>
                      </m:naryPr>
                      <m:sub>
                        <m:r>
                          <m:rPr>
                            <m:brk m:alnAt="25"/>
                          </m:rPr>
                          <a:rPr lang="en-US" altLang="zh-CN" sz="2000" b="1" i="1" smtClean="0">
                            <a:latin typeface="Cambria Math"/>
                          </a:rPr>
                          <m:t>𝒊</m:t>
                        </m:r>
                        <m:r>
                          <a:rPr lang="en-US" altLang="zh-CN" sz="2000" b="1" i="1" smtClean="0">
                            <a:latin typeface="Cambria Math"/>
                          </a:rPr>
                          <m:t>=</m:t>
                        </m:r>
                        <m:r>
                          <a:rPr lang="en-US" altLang="zh-CN" sz="2000" b="1" i="1" smtClean="0">
                            <a:latin typeface="Cambria Math"/>
                          </a:rPr>
                          <m:t>𝟏</m:t>
                        </m:r>
                      </m:sub>
                      <m:sup>
                        <m:r>
                          <a:rPr lang="en-US" altLang="zh-CN" sz="2000" b="1" i="1" smtClean="0">
                            <a:latin typeface="Cambria Math"/>
                          </a:rPr>
                          <m:t>𝒍</m:t>
                        </m:r>
                      </m:sup>
                      <m:e>
                        <m:sSubSup>
                          <m:sSubSupPr>
                            <m:ctrlPr>
                              <a:rPr lang="en-US" altLang="zh-CN" sz="2000" b="1" i="1" smtClean="0">
                                <a:latin typeface="Cambria Math" panose="02040503050406030204" pitchFamily="18" charset="0"/>
                              </a:rPr>
                            </m:ctrlPr>
                          </m:sSubSupPr>
                          <m:e>
                            <m:r>
                              <a:rPr lang="en-US" altLang="zh-CN" sz="2000" b="1" i="1" smtClean="0">
                                <a:latin typeface="Cambria Math"/>
                              </a:rPr>
                              <m:t>𝝀</m:t>
                            </m:r>
                          </m:e>
                          <m:sub>
                            <m:r>
                              <a:rPr lang="en-US" altLang="zh-CN" sz="2000" b="1" i="1" smtClean="0">
                                <a:latin typeface="Cambria Math"/>
                              </a:rPr>
                              <m:t>𝒊</m:t>
                            </m:r>
                          </m:sub>
                          <m:sup>
                            <m:r>
                              <a:rPr lang="en-US" altLang="zh-CN" sz="2000" b="1" i="1" smtClean="0">
                                <a:latin typeface="Cambria Math"/>
                              </a:rPr>
                              <m:t>∗</m:t>
                            </m:r>
                          </m:sup>
                        </m:sSubSup>
                        <m:sSub>
                          <m:sSubPr>
                            <m:ctrlPr>
                              <a:rPr lang="en-US" altLang="zh-CN" sz="2000" b="1" i="1" smtClean="0">
                                <a:latin typeface="Cambria Math" panose="02040503050406030204" pitchFamily="18" charset="0"/>
                              </a:rPr>
                            </m:ctrlPr>
                          </m:sSubPr>
                          <m:e>
                            <m:r>
                              <a:rPr lang="en-US" altLang="zh-CN" sz="2000" b="1" i="0" smtClean="0">
                                <a:latin typeface="Cambria Math"/>
                              </a:rPr>
                              <m:t>𝛁</m:t>
                            </m:r>
                            <m:r>
                              <a:rPr lang="en-US" altLang="zh-CN" sz="2000" b="1" i="1" smtClean="0">
                                <a:latin typeface="Cambria Math"/>
                              </a:rPr>
                              <m:t>𝒉</m:t>
                            </m:r>
                          </m:e>
                          <m:sub>
                            <m:r>
                              <a:rPr lang="en-US" altLang="zh-CN" sz="2000" b="1" i="1" smtClean="0">
                                <a:latin typeface="Cambria Math"/>
                              </a:rPr>
                              <m:t>𝒊</m:t>
                            </m:r>
                          </m:sub>
                        </m:sSub>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e>
                    </m:nary>
                  </m:oMath>
                </a14:m>
                <a:r>
                  <a:rPr lang="en-US" altLang="zh-CN" sz="2000" dirty="0">
                    <a:solidFill>
                      <a:srgbClr val="FF0000"/>
                    </a:solidFill>
                  </a:rPr>
                  <a:t>+</a:t>
                </a:r>
                <a14:m>
                  <m:oMath xmlns:m="http://schemas.openxmlformats.org/officeDocument/2006/math">
                    <m:nary>
                      <m:naryPr>
                        <m:chr m:val="∑"/>
                        <m:limLoc m:val="subSup"/>
                        <m:ctrlPr>
                          <a:rPr lang="en-US" altLang="zh-CN" sz="2000" i="1">
                            <a:latin typeface="Cambria Math" panose="02040503050406030204" pitchFamily="18" charset="0"/>
                          </a:rPr>
                        </m:ctrlPr>
                      </m:naryPr>
                      <m:sub>
                        <m:r>
                          <m:rPr>
                            <m:brk m:alnAt="25"/>
                          </m:rPr>
                          <a:rPr lang="en-US" altLang="zh-CN" sz="2000" i="1">
                            <a:latin typeface="Cambria Math"/>
                          </a:rPr>
                          <m:t>𝒊</m:t>
                        </m:r>
                        <m:r>
                          <a:rPr lang="en-US" altLang="zh-CN" sz="2000" i="1">
                            <a:latin typeface="Cambria Math"/>
                          </a:rPr>
                          <m:t>=</m:t>
                        </m:r>
                        <m:r>
                          <a:rPr lang="en-US" altLang="zh-CN" sz="2000" i="1">
                            <a:latin typeface="Cambria Math"/>
                          </a:rPr>
                          <m:t>𝟏</m:t>
                        </m:r>
                      </m:sub>
                      <m:sup>
                        <m:r>
                          <a:rPr lang="en-US" altLang="zh-CN" sz="2000" b="1" i="1" smtClean="0">
                            <a:latin typeface="Cambria Math"/>
                          </a:rPr>
                          <m:t>𝒎</m:t>
                        </m:r>
                      </m:sup>
                      <m:e>
                        <m:sSubSup>
                          <m:sSubSupPr>
                            <m:ctrlPr>
                              <a:rPr lang="en-US" altLang="zh-CN" sz="2000" i="1">
                                <a:latin typeface="Cambria Math" panose="02040503050406030204" pitchFamily="18" charset="0"/>
                              </a:rPr>
                            </m:ctrlPr>
                          </m:sSubSupPr>
                          <m:e>
                            <m:r>
                              <a:rPr lang="en-US" altLang="zh-CN" sz="2000" b="1" i="1" smtClean="0">
                                <a:latin typeface="Cambria Math"/>
                              </a:rPr>
                              <m:t>𝝁</m:t>
                            </m:r>
                          </m:e>
                          <m:sub>
                            <m:r>
                              <a:rPr lang="en-US" altLang="zh-CN" sz="2000" i="1">
                                <a:latin typeface="Cambria Math"/>
                              </a:rPr>
                              <m:t>𝒊</m:t>
                            </m:r>
                          </m:sub>
                          <m:sup>
                            <m:r>
                              <a:rPr lang="en-US" altLang="zh-CN" sz="2000" i="1">
                                <a:latin typeface="Cambria Math"/>
                              </a:rPr>
                              <m:t>∗</m:t>
                            </m:r>
                          </m:sup>
                        </m:sSubSup>
                        <m:sSub>
                          <m:sSubPr>
                            <m:ctrlPr>
                              <a:rPr lang="en-US" altLang="zh-CN" sz="2000" i="1">
                                <a:latin typeface="Cambria Math" panose="02040503050406030204" pitchFamily="18" charset="0"/>
                              </a:rPr>
                            </m:ctrlPr>
                          </m:sSubPr>
                          <m:e>
                            <m:r>
                              <a:rPr lang="en-US" altLang="zh-CN" sz="2000">
                                <a:latin typeface="Cambria Math"/>
                              </a:rPr>
                              <m:t>𝛁</m:t>
                            </m:r>
                            <m:r>
                              <a:rPr lang="en-US" altLang="zh-CN" sz="2000" b="1" i="1" smtClean="0">
                                <a:latin typeface="Cambria Math"/>
                              </a:rPr>
                              <m:t>𝒈</m:t>
                            </m:r>
                          </m:e>
                          <m:sub>
                            <m:r>
                              <a:rPr lang="en-US" altLang="zh-CN" sz="2000" i="1">
                                <a:latin typeface="Cambria Math"/>
                              </a:rPr>
                              <m:t>𝒊</m:t>
                            </m:r>
                          </m:sub>
                        </m:sSub>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e>
                    </m:nary>
                    <m:r>
                      <a:rPr lang="en-US" altLang="zh-CN" sz="2000" b="1" i="1" smtClean="0">
                        <a:latin typeface="Cambria Math"/>
                      </a:rPr>
                      <m:t>=</m:t>
                    </m:r>
                    <m:r>
                      <a:rPr lang="en-US" altLang="zh-CN" sz="2000" b="1" i="1" smtClean="0">
                        <a:latin typeface="Cambria Math"/>
                      </a:rPr>
                      <m:t>𝟎</m:t>
                    </m:r>
                    <m:r>
                      <a:rPr lang="en-US" altLang="zh-CN" sz="2000" b="1" i="1" smtClean="0">
                        <a:latin typeface="Cambria Math"/>
                      </a:rPr>
                      <m:t> (</m:t>
                    </m:r>
                    <m:r>
                      <a:rPr lang="en-US" altLang="zh-CN" sz="2000" b="1" i="1" smtClean="0">
                        <a:solidFill>
                          <a:srgbClr val="CC00CC"/>
                        </a:solidFill>
                        <a:latin typeface="Cambria Math"/>
                      </a:rPr>
                      <m:t>𝟔</m:t>
                    </m:r>
                    <m:r>
                      <a:rPr lang="en-US" altLang="zh-CN" sz="2000" b="1" i="1" smtClean="0">
                        <a:solidFill>
                          <a:srgbClr val="CC00CC"/>
                        </a:solidFill>
                        <a:latin typeface="Cambria Math"/>
                      </a:rPr>
                      <m:t>−</m:t>
                    </m:r>
                    <m:r>
                      <a:rPr lang="en-US" altLang="zh-CN" sz="2000" b="1" i="0" smtClean="0">
                        <a:solidFill>
                          <a:srgbClr val="CC00CC"/>
                        </a:solidFill>
                        <a:latin typeface="Cambria Math" panose="02040503050406030204" pitchFamily="18" charset="0"/>
                      </a:rPr>
                      <m:t>𝟖</m:t>
                    </m:r>
                    <m:r>
                      <a:rPr lang="en-US" altLang="zh-CN" sz="2000" b="1" i="0" smtClean="0">
                        <a:solidFill>
                          <a:srgbClr val="CC00CC"/>
                        </a:solidFill>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𝝁</m:t>
                        </m:r>
                      </m:e>
                      <m:sub>
                        <m:r>
                          <a:rPr lang="en-US" altLang="zh-CN" sz="2000" b="1" i="1" smtClean="0">
                            <a:latin typeface="Cambria Math"/>
                          </a:rPr>
                          <m:t>𝒊</m:t>
                        </m:r>
                      </m:sub>
                      <m:sup>
                        <m:r>
                          <a:rPr lang="en-US" altLang="zh-CN" sz="2000" b="1" i="1" smtClean="0">
                            <a:latin typeface="Cambria Math"/>
                          </a:rPr>
                          <m:t>∗</m:t>
                        </m:r>
                      </m:sup>
                    </m:sSubSup>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sSubSup>
                      <m:sSubSupPr>
                        <m:ctrlPr>
                          <a:rPr lang="en-US" altLang="zh-CN" sz="2000" i="1">
                            <a:latin typeface="Cambria Math" panose="02040503050406030204" pitchFamily="18" charset="0"/>
                          </a:rPr>
                        </m:ctrlPr>
                      </m:sSubSupPr>
                      <m:e>
                        <m:r>
                          <a:rPr lang="en-US" altLang="zh-CN" sz="2000" b="1" i="1" smtClean="0">
                            <a:latin typeface="Cambria Math"/>
                          </a:rPr>
                          <m:t>𝝁</m:t>
                        </m:r>
                      </m:e>
                      <m:sub>
                        <m:r>
                          <a:rPr lang="en-US" altLang="zh-CN" sz="2000" i="1">
                            <a:latin typeface="Cambria Math"/>
                          </a:rPr>
                          <m:t>𝒊</m:t>
                        </m:r>
                      </m:sub>
                      <m:sup>
                        <m:r>
                          <a:rPr lang="en-US" altLang="zh-CN" sz="2000" i="1">
                            <a:latin typeface="Cambria Math"/>
                          </a:rPr>
                          <m:t>∗</m:t>
                        </m:r>
                      </m:sup>
                    </m:sSubSup>
                    <m:sSub>
                      <m:sSubPr>
                        <m:ctrlPr>
                          <a:rPr lang="en-US" altLang="zh-CN" sz="2000" i="1">
                            <a:latin typeface="Cambria Math" panose="02040503050406030204" pitchFamily="18" charset="0"/>
                          </a:rPr>
                        </m:ctrlPr>
                      </m:sSubPr>
                      <m:e>
                        <m:r>
                          <a:rPr lang="en-US" altLang="zh-CN" sz="2000" b="1" i="1" smtClean="0">
                            <a:latin typeface="Cambria Math"/>
                          </a:rPr>
                          <m:t>𝒈</m:t>
                        </m:r>
                      </m:e>
                      <m:sub>
                        <m:r>
                          <a:rPr lang="en-US" altLang="zh-CN" sz="2000" i="1">
                            <a:latin typeface="Cambria Math"/>
                          </a:rPr>
                          <m:t>𝒊</m:t>
                        </m:r>
                      </m:sub>
                    </m:sSub>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oMath>
                </a14:m>
                <a:r>
                  <a:rPr lang="en-US" altLang="zh-CN" sz="2000" dirty="0"/>
                  <a:t>)=0 </a:t>
                </a:r>
                <a:r>
                  <a:rPr lang="en-US" altLang="zh-CN" sz="2000" dirty="0">
                    <a:solidFill>
                      <a:srgbClr val="CC00CC"/>
                    </a:solidFill>
                  </a:rPr>
                  <a:t>(6-9)</a:t>
                </a:r>
              </a:p>
              <a:p>
                <a:r>
                  <a:rPr lang="zh-CN" altLang="en-US" sz="2000" dirty="0"/>
                  <a:t>证明：由</a:t>
                </a:r>
                <a:r>
                  <a:rPr lang="en-US" altLang="zh-CN" sz="2000" dirty="0"/>
                  <a:t>SFD=LFD</a:t>
                </a:r>
                <a:r>
                  <a:rPr lang="zh-CN" altLang="en-US" sz="2000" dirty="0"/>
                  <a:t>和</a:t>
                </a:r>
                <a:r>
                  <a:rPr lang="en-US" altLang="zh-CN" sz="2000" dirty="0" err="1"/>
                  <a:t>Farkas</a:t>
                </a:r>
                <a:r>
                  <a:rPr lang="zh-CN" altLang="en-US" sz="2000" dirty="0"/>
                  <a:t>引理，可知如下线性系统无解</a:t>
                </a:r>
                <a14:m>
                  <m:oMath xmlns:m="http://schemas.openxmlformats.org/officeDocument/2006/math">
                    <m:d>
                      <m:dPr>
                        <m:begChr m:val="{"/>
                        <m:endChr m:val=""/>
                        <m:ctrlPr>
                          <a:rPr lang="en-US" altLang="zh-CN" sz="2000" i="1" smtClean="0">
                            <a:latin typeface="Cambria Math" panose="02040503050406030204" pitchFamily="18" charset="0"/>
                          </a:rPr>
                        </m:ctrlPr>
                      </m:dPr>
                      <m:e>
                        <m:eqArr>
                          <m:eqArrPr>
                            <m:ctrlPr>
                              <a:rPr lang="en-US" altLang="zh-CN" sz="2000" i="1" smtClean="0">
                                <a:latin typeface="Cambria Math" panose="02040503050406030204" pitchFamily="18" charset="0"/>
                              </a:rPr>
                            </m:ctrlPr>
                          </m:eqArrPr>
                          <m:e>
                            <m:sSup>
                              <m:sSupPr>
                                <m:ctrlPr>
                                  <a:rPr lang="en-US" altLang="zh-CN" sz="2000" b="1" i="1" smtClean="0">
                                    <a:latin typeface="Cambria Math" panose="02040503050406030204" pitchFamily="18" charset="0"/>
                                  </a:rPr>
                                </m:ctrlPr>
                              </m:sSupPr>
                              <m:e>
                                <m:r>
                                  <a:rPr lang="en-US" altLang="zh-CN" sz="2000" b="1" i="1" smtClean="0">
                                    <a:latin typeface="Cambria Math"/>
                                  </a:rPr>
                                  <m:t>𝒅</m:t>
                                </m:r>
                              </m:e>
                              <m:sup>
                                <m:r>
                                  <a:rPr lang="en-US" altLang="zh-CN" sz="2000" b="1" i="1" smtClean="0">
                                    <a:latin typeface="Cambria Math"/>
                                  </a:rPr>
                                  <m:t>𝑻</m:t>
                                </m:r>
                              </m:sup>
                            </m:sSup>
                            <m:sSub>
                              <m:sSubPr>
                                <m:ctrlPr>
                                  <a:rPr lang="en-US" altLang="zh-CN" sz="2000" b="1" i="1" smtClean="0">
                                    <a:latin typeface="Cambria Math" panose="02040503050406030204" pitchFamily="18" charset="0"/>
                                  </a:rPr>
                                </m:ctrlPr>
                              </m:sSubPr>
                              <m:e>
                                <m:r>
                                  <a:rPr lang="en-US" altLang="zh-CN" sz="2000" b="1" i="0" smtClean="0">
                                    <a:latin typeface="Cambria Math"/>
                                  </a:rPr>
                                  <m:t>𝛁</m:t>
                                </m:r>
                                <m:r>
                                  <a:rPr lang="en-US" altLang="zh-CN" sz="2000" b="1" i="1" smtClean="0">
                                    <a:latin typeface="Cambria Math"/>
                                  </a:rPr>
                                  <m:t>𝒉</m:t>
                                </m:r>
                              </m:e>
                              <m:sub>
                                <m:r>
                                  <a:rPr lang="en-US" altLang="zh-CN" sz="2000" b="1" i="1" smtClean="0">
                                    <a:latin typeface="Cambria Math"/>
                                  </a:rPr>
                                  <m:t>𝒊</m:t>
                                </m:r>
                              </m:sub>
                            </m:sSub>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𝒊</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𝟐</m:t>
                            </m:r>
                            <m:r>
                              <a:rPr lang="en-US" altLang="zh-CN" sz="2000" b="1" i="1" smtClean="0">
                                <a:latin typeface="Cambria Math"/>
                              </a:rPr>
                              <m:t>,⋯,</m:t>
                            </m:r>
                            <m:r>
                              <a:rPr lang="en-US" altLang="zh-CN" sz="2000" b="1" i="1" smtClean="0">
                                <a:latin typeface="Cambria Math"/>
                              </a:rPr>
                              <m:t>𝒍</m:t>
                            </m:r>
                          </m:e>
                          <m:e>
                            <m:sSup>
                              <m:sSupPr>
                                <m:ctrlPr>
                                  <a:rPr lang="en-US" altLang="zh-CN" sz="2000" b="1" i="1" smtClean="0">
                                    <a:latin typeface="Cambria Math" panose="02040503050406030204" pitchFamily="18" charset="0"/>
                                  </a:rPr>
                                </m:ctrlPr>
                              </m:sSupPr>
                              <m:e>
                                <m:r>
                                  <a:rPr lang="en-US" altLang="zh-CN" sz="2000" b="1" i="1" smtClean="0">
                                    <a:latin typeface="Cambria Math"/>
                                  </a:rPr>
                                  <m:t>𝒅</m:t>
                                </m:r>
                              </m:e>
                              <m:sup>
                                <m:r>
                                  <a:rPr lang="en-US" altLang="zh-CN" sz="2000" b="1" i="1" smtClean="0">
                                    <a:latin typeface="Cambria Math"/>
                                  </a:rPr>
                                  <m:t>𝑻</m:t>
                                </m:r>
                              </m:sup>
                            </m:sSup>
                            <m:sSub>
                              <m:sSubPr>
                                <m:ctrlPr>
                                  <a:rPr lang="en-US" altLang="zh-CN" sz="2000" b="1" i="1" smtClean="0">
                                    <a:latin typeface="Cambria Math" panose="02040503050406030204" pitchFamily="18" charset="0"/>
                                  </a:rPr>
                                </m:ctrlPr>
                              </m:sSubPr>
                              <m:e>
                                <m:r>
                                  <a:rPr lang="en-US" altLang="zh-CN" sz="2000" b="1" i="0" smtClean="0">
                                    <a:latin typeface="Cambria Math"/>
                                  </a:rPr>
                                  <m:t>𝛁</m:t>
                                </m:r>
                                <m:r>
                                  <a:rPr lang="en-US" altLang="zh-CN" sz="2000" b="1" i="1" smtClean="0">
                                    <a:latin typeface="Cambria Math"/>
                                  </a:rPr>
                                  <m:t>𝒈</m:t>
                                </m:r>
                              </m:e>
                              <m:sub>
                                <m:r>
                                  <a:rPr lang="en-US" altLang="zh-CN" sz="2000" b="1" i="1" smtClean="0">
                                    <a:latin typeface="Cambria Math"/>
                                  </a:rPr>
                                  <m:t>𝒊</m:t>
                                </m:r>
                              </m:sub>
                            </m:sSub>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𝒊</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𝟐</m:t>
                            </m:r>
                            <m:r>
                              <a:rPr lang="en-US" altLang="zh-CN" sz="2000" b="1" i="1" smtClean="0">
                                <a:latin typeface="Cambria Math"/>
                              </a:rPr>
                              <m:t>,⋯,</m:t>
                            </m:r>
                            <m:r>
                              <a:rPr lang="en-US" altLang="zh-CN" sz="2000" b="1" i="1" smtClean="0">
                                <a:latin typeface="Cambria Math"/>
                              </a:rPr>
                              <m:t>𝒎</m:t>
                            </m:r>
                            <m:r>
                              <a:rPr lang="en-US" altLang="zh-CN" sz="2000" b="1" i="1" smtClean="0">
                                <a:latin typeface="Cambria Math"/>
                              </a:rPr>
                              <m:t>, </m:t>
                            </m:r>
                            <m:r>
                              <a:rPr lang="en-US" altLang="zh-CN" sz="2000" b="1" i="1" smtClean="0">
                                <a:latin typeface="Cambria Math"/>
                              </a:rPr>
                              <m:t>𝒊</m:t>
                            </m:r>
                            <m:r>
                              <a:rPr lang="en-US" altLang="zh-CN" sz="2000" b="1" i="1" smtClean="0">
                                <a:latin typeface="Cambria Math"/>
                              </a:rPr>
                              <m:t>∈</m:t>
                            </m:r>
                            <m:r>
                              <a:rPr lang="en-US" altLang="zh-CN" sz="2000" b="1" i="1" smtClean="0">
                                <a:latin typeface="Cambria Math"/>
                              </a:rPr>
                              <m:t>𝑰</m:t>
                            </m:r>
                          </m:e>
                          <m:e>
                            <m:sSup>
                              <m:sSupPr>
                                <m:ctrlPr>
                                  <a:rPr lang="en-US" altLang="zh-CN" sz="2000" b="1" i="1" smtClean="0">
                                    <a:latin typeface="Cambria Math" panose="02040503050406030204" pitchFamily="18" charset="0"/>
                                  </a:rPr>
                                </m:ctrlPr>
                              </m:sSupPr>
                              <m:e>
                                <m:r>
                                  <a:rPr lang="en-US" altLang="zh-CN" sz="2000" b="1" i="1" smtClean="0">
                                    <a:latin typeface="Cambria Math"/>
                                  </a:rPr>
                                  <m:t>𝒅</m:t>
                                </m:r>
                              </m:e>
                              <m:sup>
                                <m:r>
                                  <a:rPr lang="en-US" altLang="zh-CN" sz="2000" b="1" i="1" smtClean="0">
                                    <a:latin typeface="Cambria Math"/>
                                  </a:rPr>
                                  <m:t>𝑻</m:t>
                                </m:r>
                              </m:sup>
                            </m:sSup>
                            <m:r>
                              <a:rPr lang="en-US" altLang="zh-CN" sz="2000" b="1" i="0" smtClean="0">
                                <a:latin typeface="Cambria Math"/>
                              </a:rPr>
                              <m:t>𝛁</m:t>
                            </m:r>
                            <m:r>
                              <a:rPr lang="en-US" altLang="zh-CN" sz="2000" b="1" i="1" smtClean="0">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b="1" i="1" smtClean="0">
                                <a:latin typeface="Cambria Math"/>
                              </a:rPr>
                              <m:t>&lt;</m:t>
                            </m:r>
                            <m:r>
                              <a:rPr lang="en-US" altLang="zh-CN" sz="2000" b="1" i="1" smtClean="0">
                                <a:latin typeface="Cambria Math"/>
                              </a:rPr>
                              <m:t>𝟎</m:t>
                            </m:r>
                          </m:e>
                        </m:eqArr>
                      </m:e>
                    </m:d>
                  </m:oMath>
                </a14:m>
                <a:r>
                  <a:rPr lang="en-US" altLang="zh-CN" sz="2000" dirty="0"/>
                  <a:t>,</a:t>
                </a:r>
                <a:r>
                  <a:rPr lang="zh-CN" altLang="en-US" sz="2000" dirty="0"/>
                  <a:t>利用</a:t>
                </a:r>
                <a:r>
                  <a:rPr lang="en-US" altLang="zh-CN" sz="2000" dirty="0" err="1"/>
                  <a:t>Farkas</a:t>
                </a:r>
                <a:r>
                  <a:rPr lang="zh-CN" altLang="en-US" sz="2000" dirty="0"/>
                  <a:t>引理，可知存在实数</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𝝀</m:t>
                        </m:r>
                      </m:e>
                      <m:sub>
                        <m:r>
                          <a:rPr lang="en-US" altLang="zh-CN" sz="2000" i="1">
                            <a:latin typeface="Cambria Math"/>
                          </a:rPr>
                          <m:t>𝒊</m:t>
                        </m:r>
                      </m:sub>
                    </m:sSub>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𝟏</m:t>
                    </m:r>
                    <m:r>
                      <a:rPr lang="en-US" altLang="zh-CN" sz="2000" i="1">
                        <a:latin typeface="Cambria Math"/>
                      </a:rPr>
                      <m:t>,</m:t>
                    </m:r>
                    <m:r>
                      <a:rPr lang="en-US" altLang="zh-CN" sz="2000" i="1">
                        <a:latin typeface="Cambria Math"/>
                      </a:rPr>
                      <m:t>𝟐</m:t>
                    </m:r>
                    <m:r>
                      <a:rPr lang="en-US" altLang="zh-CN" sz="2000" i="1">
                        <a:latin typeface="Cambria Math"/>
                      </a:rPr>
                      <m:t>,⋯,</m:t>
                    </m:r>
                    <m:r>
                      <a:rPr lang="en-US" altLang="zh-CN" sz="2000" i="1">
                        <a:latin typeface="Cambria Math"/>
                      </a:rPr>
                      <m:t>𝒍</m:t>
                    </m:r>
                    <m:r>
                      <a:rPr lang="en-US" altLang="zh-CN" sz="2000" i="1">
                        <a:latin typeface="Cambria Math"/>
                      </a:rPr>
                      <m:t>)</m:t>
                    </m:r>
                  </m:oMath>
                </a14:m>
                <a:r>
                  <a:rPr lang="zh-CN" altLang="en-US" sz="2000" dirty="0"/>
                  <a:t>和</a:t>
                </a:r>
                <a14:m>
                  <m:oMath xmlns:m="http://schemas.openxmlformats.org/officeDocument/2006/math">
                    <m:r>
                      <a:rPr lang="zh-CN" altLang="en-US" sz="2000" i="1" dirty="0">
                        <a:latin typeface="Cambria Math"/>
                      </a:rPr>
                      <m:t>非负实数</m:t>
                    </m:r>
                    <m:sSub>
                      <m:sSubPr>
                        <m:ctrlPr>
                          <a:rPr lang="en-US" altLang="zh-CN" sz="2000" i="1" dirty="0">
                            <a:latin typeface="Cambria Math" panose="02040503050406030204" pitchFamily="18" charset="0"/>
                          </a:rPr>
                        </m:ctrlPr>
                      </m:sSubPr>
                      <m:e>
                        <m:r>
                          <a:rPr lang="en-US" altLang="zh-CN" sz="2000" i="1" dirty="0">
                            <a:latin typeface="Cambria Math"/>
                          </a:rPr>
                          <m:t>𝝁</m:t>
                        </m:r>
                      </m:e>
                      <m:sub>
                        <m:r>
                          <a:rPr lang="en-US" altLang="zh-CN" sz="2000" i="1" dirty="0">
                            <a:latin typeface="Cambria Math"/>
                          </a:rPr>
                          <m:t>𝒊</m:t>
                        </m:r>
                      </m:sub>
                    </m:sSub>
                    <m:r>
                      <a:rPr lang="en-US" altLang="zh-CN" sz="2000" i="1" dirty="0">
                        <a:latin typeface="Cambria Math"/>
                      </a:rPr>
                      <m:t>(</m:t>
                    </m:r>
                    <m:r>
                      <a:rPr lang="en-US" altLang="zh-CN" sz="2000" i="1" dirty="0">
                        <a:latin typeface="Cambria Math"/>
                      </a:rPr>
                      <m:t>𝒊</m:t>
                    </m:r>
                    <m:r>
                      <a:rPr lang="en-US" altLang="zh-CN" sz="2000" i="1" dirty="0">
                        <a:latin typeface="Cambria Math"/>
                      </a:rPr>
                      <m:t>=</m:t>
                    </m:r>
                    <m:r>
                      <a:rPr lang="en-US" altLang="zh-CN" sz="2000" i="1" dirty="0">
                        <a:latin typeface="Cambria Math"/>
                      </a:rPr>
                      <m:t>𝟏</m:t>
                    </m:r>
                    <m:r>
                      <a:rPr lang="en-US" altLang="zh-CN" sz="2000" i="1" dirty="0">
                        <a:latin typeface="Cambria Math"/>
                      </a:rPr>
                      <m:t>,</m:t>
                    </m:r>
                    <m:r>
                      <a:rPr lang="en-US" altLang="zh-CN" sz="2000" i="1" dirty="0">
                        <a:latin typeface="Cambria Math"/>
                      </a:rPr>
                      <m:t>𝟐</m:t>
                    </m:r>
                    <m:r>
                      <a:rPr lang="en-US" altLang="zh-CN" sz="2000" i="1" dirty="0">
                        <a:latin typeface="Cambria Math"/>
                      </a:rPr>
                      <m:t>,⋯,</m:t>
                    </m:r>
                    <m:sSup>
                      <m:sSupPr>
                        <m:ctrlPr>
                          <a:rPr lang="en-US" altLang="zh-CN" sz="2000" i="1" dirty="0">
                            <a:latin typeface="Cambria Math" panose="02040503050406030204" pitchFamily="18" charset="0"/>
                          </a:rPr>
                        </m:ctrlPr>
                      </m:sSupPr>
                      <m:e>
                        <m:r>
                          <a:rPr lang="en-US" altLang="zh-CN" sz="2000" i="1" dirty="0">
                            <a:latin typeface="Cambria Math"/>
                          </a:rPr>
                          <m:t>𝒍</m:t>
                        </m:r>
                      </m:e>
                      <m:sup>
                        <m:r>
                          <a:rPr lang="en-US" altLang="zh-CN" sz="2000" i="1" dirty="0">
                            <a:latin typeface="Cambria Math"/>
                          </a:rPr>
                          <m:t>′</m:t>
                        </m:r>
                      </m:sup>
                    </m:sSup>
                    <m:r>
                      <a:rPr lang="en-US" altLang="zh-CN" sz="2000" i="1" dirty="0">
                        <a:latin typeface="Cambria Math"/>
                      </a:rPr>
                      <m:t>)</m:t>
                    </m:r>
                  </m:oMath>
                </a14:m>
                <a:r>
                  <a:rPr lang="zh-CN" altLang="en-US" sz="2000" dirty="0"/>
                  <a:t>使得</a:t>
                </a:r>
                <a14:m>
                  <m:oMath xmlns:m="http://schemas.openxmlformats.org/officeDocument/2006/math">
                    <m:r>
                      <a:rPr lang="en-US" altLang="zh-CN" sz="2000">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b="1" i="1" smtClean="0">
                        <a:latin typeface="Cambria Math"/>
                      </a:rPr>
                      <m:t>+</m:t>
                    </m:r>
                    <m:nary>
                      <m:naryPr>
                        <m:chr m:val="∑"/>
                        <m:ctrlPr>
                          <a:rPr lang="en-US" altLang="zh-CN" sz="2000" i="1">
                            <a:latin typeface="Cambria Math" panose="02040503050406030204" pitchFamily="18" charset="0"/>
                          </a:rPr>
                        </m:ctrlPr>
                      </m:naryPr>
                      <m:sub>
                        <m:r>
                          <m:rPr>
                            <m:brk m:alnAt="23"/>
                          </m:rPr>
                          <a:rPr lang="en-US" altLang="zh-CN" sz="2000" i="1">
                            <a:latin typeface="Cambria Math"/>
                          </a:rPr>
                          <m:t>𝒊</m:t>
                        </m:r>
                        <m:r>
                          <a:rPr lang="en-US" altLang="zh-CN" sz="2000" i="1">
                            <a:latin typeface="Cambria Math"/>
                          </a:rPr>
                          <m:t>=</m:t>
                        </m:r>
                        <m:r>
                          <a:rPr lang="en-US" altLang="zh-CN" sz="2000" i="1">
                            <a:latin typeface="Cambria Math"/>
                          </a:rPr>
                          <m:t>𝟏</m:t>
                        </m:r>
                      </m:sub>
                      <m:sup>
                        <m:r>
                          <a:rPr lang="en-US" altLang="zh-CN" sz="2000" i="1">
                            <a:latin typeface="Cambria Math"/>
                          </a:rPr>
                          <m:t>𝒍</m:t>
                        </m:r>
                      </m:sup>
                      <m:e>
                        <m:sSub>
                          <m:sSubPr>
                            <m:ctrlPr>
                              <a:rPr lang="en-US" altLang="zh-CN" sz="2000" i="1">
                                <a:latin typeface="Cambria Math" panose="02040503050406030204" pitchFamily="18" charset="0"/>
                              </a:rPr>
                            </m:ctrlPr>
                          </m:sSubPr>
                          <m:e>
                            <m:r>
                              <a:rPr lang="en-US" altLang="zh-CN" sz="2000" i="1">
                                <a:latin typeface="Cambria Math"/>
                              </a:rPr>
                              <m:t>𝝀</m:t>
                            </m:r>
                          </m:e>
                          <m:sub>
                            <m:r>
                              <a:rPr lang="en-US" altLang="zh-CN" sz="2000" i="1">
                                <a:latin typeface="Cambria Math"/>
                              </a:rPr>
                              <m:t>𝒊</m:t>
                            </m:r>
                          </m:sub>
                        </m:sSub>
                        <m:sSub>
                          <m:sSubPr>
                            <m:ctrlPr>
                              <a:rPr lang="en-US" altLang="zh-CN" sz="2000" i="1">
                                <a:latin typeface="Cambria Math" panose="02040503050406030204" pitchFamily="18" charset="0"/>
                              </a:rPr>
                            </m:ctrlPr>
                          </m:sSubPr>
                          <m:e>
                            <m:r>
                              <a:rPr lang="en-US" altLang="zh-CN" sz="2000">
                                <a:latin typeface="Cambria Math"/>
                              </a:rPr>
                              <m:t>𝛁</m:t>
                            </m:r>
                            <m:r>
                              <a:rPr lang="en-US" altLang="zh-CN" sz="2000" i="1">
                                <a:latin typeface="Cambria Math"/>
                              </a:rPr>
                              <m:t>𝒉</m:t>
                            </m:r>
                          </m:e>
                          <m:sub>
                            <m:r>
                              <a:rPr lang="en-US" altLang="zh-CN" sz="2000" i="1">
                                <a:latin typeface="Cambria Math"/>
                              </a:rPr>
                              <m:t>𝒊</m:t>
                            </m:r>
                          </m:sub>
                        </m:sSub>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i="1">
                            <a:latin typeface="Cambria Math"/>
                          </a:rPr>
                          <m:t>+</m:t>
                        </m:r>
                        <m:nary>
                          <m:naryPr>
                            <m:chr m:val="∑"/>
                            <m:ctrlPr>
                              <a:rPr lang="en-US" altLang="zh-CN" sz="2000" i="1">
                                <a:latin typeface="Cambria Math" panose="02040503050406030204" pitchFamily="18" charset="0"/>
                              </a:rPr>
                            </m:ctrlPr>
                          </m:naryPr>
                          <m:sub>
                            <m:r>
                              <m:rPr>
                                <m:brk m:alnAt="23"/>
                              </m:rPr>
                              <a:rPr lang="en-US" altLang="zh-CN" sz="2000" i="1">
                                <a:latin typeface="Cambria Math"/>
                              </a:rPr>
                              <m:t>𝒊</m:t>
                            </m:r>
                            <m:r>
                              <a:rPr lang="en-US" altLang="zh-CN" sz="2000" i="1">
                                <a:latin typeface="Cambria Math"/>
                              </a:rPr>
                              <m:t>=</m:t>
                            </m:r>
                            <m:r>
                              <a:rPr lang="en-US" altLang="zh-CN" sz="2000" i="1">
                                <a:latin typeface="Cambria Math"/>
                              </a:rPr>
                              <m:t>𝟏</m:t>
                            </m:r>
                          </m:sub>
                          <m:sup>
                            <m:r>
                              <a:rPr lang="en-US" altLang="zh-CN" sz="2000" b="1" i="1" smtClean="0">
                                <a:latin typeface="Cambria Math"/>
                              </a:rPr>
                              <m:t>𝒎</m:t>
                            </m:r>
                          </m:sup>
                          <m:e>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𝒊</m:t>
                                </m:r>
                              </m:sub>
                            </m:sSub>
                          </m:e>
                        </m:nary>
                      </m:e>
                    </m:nary>
                    <m:sSub>
                      <m:sSubPr>
                        <m:ctrlPr>
                          <a:rPr lang="en-US" altLang="zh-CN" sz="2000" i="1">
                            <a:latin typeface="Cambria Math" panose="02040503050406030204" pitchFamily="18" charset="0"/>
                          </a:rPr>
                        </m:ctrlPr>
                      </m:sSubPr>
                      <m:e>
                        <m:sSub>
                          <m:sSubPr>
                            <m:ctrlPr>
                              <a:rPr lang="en-US" altLang="zh-CN" sz="2000" i="1">
                                <a:latin typeface="Cambria Math" panose="02040503050406030204" pitchFamily="18" charset="0"/>
                              </a:rPr>
                            </m:ctrlPr>
                          </m:sSubPr>
                          <m:e>
                            <m:r>
                              <a:rPr lang="en-US" altLang="zh-CN" sz="2000">
                                <a:latin typeface="Cambria Math"/>
                              </a:rPr>
                              <m:t>𝛁</m:t>
                            </m:r>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e>
                      <m:sub>
                        <m:r>
                          <a:rPr lang="en-US" altLang="zh-CN" sz="2000" b="1" i="1" smtClean="0">
                            <a:latin typeface="Cambria Math"/>
                          </a:rPr>
                          <m:t> </m:t>
                        </m:r>
                      </m:sub>
                    </m:sSub>
                    <m:r>
                      <a:rPr lang="en-US" altLang="zh-CN" sz="2000" b="1" i="1" smtClean="0">
                        <a:latin typeface="Cambria Math"/>
                      </a:rPr>
                      <m:t>=</m:t>
                    </m:r>
                    <m:r>
                      <a:rPr lang="en-US" altLang="zh-CN" sz="2000" b="1" i="1" smtClean="0">
                        <a:latin typeface="Cambria Math"/>
                      </a:rPr>
                      <m:t>𝟎</m:t>
                    </m:r>
                  </m:oMath>
                </a14:m>
                <a:r>
                  <a:rPr lang="en-US" altLang="zh-CN" sz="2000" dirty="0"/>
                  <a:t> </a:t>
                </a:r>
                <a:r>
                  <a:rPr lang="zh-CN" altLang="en-US" sz="2000" dirty="0"/>
                  <a:t>证毕</a:t>
                </a:r>
                <a:endParaRPr lang="en-US" altLang="zh-CN" sz="2000" dirty="0"/>
              </a:p>
              <a:p>
                <a:r>
                  <a:rPr lang="zh-CN" altLang="en-US" sz="2000" dirty="0"/>
                  <a:t>函数</a:t>
                </a:r>
                <a14:m>
                  <m:oMath xmlns:m="http://schemas.openxmlformats.org/officeDocument/2006/math">
                    <m:r>
                      <a:rPr lang="en-US" altLang="zh-CN" sz="2000" b="1" i="1" smtClean="0">
                        <a:latin typeface="Cambria Math"/>
                      </a:rPr>
                      <m:t>𝑳</m:t>
                    </m:r>
                    <m:d>
                      <m:dPr>
                        <m:ctrlPr>
                          <a:rPr lang="en-US" altLang="zh-CN" sz="2000" b="1" i="1" smtClean="0">
                            <a:latin typeface="Cambria Math" panose="02040503050406030204" pitchFamily="18" charset="0"/>
                          </a:rPr>
                        </m:ctrlPr>
                      </m:dPr>
                      <m:e>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𝝀</m:t>
                        </m:r>
                        <m:r>
                          <a:rPr lang="en-US" altLang="zh-CN" sz="2000" b="1" i="1" smtClean="0">
                            <a:latin typeface="Cambria Math"/>
                          </a:rPr>
                          <m:t>,</m:t>
                        </m:r>
                        <m:r>
                          <a:rPr lang="en-US" altLang="zh-CN" sz="2000" b="1" i="1" smtClean="0">
                            <a:latin typeface="Cambria Math"/>
                          </a:rPr>
                          <m:t>𝝁</m:t>
                        </m:r>
                      </m:e>
                    </m:d>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𝝀</m:t>
                        </m:r>
                      </m:e>
                      <m:sup>
                        <m:r>
                          <a:rPr lang="en-US" altLang="zh-CN" sz="2000" b="1" i="1" smtClean="0">
                            <a:latin typeface="Cambria Math"/>
                          </a:rPr>
                          <m:t>𝑻</m:t>
                        </m:r>
                      </m:sup>
                    </m:sSup>
                    <m:r>
                      <a:rPr lang="en-US" altLang="zh-CN" sz="2000" b="1" i="1" smtClean="0">
                        <a:latin typeface="Cambria Math"/>
                      </a:rPr>
                      <m:t>𝒉</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i="1">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a:rPr>
                          <m:t>𝝁</m:t>
                        </m:r>
                      </m:e>
                      <m:sup>
                        <m:r>
                          <a:rPr lang="en-US" altLang="zh-CN" sz="2000" b="1" i="1" smtClean="0">
                            <a:latin typeface="Cambria Math"/>
                          </a:rPr>
                          <m:t>𝑻</m:t>
                        </m:r>
                      </m:sup>
                    </m:sSup>
                    <m:r>
                      <a:rPr lang="en-US" altLang="zh-CN" sz="2000" b="1" i="1" smtClean="0">
                        <a:latin typeface="Cambria Math"/>
                      </a:rPr>
                      <m:t>𝒈</m:t>
                    </m:r>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oMath>
                </a14:m>
                <a:r>
                  <a:rPr lang="zh-CN" altLang="en-US" sz="2000" dirty="0"/>
                  <a:t>称为拉格朗日函数，其系数</a:t>
                </a:r>
                <a14:m>
                  <m:oMath xmlns:m="http://schemas.openxmlformats.org/officeDocument/2006/math">
                    <m:r>
                      <a:rPr lang="en-US" altLang="zh-CN" sz="2000" b="1" i="1" smtClean="0">
                        <a:latin typeface="Cambria Math"/>
                      </a:rPr>
                      <m:t>𝝀</m:t>
                    </m:r>
                    <m:r>
                      <a:rPr lang="en-US" altLang="zh-CN" sz="2000" b="1" i="1" smtClean="0">
                        <a:latin typeface="Cambria Math"/>
                      </a:rPr>
                      <m:t>,</m:t>
                    </m:r>
                    <m:r>
                      <a:rPr lang="en-US" altLang="zh-CN" sz="2000" b="1" i="1" smtClean="0">
                        <a:latin typeface="Cambria Math"/>
                      </a:rPr>
                      <m:t>𝝁</m:t>
                    </m:r>
                  </m:oMath>
                </a14:m>
                <a:r>
                  <a:rPr lang="zh-CN" altLang="en-US" sz="2000" dirty="0"/>
                  <a:t>称为拉格朗日乘子</a:t>
                </a:r>
                <a:endParaRPr lang="en-US" altLang="zh-CN" sz="2000" dirty="0"/>
              </a:p>
              <a:p>
                <a:r>
                  <a:rPr lang="zh-CN" altLang="en-US" sz="2000" dirty="0"/>
                  <a:t>如果</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𝑿</m:t>
                    </m:r>
                    <m:r>
                      <a:rPr lang="en-US" altLang="zh-CN" sz="2000" b="1" i="1" smtClean="0">
                        <a:latin typeface="Cambria Math"/>
                      </a:rPr>
                      <m:t>,</m:t>
                    </m:r>
                  </m:oMath>
                </a14:m>
                <a:r>
                  <a:rPr lang="zh-CN" altLang="en-US" sz="2000" dirty="0"/>
                  <a:t>且存在</a:t>
                </a:r>
                <a14:m>
                  <m:oMath xmlns:m="http://schemas.openxmlformats.org/officeDocument/2006/math">
                    <m:r>
                      <a:rPr lang="en-US" altLang="zh-CN" sz="2000" i="1">
                        <a:latin typeface="Cambria Math"/>
                      </a:rPr>
                      <m:t>𝝀</m:t>
                    </m:r>
                    <m:r>
                      <a:rPr lang="en-US" altLang="zh-CN" sz="2000" i="1">
                        <a:latin typeface="Cambria Math"/>
                      </a:rPr>
                      <m:t>,</m:t>
                    </m:r>
                    <m:r>
                      <a:rPr lang="en-US" altLang="zh-CN" sz="2000" i="1">
                        <a:latin typeface="Cambria Math"/>
                      </a:rPr>
                      <m:t>𝝁</m:t>
                    </m:r>
                  </m:oMath>
                </a14:m>
                <a:r>
                  <a:rPr lang="zh-CN" altLang="en-US" sz="2000" dirty="0"/>
                  <a:t>使得</a:t>
                </a:r>
                <a:r>
                  <a:rPr lang="en-US" altLang="zh-CN" sz="2000" dirty="0"/>
                  <a:t>(</a:t>
                </a:r>
                <a:r>
                  <a:rPr lang="en-US" altLang="zh-CN" sz="2000" dirty="0">
                    <a:solidFill>
                      <a:srgbClr val="CC00CC"/>
                    </a:solidFill>
                  </a:rPr>
                  <a:t>6-8)(6-9)</a:t>
                </a:r>
                <a:r>
                  <a:rPr lang="zh-CN" altLang="en-US" sz="2000" dirty="0"/>
                  <a:t>式成立，则称点</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oMath>
                </a14:m>
                <a:r>
                  <a:rPr lang="zh-CN" altLang="en-US" sz="2000" dirty="0"/>
                  <a:t>为问题</a:t>
                </a:r>
                <a:r>
                  <a:rPr lang="en-US" altLang="zh-CN" sz="2000" dirty="0"/>
                  <a:t>P</a:t>
                </a:r>
                <a:r>
                  <a:rPr lang="zh-CN" altLang="en-US" sz="2000" dirty="0"/>
                  <a:t>的</a:t>
                </a:r>
                <a:r>
                  <a:rPr lang="en-US" altLang="zh-CN" sz="2000" dirty="0"/>
                  <a:t>Kuhn-Tucker</a:t>
                </a:r>
                <a:r>
                  <a:rPr lang="zh-CN" altLang="en-US" sz="2000" dirty="0"/>
                  <a:t>点，简称</a:t>
                </a:r>
                <a:r>
                  <a:rPr lang="en-US" altLang="zh-CN" sz="2000" dirty="0"/>
                  <a:t>KT</a:t>
                </a:r>
                <a:r>
                  <a:rPr lang="zh-CN" altLang="en-US" sz="2000" dirty="0"/>
                  <a:t>点</a:t>
                </a:r>
                <a:r>
                  <a:rPr lang="en-US" altLang="zh-CN" sz="2000" dirty="0"/>
                  <a:t>,</a:t>
                </a:r>
                <a:r>
                  <a:rPr lang="zh-CN" altLang="en-US" sz="2000" dirty="0"/>
                  <a:t>有时也称为</a:t>
                </a:r>
                <a:r>
                  <a:rPr lang="en-US" altLang="zh-CN" sz="2000" dirty="0"/>
                  <a:t>KKT</a:t>
                </a:r>
                <a:r>
                  <a:rPr lang="zh-CN" altLang="en-US" sz="2000" dirty="0"/>
                  <a:t>点</a:t>
                </a:r>
                <a:endParaRPr lang="en-US" altLang="zh-CN" sz="2000" dirty="0"/>
              </a:p>
              <a:p>
                <a:endParaRPr lang="zh-CN" altLang="en-US" sz="2000" dirty="0">
                  <a:solidFill>
                    <a:srgbClr val="CC00CC"/>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759" r="-661"/>
                </a:stretch>
              </a:blipFill>
            </p:spPr>
            <p:txBody>
              <a:bodyPr/>
              <a:lstStyle/>
              <a:p>
                <a:r>
                  <a:rPr lang="zh-CN" altLang="en-US">
                    <a:noFill/>
                  </a:rPr>
                  <a:t> </a:t>
                </a:r>
              </a:p>
            </p:txBody>
          </p:sp>
        </mc:Fallback>
      </mc:AlternateContent>
      <p:sp>
        <p:nvSpPr>
          <p:cNvPr id="5" name="TextBox 4"/>
          <p:cNvSpPr txBox="1"/>
          <p:nvPr/>
        </p:nvSpPr>
        <p:spPr>
          <a:xfrm>
            <a:off x="992560" y="6051466"/>
            <a:ext cx="7416824" cy="646331"/>
          </a:xfrm>
          <a:prstGeom prst="rect">
            <a:avLst/>
          </a:prstGeom>
          <a:noFill/>
        </p:spPr>
        <p:txBody>
          <a:bodyPr wrap="square" rtlCol="0">
            <a:spAutoFit/>
          </a:bodyPr>
          <a:lstStyle/>
          <a:p>
            <a:pPr algn="l"/>
            <a:r>
              <a:rPr lang="zh-CN" altLang="en-US" sz="1800" dirty="0">
                <a:solidFill>
                  <a:srgbClr val="CC00CC"/>
                </a:solidFill>
              </a:rPr>
              <a:t>约束规范条件</a:t>
            </a:r>
            <a:r>
              <a:rPr lang="en-US" altLang="zh-CN" sz="1800" dirty="0">
                <a:solidFill>
                  <a:srgbClr val="CC00CC"/>
                </a:solidFill>
              </a:rPr>
              <a:t>(Constraint Qualifications)</a:t>
            </a:r>
            <a:r>
              <a:rPr lang="zh-CN" altLang="en-US" sz="1800" dirty="0">
                <a:solidFill>
                  <a:srgbClr val="CC00CC"/>
                </a:solidFill>
              </a:rPr>
              <a:t>：条件成立时，问题</a:t>
            </a:r>
            <a:r>
              <a:rPr lang="en-US" altLang="zh-CN" sz="1800" dirty="0">
                <a:solidFill>
                  <a:srgbClr val="CC00CC"/>
                </a:solidFill>
              </a:rPr>
              <a:t>P</a:t>
            </a:r>
            <a:r>
              <a:rPr lang="zh-CN" altLang="en-US" sz="1800" dirty="0">
                <a:solidFill>
                  <a:srgbClr val="CC00CC"/>
                </a:solidFill>
              </a:rPr>
              <a:t>的局部极小点才是</a:t>
            </a:r>
            <a:r>
              <a:rPr lang="en-US" altLang="zh-CN" sz="1800" dirty="0">
                <a:solidFill>
                  <a:srgbClr val="CC00CC"/>
                </a:solidFill>
              </a:rPr>
              <a:t>KKT</a:t>
            </a:r>
            <a:r>
              <a:rPr lang="zh-CN" altLang="en-US" sz="1800" dirty="0">
                <a:solidFill>
                  <a:srgbClr val="CC00CC"/>
                </a:solidFill>
              </a:rPr>
              <a:t>点，否则可能不一定是</a:t>
            </a:r>
            <a:r>
              <a:rPr lang="en-US" altLang="zh-CN" sz="1800" dirty="0">
                <a:solidFill>
                  <a:srgbClr val="CC00CC"/>
                </a:solidFill>
              </a:rPr>
              <a:t>KKT</a:t>
            </a:r>
            <a:r>
              <a:rPr lang="zh-CN" altLang="en-US" sz="1800" dirty="0">
                <a:solidFill>
                  <a:srgbClr val="CC00CC"/>
                </a:solidFill>
              </a:rPr>
              <a:t>点</a:t>
            </a:r>
          </a:p>
        </p:txBody>
      </p:sp>
      <p:cxnSp>
        <p:nvCxnSpPr>
          <p:cNvPr id="7" name="Straight Arrow Connector 6"/>
          <p:cNvCxnSpPr>
            <a:cxnSpLocks/>
          </p:cNvCxnSpPr>
          <p:nvPr/>
        </p:nvCxnSpPr>
        <p:spPr bwMode="auto">
          <a:xfrm flipH="1">
            <a:off x="4376936" y="5346155"/>
            <a:ext cx="2556284" cy="855314"/>
          </a:xfrm>
          <a:prstGeom prst="straightConnector1">
            <a:avLst/>
          </a:prstGeom>
          <a:solidFill>
            <a:schemeClr val="accent1"/>
          </a:solidFill>
          <a:ln w="25400"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Arrow Connector 7"/>
          <p:cNvCxnSpPr>
            <a:cxnSpLocks/>
            <a:endCxn id="11" idx="2"/>
          </p:cNvCxnSpPr>
          <p:nvPr/>
        </p:nvCxnSpPr>
        <p:spPr bwMode="auto">
          <a:xfrm flipH="1" flipV="1">
            <a:off x="7806395" y="1061696"/>
            <a:ext cx="1035037" cy="3424260"/>
          </a:xfrm>
          <a:prstGeom prst="straightConnector1">
            <a:avLst/>
          </a:prstGeom>
          <a:solidFill>
            <a:schemeClr val="accent1"/>
          </a:solidFill>
          <a:ln w="25400"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1" name="TextBox 10"/>
              <p:cNvSpPr txBox="1"/>
              <p:nvPr/>
            </p:nvSpPr>
            <p:spPr>
              <a:xfrm>
                <a:off x="6186215" y="538476"/>
                <a:ext cx="3240360" cy="523220"/>
              </a:xfrm>
              <a:prstGeom prst="rect">
                <a:avLst/>
              </a:prstGeom>
              <a:noFill/>
            </p:spPr>
            <p:txBody>
              <a:bodyPr wrap="square" rtlCol="0">
                <a:spAutoFit/>
              </a:bodyPr>
              <a:lstStyle/>
              <a:p>
                <a:pPr algn="l"/>
                <a:r>
                  <a:rPr lang="zh-CN" altLang="en-US" sz="1400" dirty="0">
                    <a:solidFill>
                      <a:srgbClr val="CC00CC"/>
                    </a:solidFill>
                  </a:rPr>
                  <a:t>式</a:t>
                </a:r>
                <a:r>
                  <a:rPr lang="en-US" altLang="zh-CN" sz="1400" dirty="0">
                    <a:solidFill>
                      <a:srgbClr val="CC00CC"/>
                    </a:solidFill>
                  </a:rPr>
                  <a:t>(6-7)</a:t>
                </a:r>
                <a:r>
                  <a:rPr lang="zh-CN" altLang="en-US" sz="1400" dirty="0">
                    <a:solidFill>
                      <a:srgbClr val="CC00CC"/>
                    </a:solidFill>
                  </a:rPr>
                  <a:t>称为互补条件，他要求</a:t>
                </a:r>
                <a14:m>
                  <m:oMath xmlns:m="http://schemas.openxmlformats.org/officeDocument/2006/math">
                    <m:sSubSup>
                      <m:sSubSupPr>
                        <m:ctrlPr>
                          <a:rPr lang="en-US" altLang="zh-CN" sz="1400" b="1" i="1" smtClean="0">
                            <a:solidFill>
                              <a:srgbClr val="CC00CC"/>
                            </a:solidFill>
                            <a:latin typeface="Cambria Math" panose="02040503050406030204" pitchFamily="18" charset="0"/>
                          </a:rPr>
                        </m:ctrlPr>
                      </m:sSubSupPr>
                      <m:e>
                        <m:r>
                          <a:rPr lang="en-US" altLang="zh-CN" sz="1400" b="1" i="1" smtClean="0">
                            <a:solidFill>
                              <a:srgbClr val="CC00CC"/>
                            </a:solidFill>
                            <a:latin typeface="Cambria Math"/>
                          </a:rPr>
                          <m:t>𝝁</m:t>
                        </m:r>
                      </m:e>
                      <m:sub>
                        <m:r>
                          <a:rPr lang="en-US" altLang="zh-CN" sz="1400" b="1" i="1" smtClean="0">
                            <a:solidFill>
                              <a:srgbClr val="CC00CC"/>
                            </a:solidFill>
                            <a:latin typeface="Cambria Math"/>
                          </a:rPr>
                          <m:t>𝒊</m:t>
                        </m:r>
                      </m:sub>
                      <m:sup>
                        <m:r>
                          <a:rPr lang="en-US" altLang="zh-CN" sz="1400" b="1" i="1" smtClean="0">
                            <a:solidFill>
                              <a:srgbClr val="CC00CC"/>
                            </a:solidFill>
                            <a:latin typeface="Cambria Math"/>
                          </a:rPr>
                          <m:t>∗</m:t>
                        </m:r>
                      </m:sup>
                    </m:sSubSup>
                    <m:r>
                      <a:rPr lang="en-US" altLang="zh-CN" sz="1400" b="1" i="1" smtClean="0">
                        <a:solidFill>
                          <a:srgbClr val="CC00CC"/>
                        </a:solidFill>
                        <a:latin typeface="Cambria Math"/>
                      </a:rPr>
                      <m:t>,</m:t>
                    </m:r>
                    <m:sSub>
                      <m:sSubPr>
                        <m:ctrlPr>
                          <a:rPr lang="en-US" altLang="zh-CN" sz="1400" b="1" i="1" smtClean="0">
                            <a:solidFill>
                              <a:srgbClr val="CC00CC"/>
                            </a:solidFill>
                            <a:latin typeface="Cambria Math" panose="02040503050406030204" pitchFamily="18" charset="0"/>
                          </a:rPr>
                        </m:ctrlPr>
                      </m:sSubPr>
                      <m:e>
                        <m:r>
                          <a:rPr lang="en-US" altLang="zh-CN" sz="1400" b="1" i="1" smtClean="0">
                            <a:solidFill>
                              <a:srgbClr val="CC00CC"/>
                            </a:solidFill>
                            <a:latin typeface="Cambria Math"/>
                          </a:rPr>
                          <m:t>𝒈</m:t>
                        </m:r>
                      </m:e>
                      <m:sub>
                        <m:r>
                          <a:rPr lang="en-US" altLang="zh-CN" sz="1400" b="1" i="1" smtClean="0">
                            <a:solidFill>
                              <a:srgbClr val="CC00CC"/>
                            </a:solidFill>
                            <a:latin typeface="Cambria Math"/>
                          </a:rPr>
                          <m:t>𝒊</m:t>
                        </m:r>
                      </m:sub>
                    </m:sSub>
                    <m:d>
                      <m:dPr>
                        <m:ctrlPr>
                          <a:rPr lang="en-US" altLang="zh-CN" sz="1400" b="1" i="1" smtClean="0">
                            <a:solidFill>
                              <a:srgbClr val="CC00CC"/>
                            </a:solidFill>
                            <a:latin typeface="Cambria Math" panose="02040503050406030204" pitchFamily="18" charset="0"/>
                          </a:rPr>
                        </m:ctrlPr>
                      </m:dPr>
                      <m:e>
                        <m:sSup>
                          <m:sSupPr>
                            <m:ctrlPr>
                              <a:rPr lang="en-US" altLang="zh-CN" sz="1400" b="1" i="1" smtClean="0">
                                <a:solidFill>
                                  <a:srgbClr val="CC00CC"/>
                                </a:solidFill>
                                <a:latin typeface="Cambria Math" panose="02040503050406030204" pitchFamily="18" charset="0"/>
                              </a:rPr>
                            </m:ctrlPr>
                          </m:sSupPr>
                          <m:e>
                            <m:r>
                              <a:rPr lang="en-US" altLang="zh-CN" sz="1400" b="1" i="1" smtClean="0">
                                <a:solidFill>
                                  <a:srgbClr val="CC00CC"/>
                                </a:solidFill>
                                <a:latin typeface="Cambria Math"/>
                              </a:rPr>
                              <m:t>𝒙</m:t>
                            </m:r>
                          </m:e>
                          <m:sup>
                            <m:r>
                              <a:rPr lang="en-US" altLang="zh-CN" sz="1400" b="1" i="1" smtClean="0">
                                <a:solidFill>
                                  <a:srgbClr val="CC00CC"/>
                                </a:solidFill>
                                <a:latin typeface="Cambria Math"/>
                              </a:rPr>
                              <m:t>∗</m:t>
                            </m:r>
                          </m:sup>
                        </m:sSup>
                      </m:e>
                    </m:d>
                  </m:oMath>
                </a14:m>
                <a:r>
                  <a:rPr lang="zh-CN" altLang="en-US" sz="1400" dirty="0">
                    <a:solidFill>
                      <a:srgbClr val="CC00CC"/>
                    </a:solidFill>
                  </a:rPr>
                  <a:t>必须有一个为</a:t>
                </a:r>
                <a:r>
                  <a:rPr lang="en-US" altLang="zh-CN" sz="1400" dirty="0">
                    <a:solidFill>
                      <a:srgbClr val="CC00CC"/>
                    </a:solidFill>
                  </a:rPr>
                  <a:t>0</a:t>
                </a:r>
                <a:endParaRPr lang="zh-CN" altLang="en-US" sz="1400" dirty="0">
                  <a:solidFill>
                    <a:srgbClr val="CC00CC"/>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186215" y="538476"/>
                <a:ext cx="3240360" cy="523220"/>
              </a:xfrm>
              <a:prstGeom prst="rect">
                <a:avLst/>
              </a:prstGeom>
              <a:blipFill>
                <a:blip r:embed="rId3"/>
                <a:stretch>
                  <a:fillRect l="-565" t="-1163" b="-93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718953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400" dirty="0"/>
                  <a:t>Goldstein</a:t>
                </a:r>
                <a:r>
                  <a:rPr lang="zh-CN" altLang="en-US" sz="2400" dirty="0"/>
                  <a:t>和</a:t>
                </a:r>
                <a:r>
                  <a:rPr lang="en-US" altLang="zh-CN" sz="2400" dirty="0"/>
                  <a:t>Price</a:t>
                </a:r>
                <a:r>
                  <a:rPr lang="zh-CN" altLang="en-US" sz="2400" dirty="0"/>
                  <a:t>修正办法</a:t>
                </a:r>
                <a:endParaRPr lang="en-US" altLang="zh-CN" sz="2400" dirty="0"/>
              </a:p>
              <a:p>
                <a:pPr lvl="1"/>
                <a:r>
                  <a:rPr lang="zh-CN" altLang="en-US" sz="2000" dirty="0"/>
                  <a:t>当</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𝑮</m:t>
                        </m:r>
                      </m:e>
                      <m:sub>
                        <m:r>
                          <a:rPr lang="en-US" altLang="zh-CN" sz="2000" b="1" i="1" smtClean="0">
                            <a:latin typeface="Cambria Math"/>
                          </a:rPr>
                          <m:t>𝒌</m:t>
                        </m:r>
                      </m:sub>
                    </m:sSub>
                  </m:oMath>
                </a14:m>
                <a:r>
                  <a:rPr lang="zh-CN" altLang="en-US" sz="2000" dirty="0"/>
                  <a:t>不正定时，采用最速下降方向</a:t>
                </a:r>
                <a14:m>
                  <m:oMath xmlns:m="http://schemas.openxmlformats.org/officeDocument/2006/math">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oMath>
                </a14:m>
                <a:r>
                  <a:rPr lang="en-US" altLang="zh-CN" sz="2000" dirty="0"/>
                  <a:t>,</a:t>
                </a:r>
                <a:r>
                  <a:rPr lang="zh-CN" altLang="en-US" sz="2000" dirty="0"/>
                  <a:t>结合角度策略</a:t>
                </a:r>
                <a14:m>
                  <m:oMath xmlns:m="http://schemas.openxmlformats.org/officeDocument/2006/math">
                    <m:r>
                      <a:rPr lang="en-US" altLang="zh-CN" sz="2000" b="1" i="1" smtClean="0">
                        <a:latin typeface="Cambria Math"/>
                      </a:rPr>
                      <m:t>𝜽</m:t>
                    </m:r>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𝝅</m:t>
                        </m:r>
                      </m:num>
                      <m:den>
                        <m:r>
                          <a:rPr lang="en-US" altLang="zh-CN" sz="2000" b="1" i="1" smtClean="0">
                            <a:latin typeface="Cambria Math"/>
                          </a:rPr>
                          <m:t>𝟐</m:t>
                        </m:r>
                      </m:den>
                    </m:f>
                    <m:r>
                      <a:rPr lang="en-US" altLang="zh-CN" sz="2000" b="1" i="1" smtClean="0">
                        <a:latin typeface="Cambria Math"/>
                      </a:rPr>
                      <m:t>−</m:t>
                    </m:r>
                    <m:r>
                      <a:rPr lang="en-US" altLang="zh-CN" sz="2000" b="1" i="1" smtClean="0">
                        <a:latin typeface="Cambria Math"/>
                      </a:rPr>
                      <m:t>𝝁</m:t>
                    </m:r>
                    <m:r>
                      <a:rPr lang="en-US" altLang="zh-CN" sz="2000" b="1" i="1" smtClean="0">
                        <a:latin typeface="Cambria Math"/>
                      </a:rPr>
                      <m:t>,</m:t>
                    </m:r>
                  </m:oMath>
                </a14:m>
                <a:r>
                  <a:rPr lang="zh-CN" altLang="en-US" sz="2000" dirty="0"/>
                  <a:t>参数</a:t>
                </a:r>
                <a14:m>
                  <m:oMath xmlns:m="http://schemas.openxmlformats.org/officeDocument/2006/math">
                    <m:r>
                      <a:rPr lang="en-US" altLang="zh-CN" sz="2000" b="1" i="1" smtClean="0">
                        <a:latin typeface="Cambria Math"/>
                      </a:rPr>
                      <m:t>𝝁</m:t>
                    </m:r>
                    <m:r>
                      <a:rPr lang="en-US" altLang="zh-CN" sz="2000" b="1" i="1" smtClean="0">
                        <a:latin typeface="Cambria Math"/>
                      </a:rPr>
                      <m:t>&gt;</m:t>
                    </m:r>
                    <m:r>
                      <a:rPr lang="en-US" altLang="zh-CN" sz="2000" b="1" i="1" smtClean="0">
                        <a:latin typeface="Cambria Math"/>
                      </a:rPr>
                      <m:t>𝟎</m:t>
                    </m:r>
                  </m:oMath>
                </a14:m>
                <a:r>
                  <a:rPr lang="en-US" altLang="zh-CN" sz="2000" dirty="0"/>
                  <a:t>,</a:t>
                </a:r>
                <a:r>
                  <a:rPr lang="zh-CN" altLang="en-US" sz="2000" dirty="0"/>
                  <a:t>此时</a:t>
                </a:r>
                <a14:m>
                  <m:oMath xmlns:m="http://schemas.openxmlformats.org/officeDocument/2006/math">
                    <m:r>
                      <a:rPr lang="en-US" altLang="zh-CN" sz="2000" b="1" i="1" smtClean="0">
                        <a:latin typeface="Cambria Math"/>
                      </a:rPr>
                      <m:t>𝜽</m:t>
                    </m:r>
                  </m:oMath>
                </a14:m>
                <a:r>
                  <a:rPr lang="zh-CN" altLang="en-US" sz="2000" dirty="0"/>
                  <a:t>是</a:t>
                </a:r>
                <a14:m>
                  <m:oMath xmlns:m="http://schemas.openxmlformats.org/officeDocument/2006/math">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𝒈</m:t>
                        </m:r>
                      </m:e>
                      <m:sub>
                        <m:r>
                          <a:rPr lang="en-US" altLang="zh-CN" sz="2000" b="1" i="1" dirty="0" smtClean="0">
                            <a:latin typeface="Cambria Math"/>
                          </a:rPr>
                          <m:t>𝒌</m:t>
                        </m:r>
                      </m:sub>
                    </m:sSub>
                  </m:oMath>
                </a14:m>
                <a:r>
                  <a:rPr lang="zh-CN" altLang="en-US" sz="2000" dirty="0"/>
                  <a:t>与</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𝒅</m:t>
                        </m:r>
                      </m:e>
                      <m:sub>
                        <m:r>
                          <a:rPr lang="en-US" altLang="zh-CN" sz="2000" b="1" i="1" dirty="0" smtClean="0">
                            <a:latin typeface="Cambria Math"/>
                          </a:rPr>
                          <m:t>𝒌</m:t>
                        </m:r>
                      </m:sub>
                    </m:sSub>
                  </m:oMath>
                </a14:m>
                <a:r>
                  <a:rPr lang="zh-CN" altLang="en-US" sz="2000" dirty="0"/>
                  <a:t>之间的某个角度，方向</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r>
                      <a:rPr lang="en-US" altLang="zh-CN" sz="2000" b="1" i="1" smtClean="0">
                        <a:latin typeface="Cambria Math"/>
                      </a:rPr>
                      <m:t>=</m:t>
                    </m:r>
                    <m:d>
                      <m:dPr>
                        <m:begChr m:val="{"/>
                        <m:endChr m:val=""/>
                        <m:ctrlPr>
                          <a:rPr lang="en-US" altLang="zh-CN" sz="2000" b="1" i="1" smtClean="0">
                            <a:latin typeface="Cambria Math" panose="02040503050406030204" pitchFamily="18" charset="0"/>
                          </a:rPr>
                        </m:ctrlPr>
                      </m:dPr>
                      <m:e>
                        <m:eqArr>
                          <m:eqArrPr>
                            <m:ctrlPr>
                              <a:rPr lang="en-US" altLang="zh-CN" sz="2000" b="1" i="1" smtClean="0">
                                <a:latin typeface="Cambria Math" panose="02040503050406030204" pitchFamily="18" charset="0"/>
                              </a:rPr>
                            </m:ctrlPr>
                          </m:eqArrPr>
                          <m:e>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𝑮</m:t>
                                </m:r>
                              </m:e>
                              <m:sub>
                                <m:r>
                                  <a:rPr lang="en-US" altLang="zh-CN" sz="2000" b="1" i="1" smtClean="0">
                                    <a:latin typeface="Cambria Math"/>
                                  </a:rPr>
                                  <m:t>𝒌</m:t>
                                </m:r>
                              </m:sub>
                              <m:sup>
                                <m:r>
                                  <a:rPr lang="en-US" altLang="zh-CN" sz="2000" b="1" i="1" smtClean="0">
                                    <a:latin typeface="Cambria Math"/>
                                  </a:rPr>
                                  <m:t>−</m:t>
                                </m:r>
                                <m:r>
                                  <a:rPr lang="en-US" altLang="zh-CN" sz="2000" b="1" i="1" smtClean="0">
                                    <a:latin typeface="Cambria Math"/>
                                  </a:rPr>
                                  <m:t>𝟏</m:t>
                                </m:r>
                              </m:sup>
                            </m:sSubSup>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r>
                              <a:rPr lang="en-US" altLang="zh-CN" sz="2000" b="1" i="1" smtClean="0">
                                <a:latin typeface="Cambria Math"/>
                              </a:rPr>
                              <m:t>,</m:t>
                            </m:r>
                            <m:r>
                              <a:rPr lang="zh-CN" altLang="en-US" sz="2000" i="1">
                                <a:latin typeface="Cambria Math"/>
                              </a:rPr>
                              <m:t>如果</m:t>
                            </m:r>
                            <m:r>
                              <a:rPr lang="en-US" altLang="zh-CN" sz="2000" i="1" smtClean="0">
                                <a:latin typeface="Cambria Math"/>
                              </a:rPr>
                              <m:t>𝑐𝑜𝑠</m:t>
                            </m:r>
                            <m:r>
                              <a:rPr lang="en-US" altLang="zh-CN" sz="2000" b="1" i="1" smtClean="0">
                                <a:latin typeface="Cambria Math"/>
                              </a:rPr>
                              <m:t>𝜽</m:t>
                            </m:r>
                            <m:r>
                              <a:rPr lang="en-US" altLang="zh-CN" sz="2000" b="1" i="1" smtClean="0">
                                <a:latin typeface="Cambria Math"/>
                              </a:rPr>
                              <m:t>≥</m:t>
                            </m:r>
                            <m:r>
                              <a:rPr lang="en-US" altLang="zh-CN" sz="2000" b="1" i="1" smtClean="0">
                                <a:latin typeface="Cambria Math"/>
                              </a:rPr>
                              <m:t>𝜼</m:t>
                            </m:r>
                          </m:e>
                          <m:e>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r>
                              <a:rPr lang="en-US" altLang="zh-CN" sz="2000" b="1" i="1" smtClean="0">
                                <a:latin typeface="Cambria Math"/>
                              </a:rPr>
                              <m:t>, </m:t>
                            </m:r>
                            <m:r>
                              <a:rPr lang="zh-CN" altLang="en-US" sz="2000" i="1">
                                <a:latin typeface="Cambria Math"/>
                              </a:rPr>
                              <m:t>其它</m:t>
                            </m:r>
                          </m:e>
                        </m:eqArr>
                      </m:e>
                    </m:d>
                  </m:oMath>
                </a14:m>
                <a:r>
                  <a:rPr lang="en-US" altLang="zh-CN" sz="2000" dirty="0"/>
                  <a:t>,</a:t>
                </a:r>
                <a14:m>
                  <m:oMath xmlns:m="http://schemas.openxmlformats.org/officeDocument/2006/math">
                    <m:r>
                      <a:rPr lang="en-US" altLang="zh-CN" sz="2000" b="1" i="1" dirty="0" smtClean="0">
                        <a:latin typeface="Cambria Math"/>
                      </a:rPr>
                      <m:t>𝜼</m:t>
                    </m:r>
                    <m:r>
                      <a:rPr lang="en-US" altLang="zh-CN" sz="2000" b="1" i="1" dirty="0" smtClean="0">
                        <a:latin typeface="Cambria Math"/>
                      </a:rPr>
                      <m:t>&gt;</m:t>
                    </m:r>
                    <m:r>
                      <a:rPr lang="en-US" altLang="zh-CN" sz="2000" b="1" i="1" dirty="0" smtClean="0">
                        <a:latin typeface="Cambria Math"/>
                      </a:rPr>
                      <m:t>𝟎</m:t>
                    </m:r>
                  </m:oMath>
                </a14:m>
                <a:r>
                  <a:rPr lang="zh-CN" altLang="en-US" sz="2000" dirty="0"/>
                  <a:t>为给定的常数。此时搜索方向总满足</a:t>
                </a:r>
                <a14:m>
                  <m:oMath xmlns:m="http://schemas.openxmlformats.org/officeDocument/2006/math">
                    <m:r>
                      <a:rPr lang="en-US" altLang="zh-CN" sz="2000" b="1" i="1" smtClean="0">
                        <a:latin typeface="Cambria Math"/>
                      </a:rPr>
                      <m:t>𝒄𝒐𝒔</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e>
                    </m:d>
                    <m:r>
                      <a:rPr lang="en-US" altLang="zh-CN" sz="2000" b="1" i="1" smtClean="0">
                        <a:latin typeface="Cambria Math"/>
                      </a:rPr>
                      <m:t>≥</m:t>
                    </m:r>
                    <m:r>
                      <a:rPr lang="en-US" altLang="zh-CN" sz="2000" b="1" i="1" smtClean="0">
                        <a:latin typeface="Cambria Math"/>
                      </a:rPr>
                      <m:t>𝜼</m:t>
                    </m:r>
                  </m:oMath>
                </a14:m>
                <a:endParaRPr lang="en-US" altLang="zh-CN" sz="2000" b="1" dirty="0"/>
              </a:p>
              <a:p>
                <a:r>
                  <a:rPr lang="en-US" altLang="zh-CN" sz="2400" dirty="0" err="1"/>
                  <a:t>Goldfeld</a:t>
                </a:r>
                <a:r>
                  <a:rPr lang="zh-CN" altLang="en-US" sz="2400" dirty="0"/>
                  <a:t>方法</a:t>
                </a:r>
                <a:endParaRPr lang="en-US" altLang="zh-CN" sz="2400" dirty="0"/>
              </a:p>
              <a:p>
                <a:pPr lvl="1"/>
                <a:r>
                  <a:rPr lang="zh-CN" altLang="en-US" sz="2000" dirty="0"/>
                  <a:t>不采用最速下降方向替换牛顿方向，而是让牛顿方向</a:t>
                </a:r>
                <a14:m>
                  <m:oMath xmlns:m="http://schemas.openxmlformats.org/officeDocument/2006/math">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𝑮</m:t>
                        </m:r>
                      </m:e>
                      <m:sub>
                        <m:r>
                          <a:rPr lang="en-US" altLang="zh-CN" sz="2000" b="1" i="1" smtClean="0">
                            <a:latin typeface="Cambria Math"/>
                          </a:rPr>
                          <m:t>𝒌</m:t>
                        </m:r>
                      </m:sub>
                      <m:sup>
                        <m:r>
                          <a:rPr lang="en-US" altLang="zh-CN" sz="2000" b="1" i="1" smtClean="0">
                            <a:latin typeface="Cambria Math"/>
                          </a:rPr>
                          <m:t>−</m:t>
                        </m:r>
                        <m:r>
                          <a:rPr lang="en-US" altLang="zh-CN" sz="2000" b="1" i="1" smtClean="0">
                            <a:latin typeface="Cambria Math"/>
                          </a:rPr>
                          <m:t>𝟏</m:t>
                        </m:r>
                      </m:sup>
                    </m:sSubSup>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oMath>
                </a14:m>
                <a:r>
                  <a:rPr lang="zh-CN" altLang="en-US" sz="2000" dirty="0"/>
                  <a:t>偏向最速下降方向</a:t>
                </a:r>
                <a14:m>
                  <m:oMath xmlns:m="http://schemas.openxmlformats.org/officeDocument/2006/math">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oMath>
                </a14:m>
                <a:r>
                  <a:rPr lang="en-US" altLang="zh-CN" sz="2000" dirty="0"/>
                  <a:t>.</a:t>
                </a:r>
                <a:r>
                  <a:rPr lang="zh-CN" altLang="en-US" sz="2000" dirty="0"/>
                  <a:t>明确来讲，就是将</a:t>
                </a:r>
                <a14:m>
                  <m:oMath xmlns:m="http://schemas.openxmlformats.org/officeDocument/2006/math">
                    <m:r>
                      <a:rPr lang="en-US" altLang="zh-CN" sz="2000" b="1" i="1" smtClean="0">
                        <a:latin typeface="Cambria Math"/>
                      </a:rPr>
                      <m:t>𝑯𝒆𝒔𝒔𝒊𝒂𝒏</m:t>
                    </m:r>
                  </m:oMath>
                </a14:m>
                <a:r>
                  <a:rPr lang="zh-CN" altLang="en-US" sz="2000" dirty="0"/>
                  <a:t>矩阵</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𝑮</m:t>
                        </m:r>
                      </m:e>
                      <m:sub>
                        <m:r>
                          <a:rPr lang="en-US" altLang="zh-CN" sz="2000" b="1" i="1" smtClean="0">
                            <a:latin typeface="Cambria Math"/>
                          </a:rPr>
                          <m:t>𝒌</m:t>
                        </m:r>
                      </m:sub>
                    </m:sSub>
                  </m:oMath>
                </a14:m>
                <a:r>
                  <a:rPr lang="zh-CN" altLang="en-US" sz="2000" dirty="0"/>
                  <a:t>改为</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𝑮</m:t>
                        </m:r>
                      </m:e>
                      <m:sub>
                        <m:r>
                          <a:rPr lang="en-US" altLang="zh-CN" sz="2000" b="1" i="1" smtClean="0">
                            <a:latin typeface="Cambria Math"/>
                          </a:rPr>
                          <m:t>𝒌</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𝒗</m:t>
                        </m:r>
                      </m:e>
                      <m:sub>
                        <m:r>
                          <a:rPr lang="en-US" altLang="zh-CN" sz="2000" b="1" i="1" smtClean="0">
                            <a:latin typeface="Cambria Math"/>
                          </a:rPr>
                          <m:t>𝒌</m:t>
                        </m:r>
                      </m:sub>
                    </m:sSub>
                    <m:r>
                      <a:rPr lang="en-US" altLang="zh-CN" sz="2000" b="1" i="1" smtClean="0">
                        <a:latin typeface="Cambria Math"/>
                      </a:rPr>
                      <m:t>𝑰</m:t>
                    </m:r>
                  </m:oMath>
                </a14:m>
                <a:r>
                  <a:rPr lang="en-US" altLang="zh-CN" sz="2000" dirty="0"/>
                  <a:t>,</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𝒗</m:t>
                        </m:r>
                      </m:e>
                      <m:sub>
                        <m:r>
                          <a:rPr lang="en-US" altLang="zh-CN" sz="2000" b="1" i="1" dirty="0" smtClean="0">
                            <a:latin typeface="Cambria Math"/>
                          </a:rPr>
                          <m:t>𝒌</m:t>
                        </m:r>
                      </m:sub>
                    </m:sSub>
                    <m:r>
                      <a:rPr lang="en-US" altLang="zh-CN" sz="2000" b="1" i="1" dirty="0" smtClean="0">
                        <a:latin typeface="Cambria Math"/>
                      </a:rPr>
                      <m:t>&gt;</m:t>
                    </m:r>
                    <m:r>
                      <a:rPr lang="en-US" altLang="zh-CN" sz="2000" b="1" i="1" dirty="0" smtClean="0">
                        <a:latin typeface="Cambria Math"/>
                      </a:rPr>
                      <m:t>𝟎</m:t>
                    </m:r>
                  </m:oMath>
                </a14:m>
                <a:r>
                  <a:rPr lang="en-US" altLang="zh-CN" sz="2000" dirty="0"/>
                  <a:t>,</a:t>
                </a:r>
                <a:r>
                  <a:rPr lang="zh-CN" altLang="en-US" sz="2000" dirty="0"/>
                  <a:t>使得</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𝑮</m:t>
                        </m:r>
                      </m:e>
                      <m:sub>
                        <m:r>
                          <a:rPr lang="en-US" altLang="zh-CN" sz="2000" b="1" i="1" smtClean="0">
                            <a:latin typeface="Cambria Math"/>
                          </a:rPr>
                          <m:t>𝒌</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𝒗</m:t>
                        </m:r>
                      </m:e>
                      <m:sub>
                        <m:r>
                          <a:rPr lang="en-US" altLang="zh-CN" sz="2000" b="1" i="1" smtClean="0">
                            <a:latin typeface="Cambria Math"/>
                          </a:rPr>
                          <m:t>𝒌</m:t>
                        </m:r>
                      </m:sub>
                    </m:sSub>
                    <m:r>
                      <a:rPr lang="en-US" altLang="zh-CN" sz="2000" b="1" i="1" smtClean="0">
                        <a:latin typeface="Cambria Math"/>
                      </a:rPr>
                      <m:t>𝑰</m:t>
                    </m:r>
                  </m:oMath>
                </a14:m>
                <a:r>
                  <a:rPr lang="zh-CN" altLang="en-US" sz="2000" dirty="0"/>
                  <a:t>正定，</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𝒗</m:t>
                        </m:r>
                      </m:e>
                      <m:sub>
                        <m:r>
                          <a:rPr lang="en-US" altLang="zh-CN" sz="2000" b="1" i="1" smtClean="0">
                            <a:latin typeface="Cambria Math"/>
                          </a:rPr>
                          <m:t>𝒌</m:t>
                        </m:r>
                      </m:sub>
                    </m:sSub>
                  </m:oMath>
                </a14:m>
                <a:r>
                  <a:rPr lang="zh-CN" altLang="en-US" sz="2000" dirty="0"/>
                  <a:t>的准则就是不要太大，使</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𝑮</m:t>
                        </m:r>
                      </m:e>
                      <m:sub>
                        <m:r>
                          <a:rPr lang="en-US" altLang="zh-CN" sz="2000" i="1">
                            <a:latin typeface="Cambria Math"/>
                          </a:rPr>
                          <m:t>𝒌</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𝒗</m:t>
                        </m:r>
                      </m:e>
                      <m:sub>
                        <m:r>
                          <a:rPr lang="en-US" altLang="zh-CN" sz="2000" b="1" i="1" smtClean="0">
                            <a:latin typeface="Cambria Math"/>
                          </a:rPr>
                          <m:t> </m:t>
                        </m:r>
                      </m:sub>
                    </m:sSub>
                    <m:r>
                      <a:rPr lang="en-US" altLang="zh-CN" sz="2000" i="1">
                        <a:latin typeface="Cambria Math"/>
                      </a:rPr>
                      <m:t>𝑰</m:t>
                    </m:r>
                    <m:r>
                      <a:rPr lang="zh-CN" altLang="en-US" sz="2000" i="1" smtClean="0">
                        <a:latin typeface="Cambria Math"/>
                      </a:rPr>
                      <m:t>正定</m:t>
                    </m:r>
                    <m:r>
                      <a:rPr lang="zh-CN" altLang="en-US" sz="2000" b="1" i="1" smtClean="0">
                        <a:latin typeface="Cambria Math"/>
                      </a:rPr>
                      <m:t>的</m:t>
                    </m:r>
                    <m:r>
                      <a:rPr lang="zh-CN" altLang="en-US" sz="2000" i="1">
                        <a:latin typeface="Cambria Math"/>
                      </a:rPr>
                      <m:t>最小</m:t>
                    </m:r>
                    <m:r>
                      <a:rPr lang="en-US" altLang="zh-CN" sz="2000" b="1" i="1" smtClean="0">
                        <a:latin typeface="Cambria Math"/>
                      </a:rPr>
                      <m:t>𝒗</m:t>
                    </m:r>
                  </m:oMath>
                </a14:m>
                <a:endParaRPr lang="en-US" altLang="zh-CN" sz="2000" dirty="0"/>
              </a:p>
              <a:p>
                <a:pPr lvl="1"/>
                <a:r>
                  <a:rPr lang="zh-CN" altLang="en-US" sz="2000" dirty="0"/>
                  <a:t>其步骤一般如下：</a:t>
                </a:r>
                <a14:m>
                  <m:oMath xmlns:m="http://schemas.openxmlformats.org/officeDocument/2006/math">
                    <m:sSub>
                      <m:sSubPr>
                        <m:ctrlPr>
                          <a:rPr lang="en-US" altLang="zh-CN" sz="2400" i="1" dirty="0">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a:rPr>
                              <m:t>𝑮</m:t>
                            </m:r>
                          </m:e>
                        </m:acc>
                      </m:e>
                      <m:sub>
                        <m:r>
                          <a:rPr lang="en-US" altLang="zh-CN" sz="2400" i="1" dirty="0">
                            <a:latin typeface="Cambria Math"/>
                          </a:rPr>
                          <m:t>𝒌</m:t>
                        </m:r>
                      </m:sub>
                    </m:sSub>
                    <m:r>
                      <a:rPr lang="en-US" altLang="zh-CN"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𝑮</m:t>
                        </m:r>
                      </m:e>
                      <m:sub>
                        <m:r>
                          <a:rPr lang="en-US" altLang="zh-CN" sz="2400" i="1" dirty="0">
                            <a:latin typeface="Cambria Math"/>
                          </a:rPr>
                          <m:t>𝒌</m:t>
                        </m:r>
                      </m:sub>
                    </m:sSub>
                    <m:r>
                      <a:rPr lang="en-US" altLang="zh-CN"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𝒗</m:t>
                        </m:r>
                      </m:e>
                      <m:sub>
                        <m:r>
                          <a:rPr lang="en-US" altLang="zh-CN" sz="2400" i="1" dirty="0">
                            <a:latin typeface="Cambria Math"/>
                          </a:rPr>
                          <m:t>𝒌</m:t>
                        </m:r>
                      </m:sub>
                    </m:sSub>
                    <m:r>
                      <a:rPr lang="en-US" altLang="zh-CN" sz="2400" i="1" dirty="0">
                        <a:latin typeface="Cambria Math"/>
                      </a:rPr>
                      <m:t>𝑰</m:t>
                    </m:r>
                    <m:r>
                      <a:rPr lang="en-US" altLang="zh-CN" sz="2400" i="1" dirty="0">
                        <a:latin typeface="Cambria Math"/>
                      </a:rPr>
                      <m:t>,</m:t>
                    </m:r>
                  </m:oMath>
                </a14:m>
                <a:r>
                  <a:rPr lang="zh-CN" altLang="en-US" sz="2000" dirty="0"/>
                  <a:t>若</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a:rPr>
                          <m:t>𝑮</m:t>
                        </m:r>
                      </m:e>
                      <m:sub>
                        <m:r>
                          <a:rPr lang="en-US" altLang="zh-CN" sz="2000" i="1" dirty="0">
                            <a:latin typeface="Cambria Math"/>
                          </a:rPr>
                          <m:t>𝒌</m:t>
                        </m:r>
                      </m:sub>
                    </m:sSub>
                  </m:oMath>
                </a14:m>
                <a:r>
                  <a:rPr lang="zh-CN" altLang="en-US" sz="2000" dirty="0"/>
                  <a:t>正定，则</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𝒗</m:t>
                        </m:r>
                      </m:e>
                      <m:sub>
                        <m:r>
                          <a:rPr lang="en-US" altLang="zh-CN" sz="2000" i="1">
                            <a:latin typeface="Cambria Math"/>
                          </a:rPr>
                          <m:t>𝒌</m:t>
                        </m:r>
                      </m:sub>
                    </m:sSub>
                    <m:r>
                      <a:rPr lang="en-US" altLang="zh-CN" sz="2000" i="1">
                        <a:latin typeface="Cambria Math"/>
                      </a:rPr>
                      <m:t>=</m:t>
                    </m:r>
                    <m:r>
                      <a:rPr lang="en-US" altLang="zh-CN" sz="2000" i="1">
                        <a:latin typeface="Cambria Math"/>
                      </a:rPr>
                      <m:t>𝟎</m:t>
                    </m:r>
                  </m:oMath>
                </a14:m>
                <a:r>
                  <a:rPr lang="en-US" altLang="zh-CN" sz="2000" dirty="0"/>
                  <a:t>,</a:t>
                </a:r>
                <a:r>
                  <a:rPr lang="zh-CN" altLang="en-US" sz="2000" dirty="0"/>
                  <a:t>否则</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𝒗</m:t>
                        </m:r>
                      </m:e>
                      <m:sub>
                        <m:r>
                          <a:rPr lang="en-US" altLang="zh-CN" sz="2000" i="1">
                            <a:latin typeface="Cambria Math"/>
                          </a:rPr>
                          <m:t>𝒌</m:t>
                        </m:r>
                      </m:sub>
                    </m:sSub>
                    <m:r>
                      <a:rPr lang="en-US" altLang="zh-CN" sz="2000" i="1">
                        <a:latin typeface="Cambria Math"/>
                      </a:rPr>
                      <m:t>&gt;</m:t>
                    </m:r>
                    <m:r>
                      <a:rPr lang="en-US" altLang="zh-CN" sz="2000" i="1">
                        <a:latin typeface="Cambria Math"/>
                      </a:rPr>
                      <m:t>𝟎</m:t>
                    </m:r>
                  </m:oMath>
                </a14:m>
                <a:r>
                  <a:rPr lang="en-US" altLang="zh-CN" sz="2000" dirty="0"/>
                  <a:t>,</a:t>
                </a:r>
                <a:r>
                  <a:rPr lang="zh-CN" altLang="en-US" sz="2000" dirty="0"/>
                  <a:t>解</a:t>
                </a:r>
                <a14:m>
                  <m:oMath xmlns:m="http://schemas.openxmlformats.org/officeDocument/2006/math">
                    <m:sSub>
                      <m:sSubPr>
                        <m:ctrlPr>
                          <a:rPr lang="en-US" altLang="zh-CN" sz="2400" i="1" dirty="0">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a:rPr>
                              <m:t>𝑮</m:t>
                            </m:r>
                          </m:e>
                        </m:acc>
                      </m:e>
                      <m:sub>
                        <m:r>
                          <a:rPr lang="en-US" altLang="zh-CN" sz="2400" i="1" dirty="0">
                            <a:latin typeface="Cambria Math"/>
                          </a:rPr>
                          <m:t>𝒌</m:t>
                        </m:r>
                      </m:sub>
                    </m:sSub>
                    <m:r>
                      <a:rPr lang="en-US" altLang="zh-CN" sz="2400" i="1" dirty="0">
                        <a:latin typeface="Cambria Math"/>
                      </a:rPr>
                      <m:t>𝒅</m:t>
                    </m:r>
                    <m:r>
                      <a:rPr lang="en-US" altLang="zh-CN"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𝒈</m:t>
                        </m:r>
                      </m:e>
                      <m:sub>
                        <m:r>
                          <a:rPr lang="en-US" altLang="zh-CN" sz="2400" i="1" dirty="0">
                            <a:latin typeface="Cambria Math"/>
                          </a:rPr>
                          <m:t>𝒌</m:t>
                        </m:r>
                      </m:sub>
                    </m:sSub>
                  </m:oMath>
                </a14:m>
                <a:r>
                  <a:rPr lang="en-US" altLang="zh-CN" sz="2000" dirty="0"/>
                  <a:t>,</a:t>
                </a:r>
                <a:r>
                  <a:rPr lang="zh-CN" altLang="en-US" sz="2000" dirty="0"/>
                  <a:t>求得</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𝒌</m:t>
                        </m:r>
                      </m:sub>
                    </m:sSub>
                  </m:oMath>
                </a14:m>
                <a:r>
                  <a:rPr lang="en-US" altLang="zh-CN" sz="2000" dirty="0"/>
                  <a:t>,</a:t>
                </a:r>
                <a:r>
                  <a:rPr lang="zh-CN" altLang="en-US" sz="2000" dirty="0"/>
                  <a:t>迭代公式</a:t>
                </a:r>
                <a:r>
                  <a:rPr lang="en-US" altLang="zh-CN" sz="2000" dirty="0"/>
                  <a:t>:</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r>
                          <a:rPr lang="en-US" altLang="zh-CN" sz="2000" i="1">
                            <a:latin typeface="Cambria Math"/>
                          </a:rPr>
                          <m:t>+</m:t>
                        </m:r>
                        <m:r>
                          <a:rPr lang="en-US" altLang="zh-CN" sz="2000" i="1">
                            <a:latin typeface="Cambria Math"/>
                          </a:rPr>
                          <m:t>𝟏</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𝒌</m:t>
                        </m:r>
                      </m:sub>
                    </m:sSub>
                  </m:oMath>
                </a14:m>
                <a:endParaRPr lang="zh-CN" altLang="en-US" sz="2000" dirty="0"/>
              </a:p>
              <a:p>
                <a:pPr lvl="1"/>
                <a:r>
                  <a:rPr lang="zh-CN" altLang="en-US" sz="2000" dirty="0"/>
                  <a:t>信任域方法或有限步长法都与这有关</a:t>
                </a:r>
                <a:endParaRPr lang="en-US" altLang="zh-CN" sz="2000" dirty="0"/>
              </a:p>
              <a:p>
                <a:r>
                  <a:rPr lang="zh-CN" altLang="en-US" sz="2400" dirty="0"/>
                  <a:t>有限差分牛顿方法</a:t>
                </a:r>
                <a:r>
                  <a:rPr lang="en-US" altLang="zh-CN" sz="2400" dirty="0"/>
                  <a:t>(Finite-Difference  Newton’s Method)</a:t>
                </a:r>
              </a:p>
              <a:p>
                <a:pPr lvl="1"/>
                <a:r>
                  <a:rPr lang="zh-CN" altLang="en-US" sz="2000" dirty="0"/>
                  <a:t>使用有限差分作为牛顿法中导数和</a:t>
                </a:r>
                <a:r>
                  <a:rPr lang="en-US" altLang="zh-CN" sz="2000" dirty="0"/>
                  <a:t>Hessian</a:t>
                </a:r>
                <a:r>
                  <a:rPr lang="zh-CN" altLang="en-US" sz="2000" dirty="0"/>
                  <a:t>矩阵的近似</a:t>
                </a:r>
                <a:endParaRPr lang="en-US" altLang="zh-CN"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r="-728"/>
                </a:stretch>
              </a:blipFill>
            </p:spPr>
            <p:txBody>
              <a:bodyPr/>
              <a:lstStyle/>
              <a:p>
                <a:r>
                  <a:rPr lang="zh-CN" altLang="en-US">
                    <a:noFill/>
                  </a:rPr>
                  <a:t> </a:t>
                </a:r>
              </a:p>
            </p:txBody>
          </p:sp>
        </mc:Fallback>
      </mc:AlternateContent>
      <p:sp>
        <p:nvSpPr>
          <p:cNvPr id="5" name="Title 1"/>
          <p:cNvSpPr>
            <a:spLocks noGrp="1"/>
          </p:cNvSpPr>
          <p:nvPr/>
        </p:nvSpPr>
        <p:spPr bwMode="auto">
          <a:xfrm>
            <a:off x="416496" y="152797"/>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endParaRPr lang="zh-CN" altLang="en-US" sz="28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例</a:t>
                </a:r>
                <a:r>
                  <a:rPr lang="en-US" altLang="zh-CN" sz="2000" dirty="0"/>
                  <a:t>:</a:t>
                </a:r>
                <a14:m>
                  <m:oMath xmlns:m="http://schemas.openxmlformats.org/officeDocument/2006/math">
                    <m:r>
                      <a:rPr lang="en-US" altLang="zh-CN" sz="2000" b="1" i="1" smtClean="0">
                        <a:latin typeface="Cambria Math"/>
                      </a:rPr>
                      <m:t>𝒎𝒊𝒏</m:t>
                    </m:r>
                    <m:r>
                      <a:rPr lang="en-US" altLang="zh-CN" sz="2000" b="1" i="1" smtClean="0">
                        <a:latin typeface="Cambria Math"/>
                      </a:rPr>
                      <m:t> </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 </m:t>
                    </m:r>
                    <m:r>
                      <a:rPr lang="en-US" altLang="zh-CN" sz="2000" b="1" i="1" smtClean="0">
                        <a:latin typeface="Cambria Math"/>
                      </a:rPr>
                      <m:t>𝒔</m:t>
                    </m:r>
                    <m:r>
                      <a:rPr lang="en-US" altLang="zh-CN" sz="2000" b="1" i="1" smtClean="0">
                        <a:latin typeface="Cambria Math"/>
                      </a:rPr>
                      <m:t>.</m:t>
                    </m:r>
                    <m:r>
                      <a:rPr lang="en-US" altLang="zh-CN" sz="2000" b="1" i="1" smtClean="0">
                        <a:latin typeface="Cambria Math"/>
                      </a:rPr>
                      <m:t>𝒕</m:t>
                    </m:r>
                    <m:r>
                      <a:rPr lang="en-US" altLang="zh-CN" sz="2000" b="1" i="1" smtClean="0">
                        <a:latin typeface="Cambria Math"/>
                      </a:rPr>
                      <m:t>. </m:t>
                    </m:r>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𝟏</m:t>
                        </m:r>
                      </m:sub>
                      <m:sup>
                        <m:r>
                          <a:rPr lang="en-US" altLang="zh-CN" sz="2000" b="1" i="1" smtClean="0">
                            <a:latin typeface="Cambria Math"/>
                          </a:rPr>
                          <m:t>𝟑</m:t>
                        </m:r>
                      </m:sup>
                    </m:sSubSup>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𝟎</m:t>
                    </m:r>
                  </m:oMath>
                </a14:m>
                <a:endParaRPr lang="en-US" altLang="zh-CN" sz="2000" dirty="0"/>
              </a:p>
              <a:p>
                <a:r>
                  <a:rPr lang="zh-CN" altLang="en-US" sz="2000" dirty="0"/>
                  <a:t>显然，</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𝟎</m:t>
                            </m:r>
                          </m:e>
                        </m:d>
                      </m:e>
                      <m:sup>
                        <m:r>
                          <a:rPr lang="en-US" altLang="zh-CN" sz="2000" b="1" i="1" smtClean="0">
                            <a:latin typeface="Cambria Math"/>
                          </a:rPr>
                          <m:t>𝑻</m:t>
                        </m:r>
                      </m:sup>
                    </m:sSup>
                  </m:oMath>
                </a14:m>
                <a:r>
                  <a:rPr lang="zh-CN" altLang="en-US" sz="2000" dirty="0"/>
                  <a:t>是问题的全局极小点，在</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oMath>
                </a14:m>
                <a:r>
                  <a:rPr lang="zh-CN" altLang="en-US" sz="2000" dirty="0"/>
                  <a:t>处，我们可以得到</a:t>
                </a:r>
                <a14:m>
                  <m:oMath xmlns:m="http://schemas.openxmlformats.org/officeDocument/2006/math">
                    <m:r>
                      <a:rPr lang="en-US" altLang="zh-CN" sz="2000" b="1" i="1" smtClean="0">
                        <a:latin typeface="Cambria Math"/>
                      </a:rPr>
                      <m:t>𝑺𝑭𝑫</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𝑿</m:t>
                        </m:r>
                      </m:e>
                    </m:d>
                    <m:r>
                      <a:rPr lang="en-US" altLang="zh-CN" sz="2000" b="1" i="1" smtClean="0">
                        <a:latin typeface="Cambria Math"/>
                      </a:rPr>
                      <m:t>=</m:t>
                    </m:r>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𝒅</m:t>
                        </m:r>
                      </m:e>
                      <m:e>
                        <m:r>
                          <a:rPr lang="en-US" altLang="zh-CN" sz="2000" b="1" i="1" smtClean="0">
                            <a:latin typeface="Cambria Math"/>
                          </a:rPr>
                          <m:t>𝒅</m:t>
                        </m:r>
                        <m:r>
                          <a:rPr lang="en-US" altLang="zh-CN" sz="2000" b="1" i="1" smtClean="0">
                            <a:latin typeface="Cambria Math"/>
                          </a:rPr>
                          <m:t>=</m:t>
                        </m:r>
                        <m:d>
                          <m:dPr>
                            <m:ctrlPr>
                              <a:rPr lang="en-US" altLang="zh-CN" sz="2000" b="1" i="1" smtClean="0">
                                <a:latin typeface="Cambria Math" panose="02040503050406030204" pitchFamily="18" charset="0"/>
                              </a:rPr>
                            </m:ctrlPr>
                          </m:dPr>
                          <m:e>
                            <m:f>
                              <m:fPr>
                                <m:type m:val="noBar"/>
                                <m:ctrlPr>
                                  <a:rPr lang="en-US" altLang="zh-CN" sz="2000" b="1" i="1" smtClean="0">
                                    <a:latin typeface="Cambria Math" panose="02040503050406030204" pitchFamily="18" charset="0"/>
                                  </a:rPr>
                                </m:ctrlPr>
                              </m:fPr>
                              <m:num>
                                <m:r>
                                  <a:rPr lang="en-US" altLang="zh-CN" sz="2000" b="1" i="1" smtClean="0">
                                    <a:latin typeface="Cambria Math"/>
                                  </a:rPr>
                                  <m:t>𝜶</m:t>
                                </m:r>
                              </m:num>
                              <m:den>
                                <m:r>
                                  <a:rPr lang="en-US" altLang="zh-CN" sz="2000" b="1" i="1" smtClean="0">
                                    <a:latin typeface="Cambria Math"/>
                                  </a:rPr>
                                  <m:t>𝟎</m:t>
                                </m:r>
                              </m:den>
                            </m:f>
                          </m:e>
                        </m:d>
                        <m:r>
                          <a:rPr lang="en-US" altLang="zh-CN" sz="2000" b="1" i="1" smtClean="0">
                            <a:latin typeface="Cambria Math"/>
                          </a:rPr>
                          <m:t>,</m:t>
                        </m:r>
                        <m:r>
                          <a:rPr lang="en-US" altLang="zh-CN" sz="2000" b="1" i="1" smtClean="0">
                            <a:latin typeface="Cambria Math"/>
                          </a:rPr>
                          <m:t>𝜶</m:t>
                        </m:r>
                        <m:r>
                          <a:rPr lang="en-US" altLang="zh-CN" sz="2000" b="1" i="1" smtClean="0">
                            <a:latin typeface="Cambria Math"/>
                          </a:rPr>
                          <m:t>≥</m:t>
                        </m:r>
                        <m:r>
                          <a:rPr lang="en-US" altLang="zh-CN" sz="2000" b="1" i="1" smtClean="0">
                            <a:latin typeface="Cambria Math"/>
                          </a:rPr>
                          <m:t>𝟎</m:t>
                        </m:r>
                      </m:e>
                    </m:d>
                    <m:r>
                      <a:rPr lang="en-US" altLang="zh-CN" sz="2000" b="1" i="1" smtClean="0">
                        <a:latin typeface="Cambria Math"/>
                      </a:rPr>
                      <m:t>,</m:t>
                    </m:r>
                  </m:oMath>
                </a14:m>
                <a:r>
                  <a:rPr lang="zh-CN" altLang="en-US" sz="2000" dirty="0"/>
                  <a:t>且</a:t>
                </a:r>
                <a14:m>
                  <m:oMath xmlns:m="http://schemas.openxmlformats.org/officeDocument/2006/math">
                    <m:r>
                      <a:rPr lang="en-US" altLang="zh-CN" sz="2000" b="1" i="1" dirty="0" smtClean="0">
                        <a:latin typeface="Cambria Math"/>
                      </a:rPr>
                      <m:t>𝑳𝑭𝑫</m:t>
                    </m:r>
                    <m:d>
                      <m:dPr>
                        <m:ctrlPr>
                          <a:rPr lang="en-US" altLang="zh-CN" sz="2000" b="1" i="1" dirty="0" smtClean="0">
                            <a:latin typeface="Cambria Math" panose="02040503050406030204" pitchFamily="18" charset="0"/>
                          </a:rPr>
                        </m:ctrlPr>
                      </m:dPr>
                      <m:e>
                        <m:sSup>
                          <m:sSupPr>
                            <m:ctrlPr>
                              <a:rPr lang="en-US" altLang="zh-CN" sz="2000" b="1" i="1" dirty="0" smtClean="0">
                                <a:latin typeface="Cambria Math" panose="02040503050406030204" pitchFamily="18" charset="0"/>
                              </a:rPr>
                            </m:ctrlPr>
                          </m:sSupPr>
                          <m:e>
                            <m:r>
                              <a:rPr lang="en-US" altLang="zh-CN" sz="2000" b="1" i="1" dirty="0" smtClean="0">
                                <a:latin typeface="Cambria Math"/>
                              </a:rPr>
                              <m:t>𝒙</m:t>
                            </m:r>
                          </m:e>
                          <m:sup>
                            <m:r>
                              <a:rPr lang="en-US" altLang="zh-CN" sz="2000" b="1" i="1" dirty="0" smtClean="0">
                                <a:latin typeface="Cambria Math"/>
                              </a:rPr>
                              <m:t>∗</m:t>
                            </m:r>
                          </m:sup>
                        </m:sSup>
                        <m:r>
                          <a:rPr lang="en-US" altLang="zh-CN" sz="2000" b="1" i="1" dirty="0" smtClean="0">
                            <a:latin typeface="Cambria Math"/>
                          </a:rPr>
                          <m:t>,</m:t>
                        </m:r>
                        <m:r>
                          <a:rPr lang="en-US" altLang="zh-CN" sz="2000" b="1" i="1" dirty="0" smtClean="0">
                            <a:latin typeface="Cambria Math"/>
                          </a:rPr>
                          <m:t>𝑿</m:t>
                        </m:r>
                      </m:e>
                    </m:d>
                    <m:r>
                      <a:rPr lang="en-US" altLang="zh-CN" sz="2000" b="1" i="1" dirty="0" smtClean="0">
                        <a:latin typeface="Cambria Math"/>
                      </a:rPr>
                      <m:t>={</m:t>
                    </m:r>
                    <m:r>
                      <a:rPr lang="en-US" altLang="zh-CN" sz="2000" b="1" i="1" dirty="0" smtClean="0">
                        <a:latin typeface="Cambria Math"/>
                      </a:rPr>
                      <m:t>𝒅</m:t>
                    </m:r>
                    <m:r>
                      <a:rPr lang="en-US" altLang="zh-CN" sz="2000" b="1" i="1" dirty="0" smtClean="0">
                        <a:latin typeface="Cambria Math"/>
                      </a:rPr>
                      <m:t>|</m:t>
                    </m:r>
                    <m:r>
                      <a:rPr lang="en-US" altLang="zh-CN" sz="2000" b="1" i="1" dirty="0" smtClean="0">
                        <a:latin typeface="Cambria Math"/>
                      </a:rPr>
                      <m:t>𝒅</m:t>
                    </m:r>
                    <m:r>
                      <a:rPr lang="en-US" altLang="zh-CN" sz="2000" b="1" i="1" dirty="0" smtClean="0">
                        <a:latin typeface="Cambria Math"/>
                      </a:rPr>
                      <m:t>=</m:t>
                    </m:r>
                  </m:oMath>
                </a14:m>
                <a:r>
                  <a:rPr lang="en-US" altLang="zh-CN" sz="2000" dirty="0"/>
                  <a:t> </a:t>
                </a:r>
                <a14:m>
                  <m:oMath xmlns:m="http://schemas.openxmlformats.org/officeDocument/2006/math">
                    <m:d>
                      <m:dPr>
                        <m:ctrlPr>
                          <a:rPr lang="en-US" altLang="zh-CN" sz="2000" i="1">
                            <a:latin typeface="Cambria Math" panose="02040503050406030204" pitchFamily="18" charset="0"/>
                          </a:rPr>
                        </m:ctrlPr>
                      </m:dPr>
                      <m:e>
                        <m:f>
                          <m:fPr>
                            <m:type m:val="noBar"/>
                            <m:ctrlPr>
                              <a:rPr lang="en-US" altLang="zh-CN" sz="2000" i="1">
                                <a:latin typeface="Cambria Math" panose="02040503050406030204" pitchFamily="18" charset="0"/>
                              </a:rPr>
                            </m:ctrlPr>
                          </m:fPr>
                          <m:num>
                            <m:r>
                              <a:rPr lang="en-US" altLang="zh-CN" sz="2000" i="1">
                                <a:latin typeface="Cambria Math"/>
                              </a:rPr>
                              <m:t>𝜶</m:t>
                            </m:r>
                          </m:num>
                          <m:den>
                            <m:r>
                              <a:rPr lang="en-US" altLang="zh-CN" sz="2000" i="1">
                                <a:latin typeface="Cambria Math"/>
                              </a:rPr>
                              <m:t>𝟎</m:t>
                            </m:r>
                          </m:den>
                        </m:f>
                      </m:e>
                    </m:d>
                    <m:r>
                      <a:rPr lang="en-US" altLang="zh-CN" sz="2000" i="1">
                        <a:latin typeface="Cambria Math"/>
                      </a:rPr>
                      <m:t>,</m:t>
                    </m:r>
                    <m:r>
                      <a:rPr lang="en-US" altLang="zh-CN" sz="2000" b="1" i="1" smtClean="0">
                        <a:latin typeface="Cambria Math"/>
                      </a:rPr>
                      <m:t>𝜶</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𝑹</m:t>
                        </m:r>
                      </m:e>
                      <m:sup>
                        <m:r>
                          <a:rPr lang="en-US" altLang="zh-CN" sz="2000" b="1" i="1" smtClean="0">
                            <a:latin typeface="Cambria Math"/>
                          </a:rPr>
                          <m:t>𝟏</m:t>
                        </m:r>
                      </m:sup>
                    </m:sSup>
                    <m:r>
                      <a:rPr lang="en-US" altLang="zh-CN" sz="2000" b="1" i="1" smtClean="0">
                        <a:latin typeface="Cambria Math"/>
                      </a:rPr>
                      <m:t>}</m:t>
                    </m:r>
                  </m:oMath>
                </a14:m>
                <a:r>
                  <a:rPr lang="en-US" altLang="zh-CN" sz="2000" dirty="0"/>
                  <a:t>,</a:t>
                </a:r>
                <a:r>
                  <a:rPr lang="zh-CN" altLang="en-US" sz="2000" dirty="0"/>
                  <a:t>因此上述一阶最优性条件定理中的约束规范条件不成立。直接计算可知</a:t>
                </a:r>
                <a14:m>
                  <m:oMath xmlns:m="http://schemas.openxmlformats.org/officeDocument/2006/math">
                    <m:r>
                      <a:rPr lang="en-US" altLang="zh-CN" sz="2000" b="1" i="0"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𝟏</m:t>
                            </m:r>
                            <m:r>
                              <a:rPr lang="en-US" altLang="zh-CN" sz="2000" b="1" i="1" smtClean="0">
                                <a:latin typeface="Cambria Math"/>
                              </a:rPr>
                              <m:t> </m:t>
                            </m:r>
                            <m:r>
                              <a:rPr lang="en-US" altLang="zh-CN" sz="2000" b="1" i="1" smtClean="0">
                                <a:latin typeface="Cambria Math"/>
                              </a:rPr>
                              <m:t>𝟎</m:t>
                            </m:r>
                          </m:e>
                        </m:d>
                      </m:e>
                      <m:sup>
                        <m:r>
                          <a:rPr lang="en-US" altLang="zh-CN" sz="2000" b="1" i="1" smtClean="0">
                            <a:latin typeface="Cambria Math"/>
                          </a:rPr>
                          <m:t>𝑻</m:t>
                        </m:r>
                      </m:sup>
                    </m:sSup>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a:latin typeface="Cambria Math"/>
                          </a:rPr>
                          <m:t>𝛁</m:t>
                        </m:r>
                        <m:r>
                          <a:rPr lang="en-US" altLang="zh-CN" sz="2000" b="1" i="1" smtClean="0">
                            <a:latin typeface="Cambria Math"/>
                          </a:rPr>
                          <m:t>𝒈</m:t>
                        </m:r>
                      </m:e>
                      <m:sub>
                        <m:r>
                          <a:rPr lang="en-US" altLang="zh-CN" sz="2000" b="1" i="1" smtClean="0">
                            <a:latin typeface="Cambria Math"/>
                          </a:rPr>
                          <m:t>𝟏</m:t>
                        </m:r>
                      </m:sub>
                    </m:sSub>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𝟎</m:t>
                            </m:r>
                            <m:r>
                              <a:rPr lang="en-US" altLang="zh-CN" sz="2000" b="1" i="1" smtClean="0">
                                <a:latin typeface="Cambria Math"/>
                              </a:rPr>
                              <m:t>  −</m:t>
                            </m:r>
                            <m:r>
                              <a:rPr lang="en-US" altLang="zh-CN" sz="2000" b="1" i="1" smtClean="0">
                                <a:latin typeface="Cambria Math"/>
                              </a:rPr>
                              <m:t>𝟏</m:t>
                            </m:r>
                          </m:e>
                        </m:d>
                      </m:e>
                      <m:sup>
                        <m:r>
                          <a:rPr lang="en-US" altLang="zh-CN" sz="2000" b="1" i="1" smtClean="0">
                            <a:latin typeface="Cambria Math"/>
                          </a:rPr>
                          <m:t>𝑻</m:t>
                        </m:r>
                      </m:sup>
                    </m:sSup>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a:latin typeface="Cambria Math"/>
                          </a:rPr>
                          <m:t>𝛁</m:t>
                        </m:r>
                        <m:r>
                          <a:rPr lang="en-US" altLang="zh-CN" sz="2000" b="1" i="1" smtClean="0">
                            <a:latin typeface="Cambria Math"/>
                          </a:rPr>
                          <m:t>𝒈</m:t>
                        </m:r>
                      </m:e>
                      <m:sub>
                        <m:r>
                          <a:rPr lang="en-US" altLang="zh-CN" sz="2000" b="1" i="1" smtClean="0">
                            <a:latin typeface="Cambria Math"/>
                          </a:rPr>
                          <m:t>𝟐</m:t>
                        </m:r>
                      </m:sub>
                    </m:sSub>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𝟎</m:t>
                            </m:r>
                            <m:r>
                              <a:rPr lang="en-US" altLang="zh-CN" sz="2000" b="1" i="1" smtClean="0">
                                <a:latin typeface="Cambria Math"/>
                              </a:rPr>
                              <m:t> </m:t>
                            </m:r>
                            <m:r>
                              <a:rPr lang="en-US" altLang="zh-CN" sz="2000" b="1" i="1" smtClean="0">
                                <a:latin typeface="Cambria Math"/>
                              </a:rPr>
                              <m:t>𝟏</m:t>
                            </m:r>
                          </m:e>
                        </m:d>
                      </m:e>
                      <m:sup>
                        <m:r>
                          <a:rPr lang="en-US" altLang="zh-CN" sz="2000" b="1" i="1" smtClean="0">
                            <a:latin typeface="Cambria Math"/>
                          </a:rPr>
                          <m:t>𝑻</m:t>
                        </m:r>
                      </m:sup>
                    </m:sSup>
                    <m:r>
                      <a:rPr lang="en-US" altLang="zh-CN" sz="2000" b="1" i="1" smtClean="0">
                        <a:latin typeface="Cambria Math"/>
                      </a:rPr>
                      <m:t>,</m:t>
                    </m:r>
                  </m:oMath>
                </a14:m>
                <a:r>
                  <a:rPr lang="zh-CN" altLang="en-US" sz="2000" dirty="0"/>
                  <a:t>因此不可能存在</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𝝁</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𝝁</m:t>
                        </m:r>
                      </m:e>
                      <m:sub>
                        <m:r>
                          <a:rPr lang="en-US" altLang="zh-CN" sz="2000" b="1" i="1" smtClean="0">
                            <a:latin typeface="Cambria Math"/>
                          </a:rPr>
                          <m:t>𝟐</m:t>
                        </m:r>
                      </m:sub>
                    </m:sSub>
                  </m:oMath>
                </a14:m>
                <a:r>
                  <a:rPr lang="zh-CN" altLang="en-US" sz="2000" dirty="0"/>
                  <a:t>使得</a:t>
                </a:r>
                <a14:m>
                  <m:oMath xmlns:m="http://schemas.openxmlformats.org/officeDocument/2006/math">
                    <m:r>
                      <a:rPr lang="en-US" altLang="zh-CN" sz="2000">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i="1">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𝝁</m:t>
                        </m:r>
                      </m:e>
                      <m:sub>
                        <m:r>
                          <a:rPr lang="en-US" altLang="zh-CN" sz="2000" b="1" i="1" smtClean="0">
                            <a:latin typeface="Cambria Math"/>
                          </a:rPr>
                          <m:t>𝟏</m:t>
                        </m:r>
                      </m:sub>
                    </m:sSub>
                    <m:sSub>
                      <m:sSubPr>
                        <m:ctrlPr>
                          <a:rPr lang="en-US" altLang="zh-CN" sz="2000" b="1" i="1" smtClean="0">
                            <a:latin typeface="Cambria Math" panose="02040503050406030204" pitchFamily="18" charset="0"/>
                          </a:rPr>
                        </m:ctrlPr>
                      </m:sSubPr>
                      <m:e>
                        <m:r>
                          <a:rPr lang="en-US" altLang="zh-CN" sz="2000">
                            <a:latin typeface="Cambria Math"/>
                          </a:rPr>
                          <m:t>𝛁</m:t>
                        </m:r>
                        <m:r>
                          <a:rPr lang="en-US" altLang="zh-CN" sz="2000" b="1" i="1" smtClean="0">
                            <a:latin typeface="Cambria Math"/>
                          </a:rPr>
                          <m:t>𝒈</m:t>
                        </m:r>
                      </m:e>
                      <m:sub>
                        <m:r>
                          <a:rPr lang="en-US" altLang="zh-CN" sz="2000" b="1" i="1" smtClean="0">
                            <a:latin typeface="Cambria Math"/>
                          </a:rPr>
                          <m:t>𝟏</m:t>
                        </m:r>
                      </m:sub>
                    </m:sSub>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𝝁</m:t>
                        </m:r>
                      </m:e>
                      <m:sub>
                        <m:r>
                          <a:rPr lang="en-US" altLang="zh-CN" sz="2000" b="1" i="1" smtClean="0">
                            <a:latin typeface="Cambria Math"/>
                          </a:rPr>
                          <m:t>𝟐</m:t>
                        </m:r>
                      </m:sub>
                    </m:sSub>
                    <m:sSub>
                      <m:sSubPr>
                        <m:ctrlPr>
                          <a:rPr lang="en-US" altLang="zh-CN" sz="2000" b="1" i="1" smtClean="0">
                            <a:latin typeface="Cambria Math" panose="02040503050406030204" pitchFamily="18" charset="0"/>
                          </a:rPr>
                        </m:ctrlPr>
                      </m:sSubPr>
                      <m:e>
                        <m:r>
                          <a:rPr lang="en-US" altLang="zh-CN" sz="2000">
                            <a:latin typeface="Cambria Math"/>
                          </a:rPr>
                          <m:t>𝛁</m:t>
                        </m:r>
                        <m:r>
                          <a:rPr lang="en-US" altLang="zh-CN" sz="2000" b="1" i="1" smtClean="0">
                            <a:latin typeface="Cambria Math"/>
                          </a:rPr>
                          <m:t>𝒈</m:t>
                        </m:r>
                      </m:e>
                      <m:sub>
                        <m:r>
                          <a:rPr lang="en-US" altLang="zh-CN" sz="2000" b="1" i="1" smtClean="0">
                            <a:latin typeface="Cambria Math"/>
                          </a:rPr>
                          <m:t>𝒙</m:t>
                        </m:r>
                      </m:sub>
                    </m:sSub>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oMath>
                </a14:m>
                <a:endParaRPr lang="en-US" altLang="zh-CN" sz="2000" dirty="0"/>
              </a:p>
              <a:p>
                <a:r>
                  <a:rPr lang="zh-CN" altLang="en-US" sz="2000" dirty="0"/>
                  <a:t>但实际计算中，约束规范条件</a:t>
                </a:r>
                <a:r>
                  <a:rPr lang="en-US" altLang="zh-CN" sz="2000" dirty="0">
                    <a:solidFill>
                      <a:srgbClr val="CC00CC"/>
                    </a:solidFill>
                  </a:rPr>
                  <a:t> </a:t>
                </a:r>
                <a14:m>
                  <m:oMath xmlns:m="http://schemas.openxmlformats.org/officeDocument/2006/math">
                    <m:r>
                      <a:rPr lang="en-US" altLang="zh-CN" sz="2000" i="1">
                        <a:solidFill>
                          <a:srgbClr val="CC00CC"/>
                        </a:solidFill>
                        <a:latin typeface="Cambria Math"/>
                      </a:rPr>
                      <m:t>𝑺𝑭𝑫</m:t>
                    </m:r>
                    <m:d>
                      <m:dPr>
                        <m:ctrlPr>
                          <a:rPr lang="en-US" altLang="zh-CN" sz="2000" i="1">
                            <a:solidFill>
                              <a:srgbClr val="CC00CC"/>
                            </a:solidFill>
                            <a:latin typeface="Cambria Math" panose="02040503050406030204" pitchFamily="18" charset="0"/>
                          </a:rPr>
                        </m:ctrlPr>
                      </m:dPr>
                      <m:e>
                        <m:sSup>
                          <m:sSupPr>
                            <m:ctrlPr>
                              <a:rPr lang="en-US" altLang="zh-CN" sz="2000" i="1">
                                <a:solidFill>
                                  <a:srgbClr val="CC00CC"/>
                                </a:solidFill>
                                <a:latin typeface="Cambria Math" panose="02040503050406030204" pitchFamily="18" charset="0"/>
                              </a:rPr>
                            </m:ctrlPr>
                          </m:sSupPr>
                          <m:e>
                            <m:r>
                              <a:rPr lang="en-US" altLang="zh-CN" sz="2000" i="1">
                                <a:solidFill>
                                  <a:srgbClr val="CC00CC"/>
                                </a:solidFill>
                                <a:latin typeface="Cambria Math"/>
                              </a:rPr>
                              <m:t>𝒙</m:t>
                            </m:r>
                          </m:e>
                          <m:sup>
                            <m:r>
                              <a:rPr lang="en-US" altLang="zh-CN" sz="2000" i="1">
                                <a:solidFill>
                                  <a:srgbClr val="CC00CC"/>
                                </a:solidFill>
                                <a:latin typeface="Cambria Math"/>
                              </a:rPr>
                              <m:t>∗</m:t>
                            </m:r>
                          </m:sup>
                        </m:sSup>
                        <m:r>
                          <a:rPr lang="en-US" altLang="zh-CN" sz="2000" i="1">
                            <a:solidFill>
                              <a:srgbClr val="CC00CC"/>
                            </a:solidFill>
                            <a:latin typeface="Cambria Math"/>
                          </a:rPr>
                          <m:t>,</m:t>
                        </m:r>
                        <m:r>
                          <a:rPr lang="en-US" altLang="zh-CN" sz="2000" i="1">
                            <a:solidFill>
                              <a:srgbClr val="CC00CC"/>
                            </a:solidFill>
                            <a:latin typeface="Cambria Math"/>
                          </a:rPr>
                          <m:t>𝑿</m:t>
                        </m:r>
                      </m:e>
                    </m:d>
                    <m:r>
                      <a:rPr lang="en-US" altLang="zh-CN" sz="2000" i="1">
                        <a:solidFill>
                          <a:srgbClr val="CC00CC"/>
                        </a:solidFill>
                        <a:latin typeface="Cambria Math"/>
                      </a:rPr>
                      <m:t>=</m:t>
                    </m:r>
                    <m:r>
                      <a:rPr lang="en-US" altLang="zh-CN" sz="2000" i="1">
                        <a:solidFill>
                          <a:srgbClr val="CC00CC"/>
                        </a:solidFill>
                        <a:latin typeface="Cambria Math"/>
                      </a:rPr>
                      <m:t>𝑳𝑭𝑫</m:t>
                    </m:r>
                    <m:r>
                      <a:rPr lang="en-US" altLang="zh-CN" sz="2000" i="1">
                        <a:solidFill>
                          <a:srgbClr val="CC00CC"/>
                        </a:solidFill>
                        <a:latin typeface="Cambria Math"/>
                      </a:rPr>
                      <m:t>(</m:t>
                    </m:r>
                    <m:sSup>
                      <m:sSupPr>
                        <m:ctrlPr>
                          <a:rPr lang="en-US" altLang="zh-CN" sz="2000" i="1">
                            <a:solidFill>
                              <a:srgbClr val="CC00CC"/>
                            </a:solidFill>
                            <a:latin typeface="Cambria Math" panose="02040503050406030204" pitchFamily="18" charset="0"/>
                          </a:rPr>
                        </m:ctrlPr>
                      </m:sSupPr>
                      <m:e>
                        <m:r>
                          <a:rPr lang="en-US" altLang="zh-CN" sz="2000" i="1">
                            <a:solidFill>
                              <a:srgbClr val="CC00CC"/>
                            </a:solidFill>
                            <a:latin typeface="Cambria Math"/>
                          </a:rPr>
                          <m:t>𝒙</m:t>
                        </m:r>
                      </m:e>
                      <m:sup>
                        <m:r>
                          <a:rPr lang="en-US" altLang="zh-CN" sz="2000" i="1">
                            <a:solidFill>
                              <a:srgbClr val="CC00CC"/>
                            </a:solidFill>
                            <a:latin typeface="Cambria Math"/>
                          </a:rPr>
                          <m:t>∗</m:t>
                        </m:r>
                      </m:sup>
                    </m:sSup>
                    <m:r>
                      <a:rPr lang="en-US" altLang="zh-CN" sz="2000" i="1">
                        <a:solidFill>
                          <a:srgbClr val="CC00CC"/>
                        </a:solidFill>
                        <a:latin typeface="Cambria Math"/>
                      </a:rPr>
                      <m:t>,</m:t>
                    </m:r>
                    <m:r>
                      <a:rPr lang="en-US" altLang="zh-CN" sz="2000" i="1">
                        <a:solidFill>
                          <a:srgbClr val="CC00CC"/>
                        </a:solidFill>
                        <a:latin typeface="Cambria Math"/>
                      </a:rPr>
                      <m:t>𝑿</m:t>
                    </m:r>
                    <m:r>
                      <a:rPr lang="en-US" altLang="zh-CN" sz="2000" i="1">
                        <a:solidFill>
                          <a:srgbClr val="CC00CC"/>
                        </a:solidFill>
                        <a:latin typeface="Cambria Math"/>
                      </a:rPr>
                      <m:t>)</m:t>
                    </m:r>
                  </m:oMath>
                </a14:m>
                <a:r>
                  <a:rPr lang="zh-CN" altLang="en-US" sz="2000" dirty="0"/>
                  <a:t>不容易直接验证，因此采用更强的，但容易验证的约束规范条件</a:t>
                </a:r>
                <a:endParaRPr lang="en-US" altLang="zh-CN" sz="2000" dirty="0"/>
              </a:p>
              <a:p>
                <a:pPr lvl="1"/>
                <a:r>
                  <a:rPr lang="zh-CN" altLang="en-US" sz="1600" dirty="0"/>
                  <a:t>如约束条件都是线性函数</a:t>
                </a:r>
                <a:endParaRPr lang="en-US" altLang="zh-CN" sz="1600" dirty="0"/>
              </a:p>
              <a:p>
                <a:pPr lvl="1"/>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0" smtClean="0">
                            <a:latin typeface="Cambria Math"/>
                          </a:rPr>
                          <m:t>𝛁</m:t>
                        </m:r>
                        <m:r>
                          <a:rPr lang="en-US" altLang="zh-CN" sz="1600" b="1" i="1" smtClean="0">
                            <a:latin typeface="Cambria Math"/>
                          </a:rPr>
                          <m:t>𝒉</m:t>
                        </m:r>
                      </m:e>
                      <m:sub>
                        <m:r>
                          <a:rPr lang="en-US" altLang="zh-CN" sz="1600" b="1" i="1" smtClean="0">
                            <a:latin typeface="Cambria Math"/>
                          </a:rPr>
                          <m:t>𝒊</m:t>
                        </m:r>
                      </m:sub>
                    </m:sSub>
                    <m:d>
                      <m:dPr>
                        <m:ctrlPr>
                          <a:rPr lang="en-US" altLang="zh-CN" sz="1600" b="1" i="1" smtClean="0">
                            <a:latin typeface="Cambria Math" panose="02040503050406030204" pitchFamily="18" charset="0"/>
                          </a:rPr>
                        </m:ctrlPr>
                      </m:dPr>
                      <m:e>
                        <m:sSup>
                          <m:sSupPr>
                            <m:ctrlPr>
                              <a:rPr lang="en-US" altLang="zh-CN" sz="1600" b="1" i="1" smtClean="0">
                                <a:latin typeface="Cambria Math" panose="02040503050406030204" pitchFamily="18" charset="0"/>
                              </a:rPr>
                            </m:ctrlPr>
                          </m:sSupPr>
                          <m:e>
                            <m:r>
                              <a:rPr lang="en-US" altLang="zh-CN" sz="1600" b="1" i="1" smtClean="0">
                                <a:latin typeface="Cambria Math"/>
                              </a:rPr>
                              <m:t>𝒙</m:t>
                            </m:r>
                          </m:e>
                          <m:sup>
                            <m:r>
                              <a:rPr lang="en-US" altLang="zh-CN" sz="1600" b="1" i="1" smtClean="0">
                                <a:latin typeface="Cambria Math"/>
                              </a:rPr>
                              <m:t>∗</m:t>
                            </m:r>
                          </m:sup>
                        </m:sSup>
                      </m:e>
                    </m:d>
                  </m:oMath>
                </a14:m>
                <a:r>
                  <a:rPr lang="zh-CN" altLang="en-US" sz="1600" dirty="0"/>
                  <a:t>线性无关，且</a:t>
                </a:r>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a:rPr>
                          <m:t>𝑺</m:t>
                        </m:r>
                      </m:e>
                      <m:sup>
                        <m:r>
                          <a:rPr lang="en-US" altLang="zh-CN" sz="1600" b="1" i="1" smtClean="0">
                            <a:latin typeface="Cambria Math"/>
                          </a:rPr>
                          <m:t>∗</m:t>
                        </m:r>
                      </m:sup>
                    </m:sSup>
                    <m:r>
                      <a:rPr lang="en-US" altLang="zh-CN" sz="1600" b="1" i="1" smtClean="0">
                        <a:latin typeface="Cambria Math"/>
                      </a:rPr>
                      <m:t>={</m:t>
                    </m:r>
                    <m:r>
                      <a:rPr lang="en-US" altLang="zh-CN" sz="1600" b="1" i="1" smtClean="0">
                        <a:latin typeface="Cambria Math"/>
                      </a:rPr>
                      <m:t>𝒅</m:t>
                    </m:r>
                    <m:r>
                      <a:rPr lang="en-US" altLang="zh-CN" sz="1600" b="1" i="1" smtClean="0">
                        <a:latin typeface="Cambria Math"/>
                      </a:rPr>
                      <m:t>|</m:t>
                    </m:r>
                    <m:sSup>
                      <m:sSupPr>
                        <m:ctrlPr>
                          <a:rPr lang="en-US" altLang="zh-CN" sz="1600" b="1" i="1" smtClean="0">
                            <a:latin typeface="Cambria Math" panose="02040503050406030204" pitchFamily="18" charset="0"/>
                          </a:rPr>
                        </m:ctrlPr>
                      </m:sSupPr>
                      <m:e>
                        <m:r>
                          <a:rPr lang="en-US" altLang="zh-CN" sz="1600" b="1" i="1" smtClean="0">
                            <a:latin typeface="Cambria Math"/>
                          </a:rPr>
                          <m:t>𝒅</m:t>
                        </m:r>
                      </m:e>
                      <m:sup>
                        <m:r>
                          <a:rPr lang="en-US" altLang="zh-CN" sz="1600" b="1" i="1" smtClean="0">
                            <a:latin typeface="Cambria Math"/>
                          </a:rPr>
                          <m:t>𝑻</m:t>
                        </m:r>
                      </m:sup>
                    </m:sSup>
                    <m:r>
                      <a:rPr lang="en-US" altLang="zh-CN" sz="1600" b="1" i="1" smtClean="0">
                        <a:latin typeface="Cambria Math"/>
                      </a:rPr>
                      <m:t>𝒉</m:t>
                    </m:r>
                    <m:d>
                      <m:dPr>
                        <m:ctrlPr>
                          <a:rPr lang="en-US" altLang="zh-CN" sz="1600" b="1" i="1" smtClean="0">
                            <a:latin typeface="Cambria Math" panose="02040503050406030204" pitchFamily="18" charset="0"/>
                          </a:rPr>
                        </m:ctrlPr>
                      </m:dPr>
                      <m:e>
                        <m:sSup>
                          <m:sSupPr>
                            <m:ctrlPr>
                              <a:rPr lang="en-US" altLang="zh-CN" sz="1600" b="1" i="1" smtClean="0">
                                <a:latin typeface="Cambria Math" panose="02040503050406030204" pitchFamily="18" charset="0"/>
                              </a:rPr>
                            </m:ctrlPr>
                          </m:sSupPr>
                          <m:e>
                            <m:r>
                              <a:rPr lang="en-US" altLang="zh-CN" sz="1600" b="1" i="1" smtClean="0">
                                <a:latin typeface="Cambria Math"/>
                              </a:rPr>
                              <m:t>𝒙</m:t>
                            </m:r>
                          </m:e>
                          <m:sup>
                            <m:r>
                              <a:rPr lang="en-US" altLang="zh-CN" sz="1600" b="1" i="1" smtClean="0">
                                <a:latin typeface="Cambria Math"/>
                              </a:rPr>
                              <m:t>∗</m:t>
                            </m:r>
                          </m:sup>
                        </m:sSup>
                      </m:e>
                    </m:d>
                    <m:r>
                      <a:rPr lang="en-US" altLang="zh-CN" sz="1600" b="1" i="1" smtClean="0">
                        <a:latin typeface="Cambria Math"/>
                      </a:rPr>
                      <m:t>=</m:t>
                    </m:r>
                    <m:r>
                      <a:rPr lang="en-US" altLang="zh-CN" sz="1600" b="1" i="1" smtClean="0">
                        <a:latin typeface="Cambria Math"/>
                      </a:rPr>
                      <m:t>𝟎</m:t>
                    </m:r>
                    <m:r>
                      <a:rPr lang="en-US" altLang="zh-CN" sz="1600" b="1" i="1" smtClean="0">
                        <a:latin typeface="Cambria Math"/>
                      </a:rPr>
                      <m:t>;</m:t>
                    </m:r>
                    <m:sSup>
                      <m:sSupPr>
                        <m:ctrlPr>
                          <a:rPr lang="en-US" altLang="zh-CN" sz="1600" b="1" i="1" smtClean="0">
                            <a:latin typeface="Cambria Math" panose="02040503050406030204" pitchFamily="18" charset="0"/>
                          </a:rPr>
                        </m:ctrlPr>
                      </m:sSupPr>
                      <m:e>
                        <m:r>
                          <a:rPr lang="en-US" altLang="zh-CN" sz="1600" b="1" i="1" smtClean="0">
                            <a:latin typeface="Cambria Math"/>
                          </a:rPr>
                          <m:t>𝒅</m:t>
                        </m:r>
                      </m:e>
                      <m:sup>
                        <m:r>
                          <a:rPr lang="en-US" altLang="zh-CN" sz="1600" b="1" i="1" smtClean="0">
                            <a:latin typeface="Cambria Math"/>
                          </a:rPr>
                          <m:t>𝑻</m:t>
                        </m:r>
                      </m:sup>
                    </m:sSup>
                    <m:r>
                      <a:rPr lang="en-US" altLang="zh-CN" sz="1600" b="1" i="1" smtClean="0">
                        <a:latin typeface="Cambria Math"/>
                      </a:rPr>
                      <m:t>𝒈</m:t>
                    </m:r>
                    <m:d>
                      <m:dPr>
                        <m:ctrlPr>
                          <a:rPr lang="en-US" altLang="zh-CN" sz="1600" b="1" i="1" smtClean="0">
                            <a:latin typeface="Cambria Math" panose="02040503050406030204" pitchFamily="18" charset="0"/>
                          </a:rPr>
                        </m:ctrlPr>
                      </m:dPr>
                      <m:e>
                        <m:sSup>
                          <m:sSupPr>
                            <m:ctrlPr>
                              <a:rPr lang="en-US" altLang="zh-CN" sz="1600" b="1" i="1" smtClean="0">
                                <a:latin typeface="Cambria Math" panose="02040503050406030204" pitchFamily="18" charset="0"/>
                              </a:rPr>
                            </m:ctrlPr>
                          </m:sSupPr>
                          <m:e>
                            <m:r>
                              <a:rPr lang="en-US" altLang="zh-CN" sz="1600" b="1" i="1" smtClean="0">
                                <a:latin typeface="Cambria Math"/>
                              </a:rPr>
                              <m:t>𝒙</m:t>
                            </m:r>
                          </m:e>
                          <m:sup>
                            <m:r>
                              <a:rPr lang="en-US" altLang="zh-CN" sz="1600" b="1" i="1" smtClean="0">
                                <a:latin typeface="Cambria Math"/>
                              </a:rPr>
                              <m:t>∗</m:t>
                            </m:r>
                          </m:sup>
                        </m:sSup>
                      </m:e>
                    </m:d>
                    <m:r>
                      <a:rPr lang="en-US" altLang="zh-CN" sz="1600" b="1" i="1" smtClean="0">
                        <a:latin typeface="Cambria Math"/>
                      </a:rPr>
                      <m:t>&gt;</m:t>
                    </m:r>
                    <m:r>
                      <a:rPr lang="en-US" altLang="zh-CN" sz="1600" b="1" i="1" smtClean="0">
                        <a:latin typeface="Cambria Math"/>
                      </a:rPr>
                      <m:t>𝟎</m:t>
                    </m:r>
                    <m:r>
                      <a:rPr lang="en-US" altLang="zh-CN" sz="1600" b="1" i="1" smtClean="0">
                        <a:latin typeface="Cambria Math"/>
                      </a:rPr>
                      <m:t>}</m:t>
                    </m:r>
                  </m:oMath>
                </a14:m>
                <a:r>
                  <a:rPr lang="zh-CN" altLang="en-US" sz="1600" dirty="0"/>
                  <a:t>非空</a:t>
                </a:r>
                <a:endParaRPr lang="en-US" altLang="zh-CN" sz="1600" dirty="0"/>
              </a:p>
              <a:p>
                <a:pPr lvl="1"/>
                <a14:m>
                  <m:oMath xmlns:m="http://schemas.openxmlformats.org/officeDocument/2006/math">
                    <m:sSub>
                      <m:sSubPr>
                        <m:ctrlPr>
                          <a:rPr lang="en-US" altLang="zh-CN" sz="1600" i="1" smtClean="0">
                            <a:solidFill>
                              <a:srgbClr val="CC00CC"/>
                            </a:solidFill>
                            <a:latin typeface="Cambria Math" panose="02040503050406030204" pitchFamily="18" charset="0"/>
                          </a:rPr>
                        </m:ctrlPr>
                      </m:sSubPr>
                      <m:e>
                        <m:r>
                          <a:rPr lang="en-US" altLang="zh-CN" sz="1600">
                            <a:solidFill>
                              <a:srgbClr val="CC00CC"/>
                            </a:solidFill>
                            <a:latin typeface="Cambria Math"/>
                          </a:rPr>
                          <m:t>𝛁</m:t>
                        </m:r>
                        <m:r>
                          <a:rPr lang="en-US" altLang="zh-CN" sz="1600" i="1">
                            <a:solidFill>
                              <a:srgbClr val="CC00CC"/>
                            </a:solidFill>
                            <a:latin typeface="Cambria Math"/>
                          </a:rPr>
                          <m:t>𝒉</m:t>
                        </m:r>
                      </m:e>
                      <m:sub>
                        <m:r>
                          <a:rPr lang="en-US" altLang="zh-CN" sz="1600" i="1">
                            <a:solidFill>
                              <a:srgbClr val="CC00CC"/>
                            </a:solidFill>
                            <a:latin typeface="Cambria Math"/>
                          </a:rPr>
                          <m:t>𝒊</m:t>
                        </m:r>
                      </m:sub>
                    </m:sSub>
                    <m:d>
                      <m:dPr>
                        <m:ctrlPr>
                          <a:rPr lang="en-US" altLang="zh-CN" sz="1600" i="1">
                            <a:solidFill>
                              <a:srgbClr val="CC00CC"/>
                            </a:solidFill>
                            <a:latin typeface="Cambria Math" panose="02040503050406030204" pitchFamily="18" charset="0"/>
                          </a:rPr>
                        </m:ctrlPr>
                      </m:dPr>
                      <m:e>
                        <m:sSup>
                          <m:sSupPr>
                            <m:ctrlPr>
                              <a:rPr lang="en-US" altLang="zh-CN" sz="1600" i="1">
                                <a:solidFill>
                                  <a:srgbClr val="CC00CC"/>
                                </a:solidFill>
                                <a:latin typeface="Cambria Math" panose="02040503050406030204" pitchFamily="18" charset="0"/>
                              </a:rPr>
                            </m:ctrlPr>
                          </m:sSupPr>
                          <m:e>
                            <m:r>
                              <a:rPr lang="en-US" altLang="zh-CN" sz="1600" i="1">
                                <a:solidFill>
                                  <a:srgbClr val="CC00CC"/>
                                </a:solidFill>
                                <a:latin typeface="Cambria Math"/>
                              </a:rPr>
                              <m:t>𝒙</m:t>
                            </m:r>
                          </m:e>
                          <m:sup>
                            <m:r>
                              <a:rPr lang="en-US" altLang="zh-CN" sz="1600" i="1">
                                <a:solidFill>
                                  <a:srgbClr val="CC00CC"/>
                                </a:solidFill>
                                <a:latin typeface="Cambria Math"/>
                              </a:rPr>
                              <m:t>∗</m:t>
                            </m:r>
                          </m:sup>
                        </m:sSup>
                      </m:e>
                    </m:d>
                  </m:oMath>
                </a14:m>
                <a:r>
                  <a:rPr lang="zh-CN" altLang="en-US" sz="1600" dirty="0">
                    <a:solidFill>
                      <a:srgbClr val="CC00CC"/>
                    </a:solidFill>
                  </a:rPr>
                  <a:t>，</a:t>
                </a:r>
                <a:r>
                  <a:rPr lang="en-US" altLang="zh-CN" sz="1600" dirty="0">
                    <a:solidFill>
                      <a:srgbClr val="CC00CC"/>
                    </a:solidFill>
                  </a:rPr>
                  <a:t> </a:t>
                </a:r>
                <a14:m>
                  <m:oMath xmlns:m="http://schemas.openxmlformats.org/officeDocument/2006/math">
                    <m:sSub>
                      <m:sSubPr>
                        <m:ctrlPr>
                          <a:rPr lang="en-US" altLang="zh-CN" sz="1600" i="1">
                            <a:solidFill>
                              <a:srgbClr val="CC00CC"/>
                            </a:solidFill>
                            <a:latin typeface="Cambria Math" panose="02040503050406030204" pitchFamily="18" charset="0"/>
                          </a:rPr>
                        </m:ctrlPr>
                      </m:sSubPr>
                      <m:e>
                        <m:r>
                          <a:rPr lang="en-US" altLang="zh-CN" sz="1600">
                            <a:solidFill>
                              <a:srgbClr val="CC00CC"/>
                            </a:solidFill>
                            <a:latin typeface="Cambria Math"/>
                          </a:rPr>
                          <m:t>𝛁</m:t>
                        </m:r>
                        <m:r>
                          <a:rPr lang="en-US" altLang="zh-CN" sz="1600" b="1" i="1" smtClean="0">
                            <a:solidFill>
                              <a:srgbClr val="CC00CC"/>
                            </a:solidFill>
                            <a:latin typeface="Cambria Math"/>
                          </a:rPr>
                          <m:t>𝒈</m:t>
                        </m:r>
                      </m:e>
                      <m:sub>
                        <m:r>
                          <a:rPr lang="en-US" altLang="zh-CN" sz="1600" i="1">
                            <a:solidFill>
                              <a:srgbClr val="CC00CC"/>
                            </a:solidFill>
                            <a:latin typeface="Cambria Math"/>
                          </a:rPr>
                          <m:t>𝒊</m:t>
                        </m:r>
                      </m:sub>
                    </m:sSub>
                    <m:d>
                      <m:dPr>
                        <m:ctrlPr>
                          <a:rPr lang="en-US" altLang="zh-CN" sz="1600" i="1">
                            <a:solidFill>
                              <a:srgbClr val="CC00CC"/>
                            </a:solidFill>
                            <a:latin typeface="Cambria Math" panose="02040503050406030204" pitchFamily="18" charset="0"/>
                          </a:rPr>
                        </m:ctrlPr>
                      </m:dPr>
                      <m:e>
                        <m:sSup>
                          <m:sSupPr>
                            <m:ctrlPr>
                              <a:rPr lang="en-US" altLang="zh-CN" sz="1600" i="1">
                                <a:solidFill>
                                  <a:srgbClr val="CC00CC"/>
                                </a:solidFill>
                                <a:latin typeface="Cambria Math" panose="02040503050406030204" pitchFamily="18" charset="0"/>
                              </a:rPr>
                            </m:ctrlPr>
                          </m:sSupPr>
                          <m:e>
                            <m:r>
                              <a:rPr lang="en-US" altLang="zh-CN" sz="1600" i="1">
                                <a:solidFill>
                                  <a:srgbClr val="CC00CC"/>
                                </a:solidFill>
                                <a:latin typeface="Cambria Math"/>
                              </a:rPr>
                              <m:t>𝒙</m:t>
                            </m:r>
                          </m:e>
                          <m:sup>
                            <m:r>
                              <a:rPr lang="en-US" altLang="zh-CN" sz="1600" i="1">
                                <a:solidFill>
                                  <a:srgbClr val="CC00CC"/>
                                </a:solidFill>
                                <a:latin typeface="Cambria Math"/>
                              </a:rPr>
                              <m:t>∗</m:t>
                            </m:r>
                          </m:sup>
                        </m:sSup>
                      </m:e>
                    </m:d>
                  </m:oMath>
                </a14:m>
                <a:r>
                  <a:rPr lang="zh-CN" altLang="en-US" sz="1600" dirty="0">
                    <a:solidFill>
                      <a:srgbClr val="CC00CC"/>
                    </a:solidFill>
                  </a:rPr>
                  <a:t>线性无关</a:t>
                </a:r>
                <a:endParaRPr lang="en-US" altLang="zh-CN" sz="1600" dirty="0">
                  <a:solidFill>
                    <a:srgbClr val="CC00CC"/>
                  </a:solidFill>
                </a:endParaRPr>
              </a:p>
              <a:p>
                <a:r>
                  <a:rPr lang="zh-CN" altLang="en-US" sz="2000" dirty="0">
                    <a:solidFill>
                      <a:srgbClr val="CC00CC"/>
                    </a:solidFill>
                  </a:rPr>
                  <a:t>上面的都是必要条件</a:t>
                </a:r>
                <a:endParaRPr lang="en-US" altLang="zh-CN" sz="2000" dirty="0">
                  <a:solidFill>
                    <a:srgbClr val="CC00CC"/>
                  </a:solidFill>
                </a:endParaRPr>
              </a:p>
              <a:p>
                <a:r>
                  <a:rPr lang="zh-CN" altLang="en-US" sz="2000" dirty="0">
                    <a:solidFill>
                      <a:srgbClr val="CC00CC"/>
                    </a:solidFill>
                  </a:rPr>
                  <a:t>实际上，针对等式约束和不等式约束，分别有上述定理的表达形式</a:t>
                </a:r>
                <a:endParaRPr lang="en-US" altLang="zh-CN" sz="2000" dirty="0">
                  <a:solidFill>
                    <a:srgbClr val="CC00CC"/>
                  </a:solidFill>
                </a:endParaRPr>
              </a:p>
              <a:p>
                <a:r>
                  <a:rPr lang="zh-CN" altLang="en-US" sz="2000" dirty="0"/>
                  <a:t>等式约束：若</a:t>
                </a:r>
                <a:r>
                  <a:rPr lang="en-US" altLang="zh-CN" sz="2000" i="1" dirty="0"/>
                  <a:t>x</a:t>
                </a:r>
                <a:r>
                  <a:rPr lang="en-US" altLang="zh-CN" sz="2000" i="1" baseline="30000" dirty="0"/>
                  <a:t>*</a:t>
                </a:r>
                <a:r>
                  <a:rPr lang="zh-CN" altLang="en-US" sz="2000" dirty="0"/>
                  <a:t>是</a:t>
                </a:r>
                <a:r>
                  <a:rPr lang="en-US" altLang="zh-CN" sz="2000" dirty="0"/>
                  <a:t>P</a:t>
                </a:r>
                <a:r>
                  <a:rPr lang="zh-CN" altLang="en-US" sz="2000" dirty="0"/>
                  <a:t>的只带等式约束的局部最优点</a:t>
                </a:r>
                <a:r>
                  <a:rPr lang="en-US" altLang="zh-CN" sz="2000" dirty="0"/>
                  <a:t> ,</a:t>
                </a:r>
                <a:r>
                  <a:rPr lang="zh-CN" altLang="en-US" sz="2000" dirty="0"/>
                  <a:t>则存在</a:t>
                </a:r>
                <a14:m>
                  <m:oMath xmlns:m="http://schemas.openxmlformats.org/officeDocument/2006/math">
                    <m:sSup>
                      <m:sSupPr>
                        <m:ctrlPr>
                          <a:rPr lang="en-US" altLang="zh-CN" sz="2000" b="1" i="1" dirty="0" smtClean="0">
                            <a:latin typeface="Cambria Math" panose="02040503050406030204" pitchFamily="18" charset="0"/>
                          </a:rPr>
                        </m:ctrlPr>
                      </m:sSupPr>
                      <m:e>
                        <m:r>
                          <a:rPr lang="en-US" altLang="zh-CN" sz="2000" i="1" dirty="0" smtClean="0">
                            <a:latin typeface="Cambria Math"/>
                          </a:rPr>
                          <m:t>𝜆</m:t>
                        </m:r>
                      </m:e>
                      <m:sup>
                        <m:r>
                          <a:rPr lang="en-US" altLang="zh-CN" sz="2000" b="1" i="1" dirty="0" smtClean="0">
                            <a:latin typeface="Cambria Math"/>
                          </a:rPr>
                          <m:t>∗</m:t>
                        </m:r>
                      </m:sup>
                    </m:sSup>
                    <m:r>
                      <a:rPr lang="en-US" altLang="zh-CN" sz="2000" i="1" dirty="0">
                        <a:latin typeface="Cambria Math"/>
                      </a:rPr>
                      <m:t>∈ </m:t>
                    </m:r>
                    <m:r>
                      <a:rPr lang="en-US" altLang="zh-CN" sz="2000" i="1" dirty="0" err="1">
                        <a:latin typeface="Cambria Math"/>
                      </a:rPr>
                      <m:t>𝑅</m:t>
                    </m:r>
                    <m:r>
                      <a:rPr lang="en-US" altLang="zh-CN" sz="2000" i="1" baseline="30000" dirty="0" err="1">
                        <a:latin typeface="Cambria Math"/>
                      </a:rPr>
                      <m:t>𝑙</m:t>
                    </m:r>
                  </m:oMath>
                </a14:m>
                <a:r>
                  <a:rPr lang="zh-CN" altLang="en-US" sz="2000" dirty="0"/>
                  <a:t>使</a:t>
                </a:r>
                <a:r>
                  <a:rPr lang="en-US" altLang="zh-CN" sz="2000" dirty="0"/>
                  <a:t> </a:t>
                </a:r>
                <a14:m>
                  <m:oMath xmlns:m="http://schemas.openxmlformats.org/officeDocument/2006/math">
                    <m:r>
                      <a:rPr lang="en-US" altLang="zh-CN" sz="2000" i="0" dirty="0"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0"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𝝀</m:t>
                        </m:r>
                      </m:e>
                      <m:sup>
                        <m:sSup>
                          <m:sSupPr>
                            <m:ctrlPr>
                              <a:rPr lang="en-US" altLang="zh-CN" sz="2000" b="1" i="1" smtClean="0">
                                <a:latin typeface="Cambria Math" panose="02040503050406030204" pitchFamily="18" charset="0"/>
                              </a:rPr>
                            </m:ctrlPr>
                          </m:sSupPr>
                          <m:e>
                            <m:r>
                              <a:rPr lang="en-US" altLang="zh-CN" sz="2000" b="1" i="1" smtClean="0">
                                <a:latin typeface="Cambria Math"/>
                              </a:rPr>
                              <m:t>∗</m:t>
                            </m:r>
                          </m:e>
                          <m:sup>
                            <m:r>
                              <a:rPr lang="en-US" altLang="zh-CN" sz="2000" b="1" i="1" smtClean="0">
                                <a:latin typeface="Cambria Math"/>
                              </a:rPr>
                              <m:t>𝑻</m:t>
                            </m:r>
                          </m:sup>
                        </m:sSup>
                      </m:sup>
                    </m:sSup>
                    <m:r>
                      <a:rPr lang="en-US" altLang="zh-CN" sz="2000" b="1" i="1" smtClean="0">
                        <a:latin typeface="Cambria Math"/>
                      </a:rPr>
                      <m:t>𝒉</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r>
                      <a:rPr lang="en-US" altLang="zh-CN" sz="2000" b="1" i="1" smtClean="0">
                        <a:latin typeface="Cambria Math"/>
                      </a:rPr>
                      <m:t>𝟎</m:t>
                    </m:r>
                  </m:oMath>
                </a14:m>
                <a:r>
                  <a:rPr lang="zh-CN" altLang="en-US" sz="2000" b="1" dirty="0"/>
                  <a:t>。表明目标函数在最优点的梯度值是约束函数在该点梯度值的组合</a:t>
                </a:r>
                <a:endParaRPr lang="en-US" altLang="zh-CN" sz="2000" b="1" dirty="0"/>
              </a:p>
              <a:p>
                <a:endParaRPr lang="zh-CN" altLang="en-US" sz="2000" dirty="0"/>
              </a:p>
              <a:p>
                <a:endParaRPr lang="en-US" altLang="zh-CN" sz="2000" dirty="0">
                  <a:solidFill>
                    <a:srgbClr val="CC00CC"/>
                  </a:solidFill>
                </a:endParaRPr>
              </a:p>
              <a:p>
                <a:endParaRPr lang="zh-CN" altLang="en-US" sz="2000" dirty="0">
                  <a:solidFill>
                    <a:srgbClr val="CC00CC"/>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542" r="-397"/>
                </a:stretch>
              </a:blipFill>
            </p:spPr>
            <p:txBody>
              <a:bodyPr/>
              <a:lstStyle/>
              <a:p>
                <a:r>
                  <a:rPr lang="zh-CN" altLang="en-US">
                    <a:noFill/>
                  </a:rPr>
                  <a:t> </a:t>
                </a:r>
                <a:endParaRPr lang="zh-CN" altLang="en-US">
                  <a:noFill/>
                </a:endParaRPr>
              </a:p>
            </p:txBody>
          </p:sp>
        </mc:Fallback>
      </mc:AlternateContent>
      <p:cxnSp>
        <p:nvCxnSpPr>
          <p:cNvPr id="7" name="Straight Arrow Connector 6"/>
          <p:cNvCxnSpPr/>
          <p:nvPr/>
        </p:nvCxnSpPr>
        <p:spPr bwMode="auto">
          <a:xfrm flipH="1">
            <a:off x="3872880" y="4617293"/>
            <a:ext cx="2232248" cy="0"/>
          </a:xfrm>
          <a:prstGeom prst="straightConnector1">
            <a:avLst/>
          </a:prstGeom>
          <a:solidFill>
            <a:schemeClr val="accent1"/>
          </a:solidFill>
          <a:ln w="19050"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Box 7"/>
          <p:cNvSpPr txBox="1"/>
          <p:nvPr/>
        </p:nvSpPr>
        <p:spPr>
          <a:xfrm>
            <a:off x="6249144" y="4473277"/>
            <a:ext cx="3656856" cy="338554"/>
          </a:xfrm>
          <a:prstGeom prst="rect">
            <a:avLst/>
          </a:prstGeom>
          <a:noFill/>
        </p:spPr>
        <p:txBody>
          <a:bodyPr wrap="square" rtlCol="0">
            <a:spAutoFit/>
          </a:bodyPr>
          <a:lstStyle/>
          <a:p>
            <a:r>
              <a:rPr lang="zh-CN" altLang="en-US" sz="1600" dirty="0">
                <a:solidFill>
                  <a:srgbClr val="CC00CC"/>
                </a:solidFill>
              </a:rPr>
              <a:t>最常用的约束规范条件，且易于检验</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 calcmode="lin" valueType="num">
                                      <p:cBhvr additive="base">
                                        <p:cTn id="5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 calcmode="lin" valueType="num">
                                      <p:cBhvr additive="base">
                                        <p:cTn id="5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 calcmode="lin" valueType="num">
                                      <p:cBhvr additive="base">
                                        <p:cTn id="6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solidFill>
                      <a:srgbClr val="CC00CC"/>
                    </a:solidFill>
                  </a:rPr>
                  <a:t>等式约束的几何意义</a:t>
                </a:r>
                <a:r>
                  <a:rPr lang="en-US" altLang="zh-CN" sz="2400" dirty="0">
                    <a:solidFill>
                      <a:srgbClr val="CC00CC"/>
                    </a:solidFill>
                  </a:rPr>
                  <a:t>,</a:t>
                </a:r>
                <a:r>
                  <a:rPr lang="zh-CN" altLang="en-US" sz="2400" dirty="0">
                    <a:solidFill>
                      <a:srgbClr val="CC00CC"/>
                    </a:solidFill>
                  </a:rPr>
                  <a:t>另外可分析拉格朗日函数对右端项扰动的几何意义</a:t>
                </a:r>
                <a:endParaRPr lang="en-US" altLang="zh-CN" sz="2400" dirty="0">
                  <a:solidFill>
                    <a:srgbClr val="CC00CC"/>
                  </a:solidFill>
                </a:endParaRPr>
              </a:p>
              <a:p>
                <a:endParaRPr lang="en-US" altLang="zh-CN" sz="2400" dirty="0">
                  <a:solidFill>
                    <a:srgbClr val="CC00CC"/>
                  </a:solidFill>
                </a:endParaRPr>
              </a:p>
              <a:p>
                <a:endParaRPr lang="en-US" altLang="zh-CN" sz="2400" dirty="0">
                  <a:solidFill>
                    <a:srgbClr val="CC00CC"/>
                  </a:solidFill>
                </a:endParaRPr>
              </a:p>
              <a:p>
                <a:endParaRPr lang="en-US" altLang="zh-CN" sz="2400" dirty="0">
                  <a:solidFill>
                    <a:srgbClr val="CC00CC"/>
                  </a:solidFill>
                </a:endParaRPr>
              </a:p>
              <a:p>
                <a:r>
                  <a:rPr lang="zh-CN" altLang="en-US" sz="2400" dirty="0">
                    <a:solidFill>
                      <a:srgbClr val="CC00CC"/>
                    </a:solidFill>
                  </a:rPr>
                  <a:t>不等式约束：此时只考虑积极约束</a:t>
                </a:r>
                <a:endParaRPr lang="en-US" altLang="zh-CN" sz="2400" dirty="0">
                  <a:solidFill>
                    <a:srgbClr val="CC00CC"/>
                  </a:solidFill>
                </a:endParaRPr>
              </a:p>
              <a:p>
                <a:r>
                  <a:rPr lang="zh-CN" altLang="en-US" sz="2400" dirty="0">
                    <a:solidFill>
                      <a:srgbClr val="CC00CC"/>
                    </a:solidFill>
                  </a:rPr>
                  <a:t>此时考虑</a:t>
                </a:r>
                <a14:m>
                  <m:oMath xmlns:m="http://schemas.openxmlformats.org/officeDocument/2006/math">
                    <m:sSup>
                      <m:sSupPr>
                        <m:ctrlPr>
                          <a:rPr lang="en-US" altLang="zh-CN" sz="2400" b="1" i="1" smtClean="0">
                            <a:solidFill>
                              <a:srgbClr val="CC00CC"/>
                            </a:solidFill>
                            <a:latin typeface="Cambria Math" panose="02040503050406030204" pitchFamily="18" charset="0"/>
                          </a:rPr>
                        </m:ctrlPr>
                      </m:sSupPr>
                      <m:e>
                        <m:r>
                          <a:rPr lang="en-US" altLang="zh-CN" sz="2400" b="1" i="1" smtClean="0">
                            <a:solidFill>
                              <a:srgbClr val="CC00CC"/>
                            </a:solidFill>
                            <a:latin typeface="Cambria Math"/>
                          </a:rPr>
                          <m:t>𝒙</m:t>
                        </m:r>
                      </m:e>
                      <m:sup>
                        <m:r>
                          <a:rPr lang="en-US" altLang="zh-CN" sz="2400" b="1" i="1" smtClean="0">
                            <a:solidFill>
                              <a:srgbClr val="CC00CC"/>
                            </a:solidFill>
                            <a:latin typeface="Cambria Math"/>
                          </a:rPr>
                          <m:t>∗</m:t>
                        </m:r>
                      </m:sup>
                    </m:sSup>
                  </m:oMath>
                </a14:m>
                <a:r>
                  <a:rPr lang="zh-CN" altLang="en-US" sz="2400" dirty="0">
                    <a:solidFill>
                      <a:srgbClr val="CC00CC"/>
                    </a:solidFill>
                  </a:rPr>
                  <a:t>是否是最优点时，只有那些使</a:t>
                </a:r>
                <a14:m>
                  <m:oMath xmlns:m="http://schemas.openxmlformats.org/officeDocument/2006/math">
                    <m:sSub>
                      <m:sSubPr>
                        <m:ctrlPr>
                          <a:rPr lang="en-US" altLang="zh-CN" sz="2400" b="1" i="1" smtClean="0">
                            <a:solidFill>
                              <a:srgbClr val="CC00CC"/>
                            </a:solidFill>
                            <a:latin typeface="Cambria Math" panose="02040503050406030204" pitchFamily="18" charset="0"/>
                          </a:rPr>
                        </m:ctrlPr>
                      </m:sSubPr>
                      <m:e>
                        <m:r>
                          <a:rPr lang="en-US" altLang="zh-CN" sz="2400" b="1" i="1" smtClean="0">
                            <a:solidFill>
                              <a:srgbClr val="CC00CC"/>
                            </a:solidFill>
                            <a:latin typeface="Cambria Math"/>
                          </a:rPr>
                          <m:t>𝒈</m:t>
                        </m:r>
                      </m:e>
                      <m:sub>
                        <m:r>
                          <a:rPr lang="en-US" altLang="zh-CN" sz="2400" b="1" i="1" smtClean="0">
                            <a:solidFill>
                              <a:srgbClr val="CC00CC"/>
                            </a:solidFill>
                            <a:latin typeface="Cambria Math"/>
                          </a:rPr>
                          <m:t>𝒊</m:t>
                        </m:r>
                      </m:sub>
                    </m:sSub>
                    <m:r>
                      <a:rPr lang="en-US" altLang="zh-CN" sz="2400" b="1" i="1" smtClean="0">
                        <a:solidFill>
                          <a:srgbClr val="CC00CC"/>
                        </a:solidFill>
                        <a:latin typeface="Cambria Math"/>
                      </a:rPr>
                      <m:t>(</m:t>
                    </m:r>
                    <m:r>
                      <a:rPr lang="en-US" altLang="zh-CN" sz="2400" b="1" i="1" smtClean="0">
                        <a:solidFill>
                          <a:srgbClr val="CC00CC"/>
                        </a:solidFill>
                        <a:latin typeface="Cambria Math"/>
                      </a:rPr>
                      <m:t>𝒙</m:t>
                    </m:r>
                    <m:r>
                      <a:rPr lang="en-US" altLang="zh-CN" sz="2400" b="1" i="1" smtClean="0">
                        <a:solidFill>
                          <a:srgbClr val="CC00CC"/>
                        </a:solidFill>
                        <a:latin typeface="Cambria Math"/>
                      </a:rPr>
                      <m:t>)</m:t>
                    </m:r>
                  </m:oMath>
                </a14:m>
                <a:r>
                  <a:rPr lang="zh-CN" altLang="en-US" sz="2400" dirty="0">
                    <a:solidFill>
                      <a:srgbClr val="CC00CC"/>
                    </a:solidFill>
                  </a:rPr>
                  <a:t>变为大于</a:t>
                </a:r>
                <a:r>
                  <a:rPr lang="en-US" altLang="zh-CN" sz="2400" dirty="0">
                    <a:solidFill>
                      <a:srgbClr val="CC00CC"/>
                    </a:solidFill>
                  </a:rPr>
                  <a:t>0</a:t>
                </a:r>
                <a:r>
                  <a:rPr lang="zh-CN" altLang="en-US" sz="2400" dirty="0">
                    <a:solidFill>
                      <a:srgbClr val="CC00CC"/>
                    </a:solidFill>
                  </a:rPr>
                  <a:t>的方向上有限制，而对其它变化方向上没有限制</a:t>
                </a:r>
                <a:r>
                  <a:rPr lang="en-US" altLang="zh-CN" sz="2400" dirty="0">
                    <a:solidFill>
                      <a:srgbClr val="CC00CC"/>
                    </a:solidFill>
                  </a:rPr>
                  <a:t>,</a:t>
                </a:r>
                <a:r>
                  <a:rPr lang="zh-CN" altLang="en-US" sz="2400" dirty="0">
                    <a:solidFill>
                      <a:srgbClr val="CC00CC"/>
                    </a:solidFill>
                  </a:rPr>
                  <a:t>如下图所示。</a:t>
                </a:r>
                <a:endParaRPr lang="en-US" altLang="zh-CN" sz="2400" dirty="0">
                  <a:solidFill>
                    <a:srgbClr val="CC00CC"/>
                  </a:solidFill>
                </a:endParaRPr>
              </a:p>
              <a:p>
                <a:endParaRPr lang="en-US" altLang="zh-CN" sz="2400" dirty="0">
                  <a:solidFill>
                    <a:srgbClr val="CC00CC"/>
                  </a:solidFill>
                </a:endParaRPr>
              </a:p>
              <a:p>
                <a:endParaRPr lang="en-US" altLang="zh-CN" sz="2400" dirty="0">
                  <a:solidFill>
                    <a:srgbClr val="CC00CC"/>
                  </a:solidFill>
                </a:endParaRPr>
              </a:p>
              <a:p>
                <a:endParaRPr lang="en-US" altLang="zh-CN" sz="2400" dirty="0">
                  <a:solidFill>
                    <a:srgbClr val="CC00CC"/>
                  </a:solidFill>
                </a:endParaRPr>
              </a:p>
              <a:p>
                <a:r>
                  <a:rPr lang="zh-CN" altLang="en-US" sz="2400" dirty="0">
                    <a:solidFill>
                      <a:srgbClr val="CC00CC"/>
                    </a:solidFill>
                  </a:rPr>
                  <a:t>几何意义类似：目标函数的负梯度可表示成紧约束</a:t>
                </a:r>
                <a:r>
                  <a:rPr lang="en-US" altLang="zh-CN" sz="2400" dirty="0">
                    <a:solidFill>
                      <a:srgbClr val="CC00CC"/>
                    </a:solidFill>
                  </a:rPr>
                  <a:t>(</a:t>
                </a:r>
                <a:r>
                  <a:rPr lang="zh-CN" altLang="en-US" sz="2400" dirty="0">
                    <a:solidFill>
                      <a:srgbClr val="CC00CC"/>
                    </a:solidFill>
                  </a:rPr>
                  <a:t>或起作用约束</a:t>
                </a:r>
                <a:r>
                  <a:rPr lang="en-US" altLang="zh-CN" sz="2400" dirty="0">
                    <a:solidFill>
                      <a:srgbClr val="CC00CC"/>
                    </a:solidFill>
                  </a:rPr>
                  <a:t>)</a:t>
                </a:r>
                <a:r>
                  <a:rPr lang="zh-CN" altLang="en-US" sz="2400" dirty="0">
                    <a:solidFill>
                      <a:srgbClr val="CC00CC"/>
                    </a:solidFill>
                  </a:rPr>
                  <a:t>函数梯度的非负组合，或者说负梯度属于紧约束函数梯度所张成的锥</a:t>
                </a:r>
                <a:r>
                  <a:rPr lang="en-US" altLang="zh-CN" sz="2400" dirty="0">
                    <a:solidFill>
                      <a:srgbClr val="CC00CC"/>
                    </a:solidFill>
                  </a:rPr>
                  <a:t>.</a:t>
                </a:r>
              </a:p>
              <a:p>
                <a:endParaRPr lang="en-US" altLang="zh-CN" sz="2400" dirty="0">
                  <a:solidFill>
                    <a:srgbClr val="CC00CC"/>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193" r="-926" b="-7050"/>
                </a:stretch>
              </a:blipFill>
            </p:spPr>
            <p:txBody>
              <a:bodyPr/>
              <a:lstStyle/>
              <a:p>
                <a:r>
                  <a:rPr lang="zh-CN" altLang="en-US">
                    <a:noFill/>
                  </a:rPr>
                  <a:t> </a:t>
                </a:r>
                <a:endParaRPr lang="zh-CN" altLang="en-US">
                  <a:noFill/>
                </a:endParaRPr>
              </a:p>
            </p:txBody>
          </p:sp>
        </mc:Fallback>
      </mc:AlternateContent>
      <p:grpSp>
        <p:nvGrpSpPr>
          <p:cNvPr id="4" name="Group 24"/>
          <p:cNvGrpSpPr/>
          <p:nvPr/>
        </p:nvGrpSpPr>
        <p:grpSpPr bwMode="auto">
          <a:xfrm>
            <a:off x="1378024" y="1665709"/>
            <a:ext cx="7391400" cy="1295400"/>
            <a:chOff x="384" y="1104"/>
            <a:chExt cx="5232" cy="1632"/>
          </a:xfrm>
        </p:grpSpPr>
        <p:grpSp>
          <p:nvGrpSpPr>
            <p:cNvPr id="5" name="Group 23"/>
            <p:cNvGrpSpPr/>
            <p:nvPr/>
          </p:nvGrpSpPr>
          <p:grpSpPr bwMode="auto">
            <a:xfrm>
              <a:off x="384" y="1104"/>
              <a:ext cx="2496" cy="1632"/>
              <a:chOff x="384" y="1104"/>
              <a:chExt cx="2496" cy="1632"/>
            </a:xfrm>
          </p:grpSpPr>
          <p:sp>
            <p:nvSpPr>
              <p:cNvPr id="7" name="Arc 9"/>
              <p:cNvSpPr/>
              <p:nvPr/>
            </p:nvSpPr>
            <p:spPr bwMode="auto">
              <a:xfrm flipV="1">
                <a:off x="528" y="1248"/>
                <a:ext cx="1536" cy="105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8" name="Arc 10"/>
              <p:cNvSpPr/>
              <p:nvPr/>
            </p:nvSpPr>
            <p:spPr bwMode="auto">
              <a:xfrm flipV="1">
                <a:off x="624" y="1200"/>
                <a:ext cx="1584" cy="100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CC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 name="Line 11"/>
              <p:cNvSpPr>
                <a:spLocks noChangeShapeType="1"/>
              </p:cNvSpPr>
              <p:nvPr/>
            </p:nvSpPr>
            <p:spPr bwMode="auto">
              <a:xfrm flipH="1" flipV="1">
                <a:off x="672" y="1968"/>
                <a:ext cx="576" cy="144"/>
              </a:xfrm>
              <a:prstGeom prst="line">
                <a:avLst/>
              </a:prstGeom>
              <a:noFill/>
              <a:ln w="9525">
                <a:solidFill>
                  <a:srgbClr val="CC00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0" name="Line 12"/>
              <p:cNvSpPr>
                <a:spLocks noChangeShapeType="1"/>
              </p:cNvSpPr>
              <p:nvPr/>
            </p:nvSpPr>
            <p:spPr bwMode="auto">
              <a:xfrm>
                <a:off x="1248" y="2112"/>
                <a:ext cx="96" cy="384"/>
              </a:xfrm>
              <a:prstGeom prst="line">
                <a:avLst/>
              </a:prstGeom>
              <a:noFill/>
              <a:ln w="9525">
                <a:solidFill>
                  <a:srgbClr val="CC00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mc:AlternateContent xmlns:mc="http://schemas.openxmlformats.org/markup-compatibility/2006" xmlns:a14="http://schemas.microsoft.com/office/drawing/2010/main">
            <mc:Choice Requires="a14">
              <p:sp>
                <p:nvSpPr>
                  <p:cNvPr id="11" name="Rectangle 13"/>
                  <p:cNvSpPr>
                    <a:spLocks noChangeArrowheads="1"/>
                  </p:cNvSpPr>
                  <p:nvPr/>
                </p:nvSpPr>
                <p:spPr bwMode="auto">
                  <a:xfrm>
                    <a:off x="384" y="1728"/>
                    <a:ext cx="576" cy="19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lstStyle/>
                  <a:p>
                    <a:pPr algn="ctr"/>
                    <a:r>
                      <a:rPr lang="en-US" altLang="zh-CN" sz="1600" dirty="0"/>
                      <a:t>-</a:t>
                    </a:r>
                    <a14:m>
                      <m:oMath xmlns:m="http://schemas.openxmlformats.org/officeDocument/2006/math">
                        <m:r>
                          <a:rPr lang="en-US" altLang="zh-CN" sz="1600" i="1" dirty="0" smtClean="0">
                            <a:latin typeface="Cambria Math"/>
                          </a:rPr>
                          <m:t>▽</m:t>
                        </m:r>
                        <m:r>
                          <a:rPr lang="en-US" altLang="zh-CN" sz="1600" i="1" dirty="0" smtClean="0">
                            <a:latin typeface="Cambria Math"/>
                          </a:rPr>
                          <m:t>𝑓</m:t>
                        </m:r>
                        <m:r>
                          <a:rPr lang="en-US" altLang="zh-CN" sz="1600" i="1" dirty="0" smtClean="0">
                            <a:latin typeface="Cambria Math"/>
                          </a:rPr>
                          <m:t>(</m:t>
                        </m:r>
                        <m:r>
                          <a:rPr lang="en-US" altLang="zh-CN" sz="1600" i="1" dirty="0" smtClean="0">
                            <a:latin typeface="Cambria Math"/>
                          </a:rPr>
                          <m:t>𝑥</m:t>
                        </m:r>
                        <m:r>
                          <a:rPr lang="en-US" altLang="zh-CN" sz="1600" i="1" dirty="0" smtClean="0">
                            <a:latin typeface="Cambria Math"/>
                          </a:rPr>
                          <m:t>) </m:t>
                        </m:r>
                      </m:oMath>
                    </a14:m>
                    <a:endParaRPr lang="en-US" altLang="zh-CN" sz="1600" i="1" dirty="0"/>
                  </a:p>
                </p:txBody>
              </p:sp>
            </mc:Choice>
            <mc:Fallback xmlns="">
              <p:sp>
                <p:nvSpPr>
                  <p:cNvPr id="11" name="Rectangle 13"/>
                  <p:cNvSpPr>
                    <a:spLocks noRot="1" noChangeAspect="1" noMove="1" noResize="1" noEditPoints="1" noAdjustHandles="1" noChangeArrowheads="1" noChangeShapeType="1" noTextEdit="1"/>
                  </p:cNvSpPr>
                  <p:nvPr/>
                </p:nvSpPr>
                <p:spPr bwMode="auto">
                  <a:xfrm>
                    <a:off x="384" y="1728"/>
                    <a:ext cx="576" cy="192"/>
                  </a:xfrm>
                  <a:prstGeom prst="rect">
                    <a:avLst/>
                  </a:prstGeom>
                  <a:blipFill rotWithShape="1">
                    <a:blip r:embed="rId3"/>
                    <a:stretch>
                      <a:fillRect l="-14179" t="-76000" r="-5224" b="-108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12" name="Rectangle 14"/>
              <p:cNvSpPr>
                <a:spLocks noChangeArrowheads="1"/>
              </p:cNvSpPr>
              <p:nvPr/>
            </p:nvSpPr>
            <p:spPr bwMode="auto">
              <a:xfrm>
                <a:off x="1296" y="2112"/>
                <a:ext cx="2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dirty="0">
                    <a:latin typeface="Arial Unicode MS" panose="020B0604020202020204" charset="-122"/>
                    <a:ea typeface="Arial Unicode MS" panose="020B0604020202020204" charset="-122"/>
                    <a:cs typeface="Arial Unicode MS" panose="020B0604020202020204" charset="-122"/>
                  </a:rPr>
                  <a:t>x</a:t>
                </a:r>
                <a:r>
                  <a:rPr lang="zh-CN" altLang="en-US" sz="1600" dirty="0">
                    <a:latin typeface="Arial Unicode MS" panose="020B0604020202020204" charset="-122"/>
                    <a:ea typeface="Arial Unicode MS" panose="020B0604020202020204" charset="-122"/>
                    <a:cs typeface="Arial Unicode MS" panose="020B0604020202020204" charset="-122"/>
                  </a:rPr>
                  <a:t> </a:t>
                </a:r>
                <a:r>
                  <a:rPr lang="zh-CN" altLang="en-US" sz="1600" dirty="0"/>
                  <a:t> </a:t>
                </a:r>
              </a:p>
            </p:txBody>
          </p:sp>
          <mc:AlternateContent xmlns:mc="http://schemas.openxmlformats.org/markup-compatibility/2006" xmlns:a14="http://schemas.microsoft.com/office/drawing/2010/main">
            <mc:Choice Requires="a14">
              <p:sp>
                <p:nvSpPr>
                  <p:cNvPr id="13" name="Rectangle 15"/>
                  <p:cNvSpPr>
                    <a:spLocks noChangeArrowheads="1"/>
                  </p:cNvSpPr>
                  <p:nvPr/>
                </p:nvSpPr>
                <p:spPr bwMode="auto">
                  <a:xfrm>
                    <a:off x="1200" y="2448"/>
                    <a:ext cx="528" cy="28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600" i="1" dirty="0" smtClean="0">
                              <a:latin typeface="Cambria Math"/>
                            </a:rPr>
                            <m:t>▽</m:t>
                          </m:r>
                          <m:r>
                            <a:rPr lang="en-US" altLang="zh-CN" sz="1600" i="1" dirty="0" smtClean="0">
                              <a:latin typeface="Cambria Math"/>
                            </a:rPr>
                            <m:t>h</m:t>
                          </m:r>
                          <m:r>
                            <a:rPr lang="en-US" altLang="zh-CN" sz="1600" i="1" dirty="0" smtClean="0">
                              <a:latin typeface="Cambria Math"/>
                            </a:rPr>
                            <m:t>(</m:t>
                          </m:r>
                          <m:r>
                            <a:rPr lang="en-US" altLang="zh-CN" sz="1600" i="1" dirty="0" smtClean="0">
                              <a:latin typeface="Cambria Math"/>
                            </a:rPr>
                            <m:t>𝑥</m:t>
                          </m:r>
                          <m:r>
                            <a:rPr lang="zh-CN" altLang="en-US" sz="1600" i="1" dirty="0" smtClean="0">
                              <a:latin typeface="Cambria Math"/>
                            </a:rPr>
                            <m:t> </m:t>
                          </m:r>
                          <m:r>
                            <a:rPr lang="en-US" altLang="zh-CN" sz="1600" i="1" dirty="0">
                              <a:latin typeface="Cambria Math"/>
                            </a:rPr>
                            <m:t>)</m:t>
                          </m:r>
                        </m:oMath>
                      </m:oMathPara>
                    </a14:m>
                    <a:endParaRPr lang="en-US" altLang="zh-CN" sz="1600" i="1" dirty="0"/>
                  </a:p>
                </p:txBody>
              </p:sp>
            </mc:Choice>
            <mc:Fallback xmlns="">
              <p:sp>
                <p:nvSpPr>
                  <p:cNvPr id="13" name="Rectangle 15"/>
                  <p:cNvSpPr>
                    <a:spLocks noRot="1" noChangeAspect="1" noMove="1" noResize="1" noEditPoints="1" noAdjustHandles="1" noChangeArrowheads="1" noChangeShapeType="1" noTextEdit="1"/>
                  </p:cNvSpPr>
                  <p:nvPr/>
                </p:nvSpPr>
                <p:spPr bwMode="auto">
                  <a:xfrm>
                    <a:off x="1200" y="2448"/>
                    <a:ext cx="528" cy="288"/>
                  </a:xfrm>
                  <a:prstGeom prst="rect">
                    <a:avLst/>
                  </a:prstGeom>
                  <a:blipFill rotWithShape="1">
                    <a:blip r:embed="rId4"/>
                    <a:stretch>
                      <a:fillRect l="-13008" r="-2439" b="-4210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4" name="Rectangle 16"/>
                  <p:cNvSpPr>
                    <a:spLocks noChangeArrowheads="1"/>
                  </p:cNvSpPr>
                  <p:nvPr/>
                </p:nvSpPr>
                <p:spPr bwMode="auto">
                  <a:xfrm>
                    <a:off x="2256" y="1104"/>
                    <a:ext cx="528" cy="33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600" i="1" dirty="0" smtClean="0">
                              <a:latin typeface="Cambria Math"/>
                            </a:rPr>
                            <m:t>h</m:t>
                          </m:r>
                          <m:r>
                            <a:rPr lang="en-US" altLang="zh-CN" sz="1600" i="1" dirty="0" smtClean="0">
                              <a:latin typeface="Cambria Math"/>
                            </a:rPr>
                            <m:t>(</m:t>
                          </m:r>
                          <m:r>
                            <a:rPr lang="en-US" altLang="zh-CN" sz="1600" i="1" dirty="0" smtClean="0">
                              <a:latin typeface="Cambria Math"/>
                            </a:rPr>
                            <m:t>𝑥</m:t>
                          </m:r>
                          <m:r>
                            <a:rPr lang="en-US" altLang="zh-CN" sz="1600" i="1" dirty="0" smtClean="0">
                              <a:latin typeface="Cambria Math"/>
                            </a:rPr>
                            <m:t>)</m:t>
                          </m:r>
                        </m:oMath>
                      </m:oMathPara>
                    </a14:m>
                    <a:endParaRPr lang="en-US" altLang="zh-CN" sz="1600" i="1" dirty="0"/>
                  </a:p>
                </p:txBody>
              </p:sp>
            </mc:Choice>
            <mc:Fallback xmlns="">
              <p:sp>
                <p:nvSpPr>
                  <p:cNvPr id="14" name="Rectangle 16"/>
                  <p:cNvSpPr>
                    <a:spLocks noRot="1" noChangeAspect="1" noMove="1" noResize="1" noEditPoints="1" noAdjustHandles="1" noChangeArrowheads="1" noChangeShapeType="1" noTextEdit="1"/>
                  </p:cNvSpPr>
                  <p:nvPr/>
                </p:nvSpPr>
                <p:spPr bwMode="auto">
                  <a:xfrm>
                    <a:off x="2256" y="1104"/>
                    <a:ext cx="528" cy="336"/>
                  </a:xfrm>
                  <a:prstGeom prst="rect">
                    <a:avLst/>
                  </a:prstGeom>
                  <a:blipFill rotWithShape="1">
                    <a:blip r:embed="rId5"/>
                    <a:stretch>
                      <a:fillRect b="-3181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15" name="Line 17"/>
              <p:cNvSpPr>
                <a:spLocks noChangeShapeType="1"/>
              </p:cNvSpPr>
              <p:nvPr/>
            </p:nvSpPr>
            <p:spPr bwMode="auto">
              <a:xfrm flipH="1" flipV="1">
                <a:off x="1584" y="1392"/>
                <a:ext cx="432" cy="288"/>
              </a:xfrm>
              <a:prstGeom prst="line">
                <a:avLst/>
              </a:prstGeom>
              <a:noFill/>
              <a:ln w="9525">
                <a:solidFill>
                  <a:srgbClr val="CC00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 name="Line 18"/>
              <p:cNvSpPr>
                <a:spLocks noChangeShapeType="1"/>
              </p:cNvSpPr>
              <p:nvPr/>
            </p:nvSpPr>
            <p:spPr bwMode="auto">
              <a:xfrm>
                <a:off x="2016" y="1680"/>
                <a:ext cx="384" cy="288"/>
              </a:xfrm>
              <a:prstGeom prst="line">
                <a:avLst/>
              </a:prstGeom>
              <a:noFill/>
              <a:ln w="9525">
                <a:solidFill>
                  <a:srgbClr val="CC00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mc:AlternateContent xmlns:mc="http://schemas.openxmlformats.org/markup-compatibility/2006" xmlns:a14="http://schemas.microsoft.com/office/drawing/2010/main">
            <mc:Choice Requires="a14">
              <p:sp>
                <p:nvSpPr>
                  <p:cNvPr id="17" name="Rectangle 19"/>
                  <p:cNvSpPr>
                    <a:spLocks noChangeArrowheads="1"/>
                  </p:cNvSpPr>
                  <p:nvPr/>
                </p:nvSpPr>
                <p:spPr bwMode="auto">
                  <a:xfrm>
                    <a:off x="1104" y="1104"/>
                    <a:ext cx="768" cy="24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lstStyle/>
                  <a:p>
                    <a:pPr algn="ctr"/>
                    <a:r>
                      <a:rPr lang="en-US" altLang="zh-CN" sz="1600" dirty="0"/>
                      <a:t>-</a:t>
                    </a:r>
                    <a14:m>
                      <m:oMath xmlns:m="http://schemas.openxmlformats.org/officeDocument/2006/math">
                        <m:r>
                          <a:rPr lang="en-US" altLang="zh-CN" sz="1600" i="1" dirty="0" smtClean="0">
                            <a:latin typeface="Cambria Math"/>
                          </a:rPr>
                          <m:t>▽</m:t>
                        </m:r>
                        <m:r>
                          <a:rPr lang="en-US" altLang="zh-CN" sz="1600" i="1" dirty="0" smtClean="0">
                            <a:latin typeface="Cambria Math"/>
                          </a:rPr>
                          <m:t>𝑓</m:t>
                        </m:r>
                        <m:r>
                          <a:rPr lang="en-US" altLang="zh-CN" sz="1600" i="1" dirty="0" smtClean="0">
                            <a:latin typeface="Cambria Math"/>
                          </a:rPr>
                          <m:t>(</m:t>
                        </m:r>
                        <m:sSup>
                          <m:sSupPr>
                            <m:ctrlPr>
                              <a:rPr lang="en-US" altLang="zh-CN" sz="1600" b="1" i="1" dirty="0" smtClean="0">
                                <a:latin typeface="Cambria Math" panose="02040503050406030204" pitchFamily="18" charset="0"/>
                              </a:rPr>
                            </m:ctrlPr>
                          </m:sSupPr>
                          <m:e>
                            <m:r>
                              <a:rPr lang="en-US" altLang="zh-CN" sz="1600" i="1" dirty="0" smtClean="0">
                                <a:latin typeface="Cambria Math"/>
                              </a:rPr>
                              <m:t>𝑥</m:t>
                            </m:r>
                          </m:e>
                          <m:sup>
                            <m:r>
                              <a:rPr lang="en-US" altLang="zh-CN" sz="1600" i="1" dirty="0" smtClean="0">
                                <a:latin typeface="Cambria Math"/>
                              </a:rPr>
                              <m:t>∗</m:t>
                            </m:r>
                          </m:sup>
                        </m:sSup>
                        <m:r>
                          <a:rPr lang="en-US" altLang="zh-CN" sz="1600" i="1" dirty="0" smtClean="0">
                            <a:latin typeface="Cambria Math"/>
                          </a:rPr>
                          <m:t>)</m:t>
                        </m:r>
                      </m:oMath>
                    </a14:m>
                    <a:endParaRPr lang="en-US" altLang="zh-CN" sz="1600" i="1" dirty="0"/>
                  </a:p>
                </p:txBody>
              </p:sp>
            </mc:Choice>
            <mc:Fallback xmlns="">
              <p:sp>
                <p:nvSpPr>
                  <p:cNvPr id="17" name="Rectangle 19"/>
                  <p:cNvSpPr>
                    <a:spLocks noRot="1" noChangeAspect="1" noMove="1" noResize="1" noEditPoints="1" noAdjustHandles="1" noChangeArrowheads="1" noChangeShapeType="1" noTextEdit="1"/>
                  </p:cNvSpPr>
                  <p:nvPr/>
                </p:nvSpPr>
                <p:spPr bwMode="auto">
                  <a:xfrm>
                    <a:off x="1104" y="1104"/>
                    <a:ext cx="768" cy="240"/>
                  </a:xfrm>
                  <a:prstGeom prst="rect">
                    <a:avLst/>
                  </a:prstGeom>
                  <a:blipFill rotWithShape="1">
                    <a:blip r:embed="rId6"/>
                    <a:stretch>
                      <a:fillRect l="-562" t="-51613" b="-7741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8" name="Rectangle 20"/>
                  <p:cNvSpPr>
                    <a:spLocks noChangeArrowheads="1"/>
                  </p:cNvSpPr>
                  <p:nvPr/>
                </p:nvSpPr>
                <p:spPr bwMode="auto">
                  <a:xfrm>
                    <a:off x="2160" y="1968"/>
                    <a:ext cx="720" cy="24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600" i="1" dirty="0" smtClean="0">
                              <a:latin typeface="Cambria Math"/>
                            </a:rPr>
                            <m:t>▽</m:t>
                          </m:r>
                          <m:r>
                            <a:rPr lang="en-US" altLang="zh-CN" sz="1600" i="1" dirty="0" smtClean="0">
                              <a:latin typeface="Cambria Math"/>
                            </a:rPr>
                            <m:t>h</m:t>
                          </m:r>
                          <m:r>
                            <a:rPr lang="en-US" altLang="zh-CN" sz="1600" i="1" dirty="0" smtClean="0">
                              <a:latin typeface="Cambria Math"/>
                            </a:rPr>
                            <m:t>(</m:t>
                          </m:r>
                          <m:sSup>
                            <m:sSupPr>
                              <m:ctrlPr>
                                <a:rPr lang="en-US" altLang="zh-CN" sz="1600" b="1" i="1" dirty="0" smtClean="0">
                                  <a:latin typeface="Cambria Math" panose="02040503050406030204" pitchFamily="18" charset="0"/>
                                </a:rPr>
                              </m:ctrlPr>
                            </m:sSupPr>
                            <m:e>
                              <m:r>
                                <a:rPr lang="en-US" altLang="zh-CN" sz="1600" i="1" dirty="0" smtClean="0">
                                  <a:latin typeface="Cambria Math"/>
                                </a:rPr>
                                <m:t>𝑥</m:t>
                              </m:r>
                            </m:e>
                            <m:sup>
                              <m:r>
                                <a:rPr lang="en-US" altLang="zh-CN" sz="1600" i="1" dirty="0" smtClean="0">
                                  <a:latin typeface="Cambria Math"/>
                                </a:rPr>
                                <m:t>∗</m:t>
                              </m:r>
                            </m:sup>
                          </m:sSup>
                          <m:r>
                            <a:rPr lang="en-US" altLang="zh-CN" sz="1600" i="1" dirty="0" smtClean="0">
                              <a:latin typeface="Cambria Math"/>
                            </a:rPr>
                            <m:t>)</m:t>
                          </m:r>
                        </m:oMath>
                      </m:oMathPara>
                    </a14:m>
                    <a:endParaRPr lang="en-US" altLang="zh-CN" sz="1600" i="1" dirty="0"/>
                  </a:p>
                </p:txBody>
              </p:sp>
            </mc:Choice>
            <mc:Fallback xmlns="">
              <p:sp>
                <p:nvSpPr>
                  <p:cNvPr id="18" name="Rectangle 20"/>
                  <p:cNvSpPr>
                    <a:spLocks noRot="1" noChangeAspect="1" noMove="1" noResize="1" noEditPoints="1" noAdjustHandles="1" noChangeArrowheads="1" noChangeShapeType="1" noTextEdit="1"/>
                  </p:cNvSpPr>
                  <p:nvPr/>
                </p:nvSpPr>
                <p:spPr bwMode="auto">
                  <a:xfrm>
                    <a:off x="2160" y="1968"/>
                    <a:ext cx="720" cy="240"/>
                  </a:xfrm>
                  <a:prstGeom prst="rect">
                    <a:avLst/>
                  </a:prstGeom>
                  <a:blipFill rotWithShape="1">
                    <a:blip r:embed="rId7"/>
                    <a:stretch>
                      <a:fillRect t="-6452" b="-6451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grpSp>
        <mc:AlternateContent xmlns:mc="http://schemas.openxmlformats.org/markup-compatibility/2006" xmlns:a14="http://schemas.microsoft.com/office/drawing/2010/main">
          <mc:Choice Requires="a14">
            <p:sp>
              <p:nvSpPr>
                <p:cNvPr id="6" name="Rectangle 22"/>
                <p:cNvSpPr>
                  <a:spLocks noChangeArrowheads="1"/>
                </p:cNvSpPr>
                <p:nvPr/>
              </p:nvSpPr>
              <p:spPr bwMode="auto">
                <a:xfrm>
                  <a:off x="2940" y="1536"/>
                  <a:ext cx="2676" cy="91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lstStyle/>
                <a:p>
                  <a:pPr algn="l"/>
                  <a:r>
                    <a:rPr lang="zh-CN" altLang="en-US" sz="1400" dirty="0">
                      <a:solidFill>
                        <a:srgbClr val="0000FF"/>
                      </a:solidFill>
                    </a:rPr>
                    <a:t>这里 </a:t>
                  </a:r>
                  <a14:m>
                    <m:oMath xmlns:m="http://schemas.openxmlformats.org/officeDocument/2006/math">
                      <m:sSup>
                        <m:sSupPr>
                          <m:ctrlPr>
                            <a:rPr lang="en-US" altLang="zh-CN" sz="1400" b="1" i="1" smtClean="0">
                              <a:solidFill>
                                <a:srgbClr val="0000FF"/>
                              </a:solidFill>
                              <a:latin typeface="Cambria Math" panose="02040503050406030204" pitchFamily="18" charset="0"/>
                            </a:rPr>
                          </m:ctrlPr>
                        </m:sSupPr>
                        <m:e>
                          <m:r>
                            <a:rPr lang="en-US" altLang="zh-CN" sz="1400" b="1" i="1" smtClean="0">
                              <a:solidFill>
                                <a:srgbClr val="0000FF"/>
                              </a:solidFill>
                              <a:latin typeface="Cambria Math"/>
                            </a:rPr>
                            <m:t>𝒙</m:t>
                          </m:r>
                        </m:e>
                        <m:sup>
                          <m:r>
                            <a:rPr lang="en-US" altLang="zh-CN" sz="1400" b="1" i="1" smtClean="0">
                              <a:solidFill>
                                <a:srgbClr val="0000FF"/>
                              </a:solidFill>
                              <a:latin typeface="Cambria Math"/>
                            </a:rPr>
                            <m:t>∗</m:t>
                          </m:r>
                        </m:sup>
                      </m:sSup>
                    </m:oMath>
                  </a14:m>
                  <a:r>
                    <a:rPr lang="zh-CN" altLang="en-US" sz="1400" dirty="0">
                      <a:solidFill>
                        <a:srgbClr val="0000FF"/>
                      </a:solidFill>
                    </a:rPr>
                    <a:t>为局部最优点</a:t>
                  </a:r>
                  <a:r>
                    <a:rPr lang="en-US" altLang="zh-CN" sz="1400" dirty="0">
                      <a:solidFill>
                        <a:srgbClr val="0000FF"/>
                      </a:solidFill>
                    </a:rPr>
                    <a:t>. </a:t>
                  </a:r>
                  <a14:m>
                    <m:oMath xmlns:m="http://schemas.openxmlformats.org/officeDocument/2006/math">
                      <m:r>
                        <a:rPr lang="en-US" altLang="zh-CN" sz="1400" i="1" dirty="0" smtClean="0">
                          <a:solidFill>
                            <a:srgbClr val="0000FF"/>
                          </a:solidFill>
                          <a:latin typeface="Cambria Math"/>
                        </a:rPr>
                        <m:t>▽</m:t>
                      </m:r>
                      <m:r>
                        <a:rPr lang="en-US" altLang="zh-CN" sz="1400" i="1" dirty="0" smtClean="0">
                          <a:solidFill>
                            <a:srgbClr val="0000FF"/>
                          </a:solidFill>
                          <a:latin typeface="Cambria Math"/>
                        </a:rPr>
                        <m:t>𝑓</m:t>
                      </m:r>
                      <m:r>
                        <a:rPr lang="en-US" altLang="zh-CN" sz="1400" i="1" dirty="0" smtClean="0">
                          <a:solidFill>
                            <a:srgbClr val="0000FF"/>
                          </a:solidFill>
                          <a:latin typeface="Cambria Math"/>
                        </a:rPr>
                        <m:t>(</m:t>
                      </m:r>
                      <m:sSup>
                        <m:sSupPr>
                          <m:ctrlPr>
                            <a:rPr lang="en-US" altLang="zh-CN" sz="1400" b="1" i="1" dirty="0" smtClean="0">
                              <a:solidFill>
                                <a:srgbClr val="0000FF"/>
                              </a:solidFill>
                              <a:latin typeface="Cambria Math" panose="02040503050406030204" pitchFamily="18" charset="0"/>
                            </a:rPr>
                          </m:ctrlPr>
                        </m:sSupPr>
                        <m:e>
                          <m:r>
                            <a:rPr lang="en-US" altLang="zh-CN" sz="1400" i="1" dirty="0" smtClean="0">
                              <a:solidFill>
                                <a:srgbClr val="0000FF"/>
                              </a:solidFill>
                              <a:latin typeface="Cambria Math"/>
                            </a:rPr>
                            <m:t>𝑥</m:t>
                          </m:r>
                        </m:e>
                        <m:sup>
                          <m:r>
                            <a:rPr lang="en-US" altLang="zh-CN" sz="1400" i="1" dirty="0" smtClean="0">
                              <a:solidFill>
                                <a:srgbClr val="0000FF"/>
                              </a:solidFill>
                              <a:latin typeface="Cambria Math"/>
                            </a:rPr>
                            <m:t>∗</m:t>
                          </m:r>
                        </m:sup>
                      </m:sSup>
                      <m:r>
                        <a:rPr lang="en-US" altLang="zh-CN" sz="1400" i="1" dirty="0" smtClean="0">
                          <a:solidFill>
                            <a:srgbClr val="0000FF"/>
                          </a:solidFill>
                          <a:latin typeface="Cambria Math"/>
                        </a:rPr>
                        <m:t>)</m:t>
                      </m:r>
                    </m:oMath>
                  </a14:m>
                  <a:r>
                    <a:rPr lang="zh-CN" altLang="en-US" sz="1400" dirty="0">
                      <a:solidFill>
                        <a:srgbClr val="0000FF"/>
                      </a:solidFill>
                    </a:rPr>
                    <a:t>与</a:t>
                  </a:r>
                  <a14:m>
                    <m:oMath xmlns:m="http://schemas.openxmlformats.org/officeDocument/2006/math">
                      <m:r>
                        <a:rPr lang="zh-CN" altLang="en-US" sz="1400" i="1" dirty="0" smtClean="0">
                          <a:solidFill>
                            <a:srgbClr val="0000FF"/>
                          </a:solidFill>
                          <a:latin typeface="Cambria Math"/>
                        </a:rPr>
                        <m:t>▽</m:t>
                      </m:r>
                      <m:r>
                        <a:rPr lang="en-US" altLang="zh-CN" sz="1400" i="1" dirty="0">
                          <a:solidFill>
                            <a:srgbClr val="0000FF"/>
                          </a:solidFill>
                          <a:latin typeface="Cambria Math"/>
                        </a:rPr>
                        <m:t>h</m:t>
                      </m:r>
                      <m:r>
                        <a:rPr lang="en-US" altLang="zh-CN" sz="1400" i="1" dirty="0">
                          <a:solidFill>
                            <a:srgbClr val="0000FF"/>
                          </a:solidFill>
                          <a:latin typeface="Cambria Math"/>
                        </a:rPr>
                        <m:t>(</m:t>
                      </m:r>
                      <m:sSup>
                        <m:sSupPr>
                          <m:ctrlPr>
                            <a:rPr lang="en-US" altLang="zh-CN" sz="1400" b="1" i="1" dirty="0" smtClean="0">
                              <a:solidFill>
                                <a:srgbClr val="0000FF"/>
                              </a:solidFill>
                              <a:latin typeface="Cambria Math" panose="02040503050406030204" pitchFamily="18" charset="0"/>
                            </a:rPr>
                          </m:ctrlPr>
                        </m:sSupPr>
                        <m:e>
                          <m:r>
                            <a:rPr lang="en-US" altLang="zh-CN" sz="1400" b="1" i="1" dirty="0" smtClean="0">
                              <a:solidFill>
                                <a:srgbClr val="0000FF"/>
                              </a:solidFill>
                              <a:latin typeface="Cambria Math"/>
                            </a:rPr>
                            <m:t>𝒙</m:t>
                          </m:r>
                        </m:e>
                        <m:sup>
                          <m:r>
                            <a:rPr lang="en-US" altLang="zh-CN" sz="1400" b="1" i="1" dirty="0" smtClean="0">
                              <a:solidFill>
                                <a:srgbClr val="0000FF"/>
                              </a:solidFill>
                              <a:latin typeface="Cambria Math"/>
                            </a:rPr>
                            <m:t>∗</m:t>
                          </m:r>
                        </m:sup>
                      </m:sSup>
                      <m:r>
                        <a:rPr lang="en-US" altLang="zh-CN" sz="1400" i="1" dirty="0">
                          <a:solidFill>
                            <a:srgbClr val="0000FF"/>
                          </a:solidFill>
                          <a:latin typeface="Cambria Math"/>
                        </a:rPr>
                        <m:t>) </m:t>
                      </m:r>
                    </m:oMath>
                  </a14:m>
                  <a:r>
                    <a:rPr lang="zh-CN" altLang="en-US" sz="1400" dirty="0">
                      <a:solidFill>
                        <a:srgbClr val="0000FF"/>
                      </a:solidFill>
                    </a:rPr>
                    <a:t>共线</a:t>
                  </a:r>
                  <a:endParaRPr lang="en-US" altLang="zh-CN" sz="1400" dirty="0">
                    <a:solidFill>
                      <a:srgbClr val="0000FF"/>
                    </a:solidFill>
                  </a:endParaRPr>
                </a:p>
                <a:p>
                  <a:pPr algn="l"/>
                  <a:r>
                    <a:rPr lang="zh-CN" altLang="en-US" sz="1400" dirty="0">
                      <a:solidFill>
                        <a:srgbClr val="0000FF"/>
                      </a:solidFill>
                    </a:rPr>
                    <a:t>，而</a:t>
                  </a:r>
                  <a14:m>
                    <m:oMath xmlns:m="http://schemas.openxmlformats.org/officeDocument/2006/math">
                      <m:r>
                        <a:rPr lang="en-US" altLang="zh-CN" sz="1400" i="1" dirty="0" smtClean="0">
                          <a:solidFill>
                            <a:srgbClr val="0000FF"/>
                          </a:solidFill>
                          <a:latin typeface="Cambria Math"/>
                        </a:rPr>
                        <m:t>𝑥</m:t>
                      </m:r>
                    </m:oMath>
                  </a14:m>
                  <a:r>
                    <a:rPr lang="zh-CN" altLang="en-US" sz="1400" dirty="0">
                      <a:solidFill>
                        <a:srgbClr val="0000FF"/>
                      </a:solidFill>
                      <a:latin typeface="Arial Unicode MS" pitchFamily="34" charset="-122"/>
                      <a:ea typeface="Arial Unicode MS" pitchFamily="34" charset="-122"/>
                      <a:cs typeface="Arial Unicode MS" pitchFamily="34" charset="-122"/>
                    </a:rPr>
                    <a:t>非局部最优点</a:t>
                  </a:r>
                  <a14:m>
                    <m:oMath xmlns:m="http://schemas.openxmlformats.org/officeDocument/2006/math">
                      <m:r>
                        <a:rPr lang="en-US" altLang="zh-CN" sz="1400" i="1" dirty="0" smtClean="0">
                          <a:solidFill>
                            <a:srgbClr val="0000FF"/>
                          </a:solidFill>
                          <a:latin typeface="Cambria Math"/>
                        </a:rPr>
                        <m:t>▽</m:t>
                      </m:r>
                      <m:r>
                        <a:rPr lang="en-US" altLang="zh-CN" sz="1400" i="1" dirty="0" smtClean="0">
                          <a:solidFill>
                            <a:srgbClr val="0000FF"/>
                          </a:solidFill>
                          <a:latin typeface="Cambria Math"/>
                        </a:rPr>
                        <m:t>𝑓</m:t>
                      </m:r>
                      <m:r>
                        <a:rPr lang="en-US" altLang="zh-CN" sz="1400" i="1" dirty="0" smtClean="0">
                          <a:solidFill>
                            <a:srgbClr val="0000FF"/>
                          </a:solidFill>
                          <a:latin typeface="Cambria Math"/>
                        </a:rPr>
                        <m:t>(</m:t>
                      </m:r>
                      <m:r>
                        <a:rPr lang="en-US" altLang="zh-CN" sz="1400" i="1" dirty="0" smtClean="0">
                          <a:solidFill>
                            <a:srgbClr val="0000FF"/>
                          </a:solidFill>
                          <a:latin typeface="Cambria Math"/>
                        </a:rPr>
                        <m:t>𝑥</m:t>
                      </m:r>
                      <m:r>
                        <a:rPr lang="zh-CN" altLang="en-US" sz="1400" i="1" dirty="0" smtClean="0">
                          <a:solidFill>
                            <a:srgbClr val="0000FF"/>
                          </a:solidFill>
                          <a:latin typeface="Cambria Math"/>
                        </a:rPr>
                        <m:t> </m:t>
                      </m:r>
                      <m:r>
                        <a:rPr lang="en-US" altLang="zh-CN" sz="1400" i="1" dirty="0">
                          <a:solidFill>
                            <a:srgbClr val="0000FF"/>
                          </a:solidFill>
                          <a:latin typeface="Cambria Math"/>
                        </a:rPr>
                        <m:t>)</m:t>
                      </m:r>
                    </m:oMath>
                  </a14:m>
                  <a:r>
                    <a:rPr lang="zh-CN" altLang="en-US" sz="1400" dirty="0">
                      <a:solidFill>
                        <a:srgbClr val="0000FF"/>
                      </a:solidFill>
                    </a:rPr>
                    <a:t>与</a:t>
                  </a:r>
                  <a14:m>
                    <m:oMath xmlns:m="http://schemas.openxmlformats.org/officeDocument/2006/math">
                      <m:r>
                        <a:rPr lang="zh-CN" altLang="en-US" sz="1400" i="1" dirty="0" smtClean="0">
                          <a:solidFill>
                            <a:srgbClr val="0000FF"/>
                          </a:solidFill>
                          <a:latin typeface="Cambria Math"/>
                        </a:rPr>
                        <m:t>▽</m:t>
                      </m:r>
                      <m:r>
                        <a:rPr lang="en-US" altLang="zh-CN" sz="1400" i="1" dirty="0" smtClean="0">
                          <a:solidFill>
                            <a:srgbClr val="0000FF"/>
                          </a:solidFill>
                          <a:latin typeface="Cambria Math"/>
                        </a:rPr>
                        <m:t>h</m:t>
                      </m:r>
                      <m:r>
                        <a:rPr lang="en-US" altLang="zh-CN" sz="1400" i="1" dirty="0" smtClean="0">
                          <a:solidFill>
                            <a:srgbClr val="0000FF"/>
                          </a:solidFill>
                          <a:latin typeface="Cambria Math"/>
                        </a:rPr>
                        <m:t>(</m:t>
                      </m:r>
                      <m:r>
                        <a:rPr lang="en-US" altLang="zh-CN" sz="1400" i="1" dirty="0" smtClean="0">
                          <a:solidFill>
                            <a:srgbClr val="0000FF"/>
                          </a:solidFill>
                          <a:latin typeface="Cambria Math"/>
                        </a:rPr>
                        <m:t>𝑥</m:t>
                      </m:r>
                      <m:r>
                        <a:rPr lang="zh-CN" altLang="en-US" sz="1400" i="1" dirty="0" smtClean="0">
                          <a:solidFill>
                            <a:srgbClr val="0000FF"/>
                          </a:solidFill>
                          <a:latin typeface="Cambria Math"/>
                        </a:rPr>
                        <m:t> </m:t>
                      </m:r>
                      <m:r>
                        <a:rPr lang="en-US" altLang="zh-CN" sz="1400" i="1" dirty="0">
                          <a:solidFill>
                            <a:srgbClr val="0000FF"/>
                          </a:solidFill>
                          <a:latin typeface="Cambria Math"/>
                        </a:rPr>
                        <m:t>)</m:t>
                      </m:r>
                    </m:oMath>
                  </a14:m>
                  <a:r>
                    <a:rPr lang="zh-CN" altLang="en-US" sz="1400" dirty="0">
                      <a:solidFill>
                        <a:srgbClr val="0000FF"/>
                      </a:solidFill>
                    </a:rPr>
                    <a:t>不共线</a:t>
                  </a:r>
                  <a:r>
                    <a:rPr lang="en-US" altLang="zh-CN" sz="1400" dirty="0">
                      <a:solidFill>
                        <a:srgbClr val="0000FF"/>
                      </a:solidFill>
                    </a:rPr>
                    <a:t>,</a:t>
                  </a:r>
                </a:p>
                <a:p>
                  <a:pPr algn="l"/>
                  <a:r>
                    <a:rPr lang="zh-CN" altLang="en-US" sz="1400" dirty="0">
                      <a:solidFill>
                        <a:srgbClr val="0000FF"/>
                      </a:solidFill>
                    </a:rPr>
                    <a:t>说明存在某个新方向可以使得函数值进一步下降。</a:t>
                  </a:r>
                </a:p>
              </p:txBody>
            </p:sp>
          </mc:Choice>
          <mc:Fallback xmlns="">
            <p:sp>
              <p:nvSpPr>
                <p:cNvPr id="6" name="Rectangle 22"/>
                <p:cNvSpPr>
                  <a:spLocks noRot="1" noChangeAspect="1" noMove="1" noResize="1" noEditPoints="1" noAdjustHandles="1" noChangeArrowheads="1" noChangeShapeType="1" noTextEdit="1"/>
                </p:cNvSpPr>
                <p:nvPr/>
              </p:nvSpPr>
              <p:spPr bwMode="auto">
                <a:xfrm>
                  <a:off x="2940" y="1536"/>
                  <a:ext cx="2676" cy="912"/>
                </a:xfrm>
                <a:prstGeom prst="rect">
                  <a:avLst/>
                </a:prstGeom>
                <a:blipFill rotWithShape="1">
                  <a:blip r:embed="rId8"/>
                  <a:stretch>
                    <a:fillRect l="-322" t="-1681" r="-9340" b="-924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grpSp>
      <p:grpSp>
        <p:nvGrpSpPr>
          <p:cNvPr id="19" name="Group 18"/>
          <p:cNvGrpSpPr/>
          <p:nvPr/>
        </p:nvGrpSpPr>
        <p:grpSpPr bwMode="auto">
          <a:xfrm>
            <a:off x="5942898" y="3060031"/>
            <a:ext cx="3465890" cy="571500"/>
            <a:chOff x="432" y="2880"/>
            <a:chExt cx="3953" cy="480"/>
          </a:xfrm>
        </p:grpSpPr>
        <p:sp>
          <p:nvSpPr>
            <p:cNvPr id="20" name="Arc 10"/>
            <p:cNvSpPr/>
            <p:nvPr/>
          </p:nvSpPr>
          <p:spPr bwMode="auto">
            <a:xfrm>
              <a:off x="576" y="2928"/>
              <a:ext cx="528" cy="33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FF"/>
              </a:solidFill>
              <a:rou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21" name="Arc 11"/>
            <p:cNvSpPr/>
            <p:nvPr/>
          </p:nvSpPr>
          <p:spPr bwMode="auto">
            <a:xfrm flipH="1">
              <a:off x="432" y="2880"/>
              <a:ext cx="528"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22" name="Line 13"/>
            <p:cNvSpPr>
              <a:spLocks noChangeShapeType="1"/>
            </p:cNvSpPr>
            <p:nvPr/>
          </p:nvSpPr>
          <p:spPr bwMode="auto">
            <a:xfrm flipH="1">
              <a:off x="912" y="2976"/>
              <a:ext cx="48" cy="48"/>
            </a:xfrm>
            <a:prstGeom prst="line">
              <a:avLst/>
            </a:prstGeom>
            <a:noFill/>
            <a:ln w="952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mc:AlternateContent xmlns:mc="http://schemas.openxmlformats.org/markup-compatibility/2006" xmlns:a14="http://schemas.microsoft.com/office/drawing/2010/main">
          <mc:Choice Requires="a14">
            <p:sp>
              <p:nvSpPr>
                <p:cNvPr id="23" name="Rectangle 15"/>
                <p:cNvSpPr>
                  <a:spLocks noChangeArrowheads="1"/>
                </p:cNvSpPr>
                <p:nvPr/>
              </p:nvSpPr>
              <p:spPr bwMode="auto">
                <a:xfrm>
                  <a:off x="768" y="2976"/>
                  <a:ext cx="192" cy="14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sSup>
                          <m:sSupPr>
                            <m:ctrlPr>
                              <a:rPr lang="en-US" altLang="zh-CN" sz="1200" b="1" i="1" dirty="0" smtClean="0">
                                <a:latin typeface="Cambria Math" panose="02040503050406030204" pitchFamily="18" charset="0"/>
                              </a:rPr>
                            </m:ctrlPr>
                          </m:sSupPr>
                          <m:e>
                            <m:r>
                              <a:rPr lang="en-US" altLang="zh-CN" sz="1200" i="1" dirty="0" smtClean="0">
                                <a:latin typeface="Cambria Math"/>
                              </a:rPr>
                              <m:t>𝑥</m:t>
                            </m:r>
                          </m:e>
                          <m:sup>
                            <m:r>
                              <a:rPr lang="en-US" altLang="zh-CN" sz="1200" i="1" dirty="0" smtClean="0">
                                <a:latin typeface="Cambria Math"/>
                              </a:rPr>
                              <m:t>∗</m:t>
                            </m:r>
                          </m:sup>
                        </m:sSup>
                      </m:oMath>
                    </m:oMathPara>
                  </a14:m>
                  <a:endParaRPr lang="en-US" altLang="zh-CN" sz="1200" i="1" dirty="0"/>
                </a:p>
              </p:txBody>
            </p:sp>
          </mc:Choice>
          <mc:Fallback xmlns="">
            <p:sp>
              <p:nvSpPr>
                <p:cNvPr id="23" name="Rectangle 15"/>
                <p:cNvSpPr>
                  <a:spLocks noRot="1" noChangeAspect="1" noMove="1" noResize="1" noEditPoints="1" noAdjustHandles="1" noChangeArrowheads="1" noChangeShapeType="1" noTextEdit="1"/>
                </p:cNvSpPr>
                <p:nvPr/>
              </p:nvSpPr>
              <p:spPr bwMode="auto">
                <a:xfrm>
                  <a:off x="768" y="2976"/>
                  <a:ext cx="192" cy="144"/>
                </a:xfrm>
                <a:prstGeom prst="rect">
                  <a:avLst/>
                </a:prstGeom>
                <a:blipFill rotWithShape="1">
                  <a:blip r:embed="rId9"/>
                  <a:stretch>
                    <a:fillRect l="-44444" b="-1071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4" name="Rectangle 16"/>
                <p:cNvSpPr>
                  <a:spLocks noChangeArrowheads="1"/>
                </p:cNvSpPr>
                <p:nvPr/>
              </p:nvSpPr>
              <p:spPr bwMode="auto">
                <a:xfrm>
                  <a:off x="1104" y="3120"/>
                  <a:ext cx="624" cy="24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a:rPr>
                          <m:t>𝑔</m:t>
                        </m:r>
                        <m:r>
                          <a:rPr lang="en-US" altLang="zh-CN" sz="1200" i="1" baseline="-25000" dirty="0">
                            <a:latin typeface="Cambria Math"/>
                          </a:rPr>
                          <m:t>1</m:t>
                        </m:r>
                        <m:r>
                          <a:rPr lang="en-US" altLang="zh-CN" sz="1200" i="1" dirty="0">
                            <a:latin typeface="Cambria Math"/>
                          </a:rPr>
                          <m:t>(</m:t>
                        </m:r>
                        <m:r>
                          <a:rPr lang="en-US" altLang="zh-CN" sz="1200" i="1" dirty="0">
                            <a:latin typeface="Cambria Math"/>
                          </a:rPr>
                          <m:t>𝑥</m:t>
                        </m:r>
                        <m:r>
                          <a:rPr lang="en-US" altLang="zh-CN" sz="1200" i="1" dirty="0">
                            <a:latin typeface="Cambria Math"/>
                          </a:rPr>
                          <m:t>)=0</m:t>
                        </m:r>
                      </m:oMath>
                    </m:oMathPara>
                  </a14:m>
                  <a:endParaRPr lang="en-US" altLang="zh-CN" sz="1200" dirty="0"/>
                </a:p>
              </p:txBody>
            </p:sp>
          </mc:Choice>
          <mc:Fallback xmlns="">
            <p:sp>
              <p:nvSpPr>
                <p:cNvPr id="24" name="Rectangle 16"/>
                <p:cNvSpPr>
                  <a:spLocks noRot="1" noChangeAspect="1" noMove="1" noResize="1" noEditPoints="1" noAdjustHandles="1" noChangeArrowheads="1" noChangeShapeType="1" noTextEdit="1"/>
                </p:cNvSpPr>
                <p:nvPr/>
              </p:nvSpPr>
              <p:spPr bwMode="auto">
                <a:xfrm>
                  <a:off x="1104" y="3120"/>
                  <a:ext cx="624" cy="240"/>
                </a:xfrm>
                <a:prstGeom prst="rect">
                  <a:avLst/>
                </a:prstGeom>
                <a:blipFill rotWithShape="1">
                  <a:blip r:embed="rId10"/>
                  <a:stretch>
                    <a:fillRect l="-25556" r="-12222" b="-1063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5" name="Rectangle 17"/>
                <p:cNvSpPr>
                  <a:spLocks noChangeArrowheads="1"/>
                </p:cNvSpPr>
                <p:nvPr/>
              </p:nvSpPr>
              <p:spPr bwMode="auto">
                <a:xfrm>
                  <a:off x="1920" y="3024"/>
                  <a:ext cx="2465" cy="24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lstStyle/>
                <a:p>
                  <a:pPr algn="ctr"/>
                  <a14:m>
                    <m:oMath xmlns:m="http://schemas.openxmlformats.org/officeDocument/2006/math">
                      <m:r>
                        <a:rPr lang="en-US" altLang="zh-CN" sz="1400" i="1" dirty="0" smtClean="0">
                          <a:solidFill>
                            <a:srgbClr val="0000FF"/>
                          </a:solidFill>
                          <a:latin typeface="Cambria Math"/>
                        </a:rPr>
                        <m:t>𝑔</m:t>
                      </m:r>
                      <m:r>
                        <a:rPr lang="en-US" altLang="zh-CN" sz="1400" i="1" baseline="-25000" dirty="0">
                          <a:solidFill>
                            <a:srgbClr val="0000FF"/>
                          </a:solidFill>
                          <a:latin typeface="Cambria Math"/>
                        </a:rPr>
                        <m:t>1</m:t>
                      </m:r>
                      <m:r>
                        <a:rPr lang="en-US" altLang="zh-CN" sz="1400" i="1" dirty="0">
                          <a:solidFill>
                            <a:srgbClr val="0000FF"/>
                          </a:solidFill>
                          <a:latin typeface="Cambria Math"/>
                        </a:rPr>
                        <m:t>(</m:t>
                      </m:r>
                      <m:sSup>
                        <m:sSupPr>
                          <m:ctrlPr>
                            <a:rPr lang="en-US" altLang="zh-CN" sz="1400" b="1" i="1" baseline="-25000" dirty="0" smtClean="0">
                              <a:solidFill>
                                <a:srgbClr val="0000FF"/>
                              </a:solidFill>
                              <a:latin typeface="Cambria Math" panose="02040503050406030204" pitchFamily="18" charset="0"/>
                            </a:rPr>
                          </m:ctrlPr>
                        </m:sSupPr>
                        <m:e>
                          <m:r>
                            <a:rPr lang="en-US" altLang="zh-CN" sz="1400" i="1" dirty="0">
                              <a:solidFill>
                                <a:srgbClr val="0000FF"/>
                              </a:solidFill>
                              <a:latin typeface="Cambria Math"/>
                            </a:rPr>
                            <m:t>𝑥</m:t>
                          </m:r>
                        </m:e>
                        <m:sup>
                          <m:r>
                            <a:rPr lang="en-US" altLang="zh-CN" sz="1400" b="1" i="1" dirty="0" smtClean="0">
                              <a:solidFill>
                                <a:srgbClr val="0000FF"/>
                              </a:solidFill>
                              <a:latin typeface="Cambria Math"/>
                            </a:rPr>
                            <m:t>∗</m:t>
                          </m:r>
                        </m:sup>
                      </m:sSup>
                      <m:r>
                        <a:rPr lang="en-US" altLang="zh-CN" sz="1400" i="1" dirty="0">
                          <a:solidFill>
                            <a:srgbClr val="0000FF"/>
                          </a:solidFill>
                          <a:latin typeface="Cambria Math"/>
                        </a:rPr>
                        <m:t>)=0, </m:t>
                      </m:r>
                      <m:r>
                        <a:rPr lang="en-US" altLang="zh-CN" sz="1400" i="1" dirty="0">
                          <a:solidFill>
                            <a:srgbClr val="0000FF"/>
                          </a:solidFill>
                          <a:latin typeface="Cambria Math"/>
                        </a:rPr>
                        <m:t>𝑔</m:t>
                      </m:r>
                      <m:r>
                        <a:rPr lang="en-US" altLang="zh-CN" sz="1400" i="1" baseline="-25000" dirty="0">
                          <a:solidFill>
                            <a:srgbClr val="0000FF"/>
                          </a:solidFill>
                          <a:latin typeface="Cambria Math"/>
                        </a:rPr>
                        <m:t>1</m:t>
                      </m:r>
                    </m:oMath>
                  </a14:m>
                  <a:r>
                    <a:rPr lang="zh-CN" altLang="en-US" sz="1400" dirty="0">
                      <a:solidFill>
                        <a:srgbClr val="0000FF"/>
                      </a:solidFill>
                    </a:rPr>
                    <a:t>为起作用约束</a:t>
                  </a:r>
                </a:p>
              </p:txBody>
            </p:sp>
          </mc:Choice>
          <mc:Fallback xmlns="">
            <p:sp>
              <p:nvSpPr>
                <p:cNvPr id="25" name="Rectangle 17"/>
                <p:cNvSpPr>
                  <a:spLocks noRot="1" noChangeAspect="1" noMove="1" noResize="1" noEditPoints="1" noAdjustHandles="1" noChangeArrowheads="1" noChangeShapeType="1" noTextEdit="1"/>
                </p:cNvSpPr>
                <p:nvPr/>
              </p:nvSpPr>
              <p:spPr bwMode="auto">
                <a:xfrm>
                  <a:off x="1920" y="3024"/>
                  <a:ext cx="2465" cy="240"/>
                </a:xfrm>
                <a:prstGeom prst="rect">
                  <a:avLst/>
                </a:prstGeom>
                <a:blipFill rotWithShape="1">
                  <a:blip r:embed="rId11"/>
                  <a:stretch>
                    <a:fillRect l="-2535" t="-8696" r="-5070" b="-2391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grpSp>
      <p:grpSp>
        <p:nvGrpSpPr>
          <p:cNvPr id="49" name="Group 48"/>
          <p:cNvGrpSpPr/>
          <p:nvPr/>
        </p:nvGrpSpPr>
        <p:grpSpPr>
          <a:xfrm>
            <a:off x="3525195" y="4665615"/>
            <a:ext cx="2609052" cy="1175814"/>
            <a:chOff x="3714332" y="3773922"/>
            <a:chExt cx="2254793" cy="953307"/>
          </a:xfrm>
        </p:grpSpPr>
        <p:grpSp>
          <p:nvGrpSpPr>
            <p:cNvPr id="48" name="Group 47"/>
            <p:cNvGrpSpPr/>
            <p:nvPr/>
          </p:nvGrpSpPr>
          <p:grpSpPr>
            <a:xfrm>
              <a:off x="3714332" y="3773922"/>
              <a:ext cx="2254793" cy="953307"/>
              <a:chOff x="1496616" y="3382863"/>
              <a:chExt cx="2945494" cy="1324782"/>
            </a:xfrm>
          </p:grpSpPr>
          <p:cxnSp>
            <p:nvCxnSpPr>
              <p:cNvPr id="27" name="Straight Connector 26"/>
              <p:cNvCxnSpPr/>
              <p:nvPr/>
            </p:nvCxnSpPr>
            <p:spPr bwMode="auto">
              <a:xfrm>
                <a:off x="1496616" y="4473277"/>
                <a:ext cx="2390415"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Freeform 29"/>
              <p:cNvSpPr/>
              <p:nvPr/>
            </p:nvSpPr>
            <p:spPr bwMode="auto">
              <a:xfrm>
                <a:off x="1759974" y="3993729"/>
                <a:ext cx="1783423" cy="470539"/>
              </a:xfrm>
              <a:custGeom>
                <a:avLst/>
                <a:gdLst>
                  <a:gd name="connsiteX0" fmla="*/ 0 w 1783423"/>
                  <a:gd name="connsiteY0" fmla="*/ 470116 h 470539"/>
                  <a:gd name="connsiteX1" fmla="*/ 167149 w 1783423"/>
                  <a:gd name="connsiteY1" fmla="*/ 263639 h 470539"/>
                  <a:gd name="connsiteX2" fmla="*/ 491613 w 1783423"/>
                  <a:gd name="connsiteY2" fmla="*/ 66994 h 470539"/>
                  <a:gd name="connsiteX3" fmla="*/ 776749 w 1783423"/>
                  <a:gd name="connsiteY3" fmla="*/ 8000 h 470539"/>
                  <a:gd name="connsiteX4" fmla="*/ 1042220 w 1783423"/>
                  <a:gd name="connsiteY4" fmla="*/ 8000 h 470539"/>
                  <a:gd name="connsiteX5" fmla="*/ 1288026 w 1783423"/>
                  <a:gd name="connsiteY5" fmla="*/ 76826 h 470539"/>
                  <a:gd name="connsiteX6" fmla="*/ 1445342 w 1783423"/>
                  <a:gd name="connsiteY6" fmla="*/ 155484 h 470539"/>
                  <a:gd name="connsiteX7" fmla="*/ 1573161 w 1783423"/>
                  <a:gd name="connsiteY7" fmla="*/ 243974 h 470539"/>
                  <a:gd name="connsiteX8" fmla="*/ 1681316 w 1783423"/>
                  <a:gd name="connsiteY8" fmla="*/ 342297 h 470539"/>
                  <a:gd name="connsiteX9" fmla="*/ 1740310 w 1783423"/>
                  <a:gd name="connsiteY9" fmla="*/ 401290 h 470539"/>
                  <a:gd name="connsiteX10" fmla="*/ 1779639 w 1783423"/>
                  <a:gd name="connsiteY10" fmla="*/ 460284 h 470539"/>
                  <a:gd name="connsiteX11" fmla="*/ 1779639 w 1783423"/>
                  <a:gd name="connsiteY11" fmla="*/ 470116 h 47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423" h="470539">
                    <a:moveTo>
                      <a:pt x="0" y="470116"/>
                    </a:moveTo>
                    <a:cubicBezTo>
                      <a:pt x="42607" y="400471"/>
                      <a:pt x="85214" y="330826"/>
                      <a:pt x="167149" y="263639"/>
                    </a:cubicBezTo>
                    <a:cubicBezTo>
                      <a:pt x="249084" y="196452"/>
                      <a:pt x="390013" y="109600"/>
                      <a:pt x="491613" y="66994"/>
                    </a:cubicBezTo>
                    <a:cubicBezTo>
                      <a:pt x="593213" y="24387"/>
                      <a:pt x="684981" y="17832"/>
                      <a:pt x="776749" y="8000"/>
                    </a:cubicBezTo>
                    <a:cubicBezTo>
                      <a:pt x="868517" y="-1832"/>
                      <a:pt x="957007" y="-3471"/>
                      <a:pt x="1042220" y="8000"/>
                    </a:cubicBezTo>
                    <a:cubicBezTo>
                      <a:pt x="1127433" y="19471"/>
                      <a:pt x="1220839" y="52245"/>
                      <a:pt x="1288026" y="76826"/>
                    </a:cubicBezTo>
                    <a:cubicBezTo>
                      <a:pt x="1355213" y="101407"/>
                      <a:pt x="1397820" y="127626"/>
                      <a:pt x="1445342" y="155484"/>
                    </a:cubicBezTo>
                    <a:cubicBezTo>
                      <a:pt x="1492864" y="183342"/>
                      <a:pt x="1533832" y="212839"/>
                      <a:pt x="1573161" y="243974"/>
                    </a:cubicBezTo>
                    <a:cubicBezTo>
                      <a:pt x="1612490" y="275109"/>
                      <a:pt x="1653458" y="316078"/>
                      <a:pt x="1681316" y="342297"/>
                    </a:cubicBezTo>
                    <a:cubicBezTo>
                      <a:pt x="1709174" y="368516"/>
                      <a:pt x="1723923" y="381626"/>
                      <a:pt x="1740310" y="401290"/>
                    </a:cubicBezTo>
                    <a:cubicBezTo>
                      <a:pt x="1756697" y="420954"/>
                      <a:pt x="1773084" y="448813"/>
                      <a:pt x="1779639" y="460284"/>
                    </a:cubicBezTo>
                    <a:cubicBezTo>
                      <a:pt x="1786194" y="471755"/>
                      <a:pt x="1782916" y="470935"/>
                      <a:pt x="1779639" y="470116"/>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cxnSp>
            <p:nvCxnSpPr>
              <p:cNvPr id="32" name="Straight Connector 31"/>
              <p:cNvCxnSpPr/>
              <p:nvPr/>
            </p:nvCxnSpPr>
            <p:spPr bwMode="auto">
              <a:xfrm flipV="1">
                <a:off x="1581457" y="3782913"/>
                <a:ext cx="1152787" cy="6183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Connector 33"/>
              <p:cNvCxnSpPr/>
              <p:nvPr/>
            </p:nvCxnSpPr>
            <p:spPr bwMode="auto">
              <a:xfrm>
                <a:off x="3073299" y="3897213"/>
                <a:ext cx="610299" cy="7200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p:cNvCxnSpPr/>
              <p:nvPr/>
            </p:nvCxnSpPr>
            <p:spPr bwMode="auto">
              <a:xfrm>
                <a:off x="1842228" y="3382863"/>
                <a:ext cx="662500" cy="130757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p:cNvCxnSpPr/>
              <p:nvPr/>
            </p:nvCxnSpPr>
            <p:spPr bwMode="auto">
              <a:xfrm flipV="1">
                <a:off x="3114038" y="3854921"/>
                <a:ext cx="1112048" cy="8343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2" name="TextBox 41"/>
                  <p:cNvSpPr txBox="1"/>
                  <p:nvPr/>
                </p:nvSpPr>
                <p:spPr>
                  <a:xfrm>
                    <a:off x="3703221" y="3701032"/>
                    <a:ext cx="43204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a:rPr>
                            <m:t>−</m:t>
                          </m:r>
                          <m:r>
                            <a:rPr lang="en-US" altLang="zh-CN" sz="1400" b="1" i="0" smtClean="0">
                              <a:latin typeface="Cambria Math"/>
                            </a:rPr>
                            <m:t>𝛁</m:t>
                          </m:r>
                          <m:r>
                            <a:rPr lang="en-US" altLang="zh-CN" sz="1400" b="1" i="1" smtClean="0">
                              <a:latin typeface="Cambria Math"/>
                            </a:rPr>
                            <m:t>𝒇</m:t>
                          </m:r>
                          <m:r>
                            <a:rPr lang="en-US" altLang="zh-CN" sz="1400" b="1" i="1" smtClean="0">
                              <a:latin typeface="Cambria Math"/>
                            </a:rPr>
                            <m:t>(</m:t>
                          </m:r>
                          <m:sSup>
                            <m:sSupPr>
                              <m:ctrlPr>
                                <a:rPr lang="en-US" altLang="zh-CN" sz="1400" b="1" i="1" smtClean="0">
                                  <a:latin typeface="Cambria Math" panose="02040503050406030204" pitchFamily="18" charset="0"/>
                                </a:rPr>
                              </m:ctrlPr>
                            </m:sSupPr>
                            <m:e>
                              <m:r>
                                <a:rPr lang="en-US" altLang="zh-CN" sz="1400" b="1" i="1" smtClean="0">
                                  <a:latin typeface="Cambria Math"/>
                                </a:rPr>
                                <m:t>𝒙</m:t>
                              </m:r>
                            </m:e>
                            <m:sup>
                              <m:r>
                                <a:rPr lang="en-US" altLang="zh-CN" sz="1400" b="1" i="1" smtClean="0">
                                  <a:latin typeface="Cambria Math"/>
                                </a:rPr>
                                <m:t>∗</m:t>
                              </m:r>
                            </m:sup>
                          </m:sSup>
                          <m:r>
                            <a:rPr lang="en-US" altLang="zh-CN" sz="1400" b="1" i="1" smtClean="0">
                              <a:latin typeface="Cambria Math"/>
                            </a:rPr>
                            <m:t>)</m:t>
                          </m:r>
                        </m:oMath>
                      </m:oMathPara>
                    </a14:m>
                    <a:endParaRPr lang="zh-CN" altLang="en-US" sz="1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3703221" y="3701032"/>
                    <a:ext cx="432048" cy="307777"/>
                  </a:xfrm>
                  <a:prstGeom prst="rect">
                    <a:avLst/>
                  </a:prstGeom>
                  <a:blipFill rotWithShape="1">
                    <a:blip r:embed="rId12"/>
                    <a:stretch>
                      <a:fillRect l="-55556" r="-46032" b="-2727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4010062" y="4092091"/>
                    <a:ext cx="43204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1" i="0" smtClean="0">
                              <a:latin typeface="Cambria Math"/>
                            </a:rPr>
                            <m:t>𝛁</m:t>
                          </m:r>
                          <m:r>
                            <a:rPr lang="en-US" altLang="zh-CN" sz="1400" b="1" i="1" smtClean="0">
                              <a:latin typeface="Cambria Math"/>
                            </a:rPr>
                            <m:t>𝒈</m:t>
                          </m:r>
                          <m:r>
                            <a:rPr lang="en-US" altLang="zh-CN" sz="1400" b="1" i="1" smtClean="0">
                              <a:latin typeface="Cambria Math"/>
                            </a:rPr>
                            <m:t>(</m:t>
                          </m:r>
                          <m:sSup>
                            <m:sSupPr>
                              <m:ctrlPr>
                                <a:rPr lang="en-US" altLang="zh-CN" sz="1400" b="1" i="1" smtClean="0">
                                  <a:latin typeface="Cambria Math" panose="02040503050406030204" pitchFamily="18" charset="0"/>
                                </a:rPr>
                              </m:ctrlPr>
                            </m:sSupPr>
                            <m:e>
                              <m:r>
                                <a:rPr lang="en-US" altLang="zh-CN" sz="1400" b="1" i="1" smtClean="0">
                                  <a:latin typeface="Cambria Math"/>
                                </a:rPr>
                                <m:t>𝒙</m:t>
                              </m:r>
                            </m:e>
                            <m:sup>
                              <m:r>
                                <a:rPr lang="en-US" altLang="zh-CN" sz="1400" b="1" i="1" smtClean="0">
                                  <a:latin typeface="Cambria Math"/>
                                </a:rPr>
                                <m:t>∗</m:t>
                              </m:r>
                            </m:sup>
                          </m:sSup>
                          <m:r>
                            <a:rPr lang="en-US" altLang="zh-CN" sz="1400" b="1" i="1" smtClean="0">
                              <a:latin typeface="Cambria Math"/>
                            </a:rPr>
                            <m:t>)</m:t>
                          </m:r>
                        </m:oMath>
                      </m:oMathPara>
                    </a14:m>
                    <a:endParaRPr lang="zh-CN" altLang="en-US" sz="1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4010062" y="4092091"/>
                    <a:ext cx="432048" cy="307777"/>
                  </a:xfrm>
                  <a:prstGeom prst="rect">
                    <a:avLst/>
                  </a:prstGeom>
                  <a:blipFill rotWithShape="1">
                    <a:blip r:embed="rId13"/>
                    <a:stretch>
                      <a:fillRect l="-47619" r="-33333" b="-2727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281920" y="4399868"/>
                    <a:ext cx="43204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a:rPr>
                            <m:t>−</m:t>
                          </m:r>
                          <m:r>
                            <a:rPr lang="en-US" altLang="zh-CN" sz="1400" b="1" i="0" smtClean="0">
                              <a:latin typeface="Cambria Math"/>
                            </a:rPr>
                            <m:t>𝛁</m:t>
                          </m:r>
                          <m:r>
                            <a:rPr lang="en-US" altLang="zh-CN" sz="1400" b="1" i="1" smtClean="0">
                              <a:latin typeface="Cambria Math"/>
                            </a:rPr>
                            <m:t>𝒇</m:t>
                          </m:r>
                          <m:r>
                            <a:rPr lang="en-US" altLang="zh-CN" sz="1400" b="1" i="1" smtClean="0">
                              <a:latin typeface="Cambria Math"/>
                            </a:rPr>
                            <m:t>(</m:t>
                          </m:r>
                          <m:acc>
                            <m:accPr>
                              <m:chr m:val="̅"/>
                              <m:ctrlPr>
                                <a:rPr lang="en-US" altLang="zh-CN" sz="1400" b="1" i="1" smtClean="0">
                                  <a:latin typeface="Cambria Math" panose="02040503050406030204" pitchFamily="18" charset="0"/>
                                </a:rPr>
                              </m:ctrlPr>
                            </m:accPr>
                            <m:e>
                              <m:r>
                                <a:rPr lang="en-US" altLang="zh-CN" sz="1400" b="1" i="1" smtClean="0">
                                  <a:latin typeface="Cambria Math"/>
                                </a:rPr>
                                <m:t>𝒙</m:t>
                              </m:r>
                            </m:e>
                          </m:acc>
                          <m:r>
                            <a:rPr lang="en-US" altLang="zh-CN" sz="1400" b="1" i="1" smtClean="0">
                              <a:latin typeface="Cambria Math"/>
                            </a:rPr>
                            <m:t>)</m:t>
                          </m:r>
                        </m:oMath>
                      </m:oMathPara>
                    </a14:m>
                    <a:endParaRPr lang="zh-CN" altLang="en-US" sz="1400" dirty="0"/>
                  </a:p>
                </p:txBody>
              </p:sp>
            </mc:Choice>
            <mc:Fallback xmlns="">
              <p:sp>
                <p:nvSpPr>
                  <p:cNvPr id="44" name="TextBox 43"/>
                  <p:cNvSpPr txBox="1">
                    <a:spLocks noRot="1" noChangeAspect="1" noMove="1" noResize="1" noEditPoints="1" noAdjustHandles="1" noChangeArrowheads="1" noChangeShapeType="1" noTextEdit="1"/>
                  </p:cNvSpPr>
                  <p:nvPr/>
                </p:nvSpPr>
                <p:spPr>
                  <a:xfrm>
                    <a:off x="2281920" y="4399868"/>
                    <a:ext cx="432048" cy="307777"/>
                  </a:xfrm>
                  <a:prstGeom prst="rect">
                    <a:avLst/>
                  </a:prstGeom>
                  <a:blipFill rotWithShape="1">
                    <a:blip r:embed="rId14"/>
                    <a:stretch>
                      <a:fillRect l="-46032" r="-38095" b="-2444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1543950" y="3701032"/>
                    <a:ext cx="43204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1" i="0" smtClean="0">
                              <a:latin typeface="Cambria Math"/>
                            </a:rPr>
                            <m:t>𝛁</m:t>
                          </m:r>
                          <m:r>
                            <a:rPr lang="en-US" altLang="zh-CN" sz="1400" b="1" i="1" smtClean="0">
                              <a:latin typeface="Cambria Math"/>
                            </a:rPr>
                            <m:t>𝒈</m:t>
                          </m:r>
                          <m:r>
                            <a:rPr lang="en-US" altLang="zh-CN" sz="1400" b="1" i="1" smtClean="0">
                              <a:latin typeface="Cambria Math"/>
                            </a:rPr>
                            <m:t>(</m:t>
                          </m:r>
                          <m:acc>
                            <m:accPr>
                              <m:chr m:val="̅"/>
                              <m:ctrlPr>
                                <a:rPr lang="en-US" altLang="zh-CN" sz="1400" b="1" i="1" smtClean="0">
                                  <a:latin typeface="Cambria Math" panose="02040503050406030204" pitchFamily="18" charset="0"/>
                                </a:rPr>
                              </m:ctrlPr>
                            </m:accPr>
                            <m:e>
                              <m:r>
                                <a:rPr lang="en-US" altLang="zh-CN" sz="1400" b="1" i="1" smtClean="0">
                                  <a:latin typeface="Cambria Math"/>
                                </a:rPr>
                                <m:t>𝒙</m:t>
                              </m:r>
                            </m:e>
                          </m:acc>
                          <m:r>
                            <a:rPr lang="en-US" altLang="zh-CN" sz="1400" b="1" i="1" smtClean="0">
                              <a:latin typeface="Cambria Math"/>
                            </a:rPr>
                            <m:t>)</m:t>
                          </m:r>
                        </m:oMath>
                      </m:oMathPara>
                    </a14:m>
                    <a:endParaRPr lang="zh-CN" altLang="en-US" sz="1400" dirty="0"/>
                  </a:p>
                </p:txBody>
              </p:sp>
            </mc:Choice>
            <mc:Fallback xmlns="">
              <p:sp>
                <p:nvSpPr>
                  <p:cNvPr id="45" name="TextBox 44"/>
                  <p:cNvSpPr txBox="1">
                    <a:spLocks noRot="1" noChangeAspect="1" noMove="1" noResize="1" noEditPoints="1" noAdjustHandles="1" noChangeArrowheads="1" noChangeShapeType="1" noTextEdit="1"/>
                  </p:cNvSpPr>
                  <p:nvPr/>
                </p:nvSpPr>
                <p:spPr>
                  <a:xfrm>
                    <a:off x="1543950" y="3701032"/>
                    <a:ext cx="432048" cy="307777"/>
                  </a:xfrm>
                  <a:prstGeom prst="rect">
                    <a:avLst/>
                  </a:prstGeom>
                  <a:blipFill rotWithShape="1">
                    <a:blip r:embed="rId15"/>
                    <a:stretch>
                      <a:fillRect l="-39683" r="-23810" b="-2727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3338355" y="4092091"/>
                    <a:ext cx="43204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400" b="1" i="1" smtClean="0">
                                  <a:latin typeface="Cambria Math" panose="02040503050406030204" pitchFamily="18" charset="0"/>
                                </a:rPr>
                              </m:ctrlPr>
                            </m:sSupPr>
                            <m:e>
                              <m:r>
                                <a:rPr lang="en-US" altLang="zh-CN" sz="1400" b="1" i="1" smtClean="0">
                                  <a:latin typeface="Cambria Math"/>
                                </a:rPr>
                                <m:t>𝒙</m:t>
                              </m:r>
                            </m:e>
                            <m:sup>
                              <m:r>
                                <a:rPr lang="en-US" altLang="zh-CN" sz="1400" b="1" i="1" smtClean="0">
                                  <a:latin typeface="Cambria Math"/>
                                </a:rPr>
                                <m:t>∗</m:t>
                              </m:r>
                            </m:sup>
                          </m:sSup>
                        </m:oMath>
                      </m:oMathPara>
                    </a14:m>
                    <a:endParaRPr lang="zh-CN" altLang="en-US" sz="1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3338355" y="4092091"/>
                    <a:ext cx="432048" cy="307777"/>
                  </a:xfrm>
                  <a:prstGeom prst="rect">
                    <a:avLst/>
                  </a:prstGeom>
                  <a:blipFill rotWithShape="1">
                    <a:blip r:embed="rId16"/>
                    <a:stretch>
                      <a:fillRect/>
                    </a:stretch>
                  </a:blipFill>
                </p:spPr>
                <p:txBody>
                  <a:bodyPr/>
                  <a:lstStyle/>
                  <a:p>
                    <a:r>
                      <a:rPr lang="zh-CN" altLang="en-US">
                        <a:noFill/>
                      </a:rPr>
                      <a:t> </a:t>
                    </a:r>
                    <a:endParaRPr lang="zh-CN" altLang="en-US">
                      <a:noFill/>
                    </a:endParaRPr>
                  </a:p>
                </p:txBody>
              </p:sp>
            </mc:Fallback>
          </mc:AlternateContent>
        </p:grpSp>
        <mc:AlternateContent xmlns:mc="http://schemas.openxmlformats.org/markup-compatibility/2006" xmlns:a14="http://schemas.microsoft.com/office/drawing/2010/main">
          <mc:Choice Requires="a14">
            <p:sp>
              <p:nvSpPr>
                <p:cNvPr id="47" name="TextBox 46"/>
                <p:cNvSpPr txBox="1"/>
                <p:nvPr/>
              </p:nvSpPr>
              <p:spPr>
                <a:xfrm>
                  <a:off x="4097130" y="4024538"/>
                  <a:ext cx="43204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a:rPr>
                          <m:t> </m:t>
                        </m:r>
                        <m:acc>
                          <m:accPr>
                            <m:chr m:val="̅"/>
                            <m:ctrlPr>
                              <a:rPr lang="en-US" altLang="zh-CN" sz="1400" b="1" i="1" smtClean="0">
                                <a:latin typeface="Cambria Math" panose="02040503050406030204" pitchFamily="18" charset="0"/>
                              </a:rPr>
                            </m:ctrlPr>
                          </m:accPr>
                          <m:e>
                            <m:r>
                              <a:rPr lang="en-US" altLang="zh-CN" sz="1400" b="1" i="1" smtClean="0">
                                <a:latin typeface="Cambria Math"/>
                              </a:rPr>
                              <m:t>𝒙</m:t>
                            </m:r>
                          </m:e>
                        </m:acc>
                      </m:oMath>
                    </m:oMathPara>
                  </a14:m>
                  <a:endParaRPr lang="zh-CN" altLang="en-US" sz="1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4097130" y="4024538"/>
                  <a:ext cx="432048" cy="307777"/>
                </a:xfrm>
                <a:prstGeom prst="rect">
                  <a:avLst/>
                </a:prstGeom>
                <a:blipFill rotWithShape="1">
                  <a:blip r:embed="rId17"/>
                  <a:stretch>
                    <a:fillRect r="-1220"/>
                  </a:stretch>
                </a:blipFill>
              </p:spPr>
              <p:txBody>
                <a:bodyPr/>
                <a:lstStyle/>
                <a:p>
                  <a:r>
                    <a:rPr lang="zh-CN" altLang="en-US">
                      <a:noFill/>
                    </a:rPr>
                    <a:t> </a:t>
                  </a:r>
                  <a:endParaRPr lang="zh-CN" altLang="en-US">
                    <a:noFill/>
                  </a:endParaRPr>
                </a:p>
              </p:txBody>
            </p:sp>
          </mc:Fallback>
        </mc:AlternateContent>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1000"/>
                                        <p:tgtEl>
                                          <p:spTgt spid="49"/>
                                        </p:tgtEl>
                                      </p:cBhvr>
                                    </p:animEffect>
                                    <p:anim calcmode="lin" valueType="num">
                                      <p:cBhvr>
                                        <p:cTn id="32" dur="1000" fill="hold"/>
                                        <p:tgtEl>
                                          <p:spTgt spid="49"/>
                                        </p:tgtEl>
                                        <p:attrNameLst>
                                          <p:attrName>ppt_x</p:attrName>
                                        </p:attrNameLst>
                                      </p:cBhvr>
                                      <p:tavLst>
                                        <p:tav tm="0">
                                          <p:val>
                                            <p:strVal val="#ppt_x"/>
                                          </p:val>
                                        </p:tav>
                                        <p:tav tm="100000">
                                          <p:val>
                                            <p:strVal val="#ppt_x"/>
                                          </p:val>
                                        </p:tav>
                                      </p:tavLst>
                                    </p:anim>
                                    <p:anim calcmode="lin" valueType="num">
                                      <p:cBhvr>
                                        <p:cTn id="33"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 calcmode="lin" valueType="num">
                                      <p:cBhvr additive="base">
                                        <p:cTn id="38"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6</a:t>
            </a:r>
            <a:r>
              <a:rPr lang="zh-CN" altLang="en-US" sz="2400" dirty="0"/>
              <a:t>章</a:t>
            </a:r>
            <a:r>
              <a:rPr lang="zh-CN" altLang="en-US" sz="2400" dirty="0">
                <a:latin typeface="隶书" panose="02010509060101010101" pitchFamily="1" charset="-122"/>
              </a:rPr>
              <a:t>约束最优化理论</a:t>
            </a:r>
            <a:r>
              <a:rPr lang="en-US" altLang="zh-CN" sz="2400" dirty="0">
                <a:latin typeface="隶书" panose="02010509060101010101" pitchFamily="1" charset="-122"/>
              </a:rPr>
              <a:t>(Theory of Constrained Optimization)</a:t>
            </a:r>
            <a:endParaRPr lang="zh-CN" alt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例</a:t>
                </a:r>
                <a:endParaRPr lang="en-US" altLang="zh-CN" sz="2000" dirty="0"/>
              </a:p>
              <a:p>
                <a:endParaRPr lang="en-US" altLang="zh-CN" sz="2000" dirty="0"/>
              </a:p>
              <a:p>
                <a:endParaRPr lang="en-US" altLang="zh-CN" sz="2000" dirty="0"/>
              </a:p>
              <a:p>
                <a:endParaRPr lang="en-US" altLang="zh-CN" sz="2000" dirty="0"/>
              </a:p>
              <a:p>
                <a:endParaRPr lang="en-US" altLang="zh-CN" sz="2000" b="1" i="1" dirty="0">
                  <a:latin typeface="Cambria Math"/>
                </a:endParaRPr>
              </a:p>
              <a:p>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𝟐</m:t>
                            </m:r>
                            <m:r>
                              <a:rPr lang="en-US" altLang="zh-CN" sz="2000" b="1" i="1" smtClean="0">
                                <a:latin typeface="Cambria Math"/>
                              </a:rPr>
                              <m:t>,</m:t>
                            </m:r>
                            <m:r>
                              <a:rPr lang="en-US" altLang="zh-CN" sz="2000" b="1" i="1" smtClean="0">
                                <a:latin typeface="Cambria Math"/>
                              </a:rPr>
                              <m:t>𝟏</m:t>
                            </m:r>
                          </m:e>
                        </m:d>
                      </m:e>
                      <m:sup>
                        <m:r>
                          <a:rPr lang="en-US" altLang="zh-CN" sz="2000" b="1" i="1" smtClean="0">
                            <a:latin typeface="Cambria Math"/>
                          </a:rPr>
                          <m:t>𝑻</m:t>
                        </m:r>
                      </m:sup>
                    </m:sSup>
                    <m:r>
                      <a:rPr lang="en-US" altLang="zh-CN" sz="2000" b="1" i="1" smtClean="0">
                        <a:latin typeface="Cambria Math"/>
                      </a:rPr>
                      <m:t>,</m:t>
                    </m:r>
                    <m:r>
                      <a:rPr lang="en-US" altLang="zh-CN" sz="2000" b="1" i="1" smtClean="0">
                        <a:latin typeface="Cambria Math"/>
                      </a:rPr>
                      <m:t>𝑰</m:t>
                    </m:r>
                    <m:r>
                      <a:rPr lang="en-US" altLang="zh-CN" sz="2000" b="1" i="1" smtClean="0">
                        <a:latin typeface="Cambria Math"/>
                      </a:rPr>
                      <m:t>=</m:t>
                    </m:r>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𝟐</m:t>
                        </m:r>
                      </m:e>
                    </m:d>
                    <m:d>
                      <m:dPr>
                        <m:ctrlPr>
                          <a:rPr lang="en-US" altLang="zh-CN" sz="2000" b="1" i="1" smtClean="0">
                            <a:latin typeface="Cambria Math" panose="02040503050406030204" pitchFamily="18" charset="0"/>
                          </a:rPr>
                        </m:ctrlPr>
                      </m:dPr>
                      <m:e>
                        <m:r>
                          <a:rPr lang="zh-CN" altLang="en-US" sz="2000" i="1">
                            <a:latin typeface="Cambria Math"/>
                          </a:rPr>
                          <m:t>积极</m:t>
                        </m:r>
                        <m:r>
                          <a:rPr lang="zh-CN" altLang="en-US" sz="2000" i="1" smtClean="0">
                            <a:latin typeface="Cambria Math"/>
                          </a:rPr>
                          <m:t>约束</m:t>
                        </m:r>
                      </m:e>
                    </m:d>
                  </m:oMath>
                </a14:m>
                <a:r>
                  <a:rPr lang="en-US" altLang="zh-CN" sz="2000" dirty="0"/>
                  <a:t>,</a:t>
                </a:r>
                <a:r>
                  <a:rPr lang="zh-CN" altLang="en-US" sz="2000" dirty="0"/>
                  <a:t>沿函数下降方向，会移出约束集，因此</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oMath>
                </a14:m>
                <a:r>
                  <a:rPr lang="zh-CN" altLang="en-US" sz="2000" dirty="0"/>
                  <a:t>是局部极小点，这里可以看到</a:t>
                </a:r>
                <a14:m>
                  <m:oMath xmlns:m="http://schemas.openxmlformats.org/officeDocument/2006/math">
                    <m:r>
                      <a:rPr lang="en-US" altLang="zh-CN" sz="2000" b="1" i="0"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m:t>
                            </m:r>
                            <m:r>
                              <a:rPr lang="en-US" altLang="zh-CN" sz="2000" b="1" i="1" smtClean="0">
                                <a:latin typeface="Cambria Math"/>
                              </a:rPr>
                              <m:t>𝟐</m:t>
                            </m:r>
                            <m:r>
                              <a:rPr lang="en-US" altLang="zh-CN" sz="2000" b="1" i="1" smtClean="0">
                                <a:latin typeface="Cambria Math"/>
                              </a:rPr>
                              <m:t> −</m:t>
                            </m:r>
                            <m:r>
                              <a:rPr lang="en-US" altLang="zh-CN" sz="2000" b="1" i="1" smtClean="0">
                                <a:latin typeface="Cambria Math"/>
                              </a:rPr>
                              <m:t>𝟐</m:t>
                            </m:r>
                          </m:e>
                        </m:d>
                      </m:e>
                      <m:sup>
                        <m:r>
                          <a:rPr lang="en-US" altLang="zh-CN" sz="2000" b="1" i="1" smtClean="0">
                            <a:latin typeface="Cambria Math"/>
                          </a:rPr>
                          <m:t>𝑻</m:t>
                        </m:r>
                      </m:sup>
                    </m:sSup>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0" smtClean="0">
                            <a:latin typeface="Cambria Math"/>
                          </a:rPr>
                          <m:t>𝛁</m:t>
                        </m:r>
                        <m:r>
                          <a:rPr lang="en-US" altLang="zh-CN" sz="2000" b="1" i="1" smtClean="0">
                            <a:latin typeface="Cambria Math"/>
                          </a:rPr>
                          <m:t>𝒈</m:t>
                        </m:r>
                      </m:e>
                      <m:sub>
                        <m:r>
                          <a:rPr lang="en-US" altLang="zh-CN" sz="2000" b="1" i="1" smtClean="0">
                            <a:latin typeface="Cambria Math"/>
                          </a:rPr>
                          <m:t>𝟏</m:t>
                        </m:r>
                      </m:sub>
                    </m:sSub>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𝟒</m:t>
                            </m:r>
                            <m:r>
                              <a:rPr lang="en-US" altLang="zh-CN" sz="2000" b="1" i="1" smtClean="0">
                                <a:latin typeface="Cambria Math"/>
                              </a:rPr>
                              <m:t>,</m:t>
                            </m:r>
                            <m:r>
                              <a:rPr lang="en-US" altLang="zh-CN" sz="2000" b="1" i="1" smtClean="0">
                                <a:latin typeface="Cambria Math"/>
                              </a:rPr>
                              <m:t>𝟐</m:t>
                            </m:r>
                          </m:e>
                        </m:d>
                      </m:e>
                      <m:sup>
                        <m:r>
                          <a:rPr lang="en-US" altLang="zh-CN" sz="2000" b="1" i="1" smtClean="0">
                            <a:latin typeface="Cambria Math"/>
                          </a:rPr>
                          <m:t>𝟐</m:t>
                        </m:r>
                      </m:sup>
                    </m:sSup>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0" smtClean="0">
                            <a:latin typeface="Cambria Math"/>
                          </a:rPr>
                          <m:t>𝛁</m:t>
                        </m:r>
                        <m:r>
                          <a:rPr lang="en-US" altLang="zh-CN" sz="2000" b="1" i="1" smtClean="0">
                            <a:latin typeface="Cambria Math"/>
                          </a:rPr>
                          <m:t>𝒈</m:t>
                        </m:r>
                      </m:e>
                      <m:sub>
                        <m:r>
                          <a:rPr lang="en-US" altLang="zh-CN" sz="2000" b="1" i="1" smtClean="0">
                            <a:latin typeface="Cambria Math"/>
                          </a:rPr>
                          <m:t>𝟐</m:t>
                        </m:r>
                      </m:sub>
                    </m:sSub>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𝟐</m:t>
                            </m:r>
                          </m:e>
                        </m:d>
                      </m:e>
                      <m:sup>
                        <m:r>
                          <a:rPr lang="en-US" altLang="zh-CN" sz="2000" b="1" i="1" smtClean="0">
                            <a:latin typeface="Cambria Math"/>
                          </a:rPr>
                          <m:t>𝑻</m:t>
                        </m:r>
                      </m:sup>
                    </m:sSup>
                    <m:r>
                      <a:rPr lang="en-US" altLang="zh-CN" sz="2000" b="1" i="1" smtClean="0">
                        <a:latin typeface="Cambria Math"/>
                      </a:rPr>
                      <m:t>,</m:t>
                    </m:r>
                    <m:r>
                      <a:rPr lang="zh-CN" altLang="en-US" sz="2000" b="1" i="1" smtClean="0">
                        <a:latin typeface="Cambria Math"/>
                      </a:rPr>
                      <m:t>且有</m:t>
                    </m:r>
                  </m:oMath>
                </a14:m>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𝟏</m:t>
                          </m:r>
                        </m:num>
                        <m:den>
                          <m:r>
                            <a:rPr lang="en-US" altLang="zh-CN" sz="2000" b="1" i="1" smtClean="0">
                              <a:latin typeface="Cambria Math"/>
                            </a:rPr>
                            <m:t>𝟑</m:t>
                          </m:r>
                        </m:den>
                      </m:f>
                      <m:r>
                        <a:rPr lang="en-US" altLang="zh-CN" sz="200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𝟏</m:t>
                          </m:r>
                        </m:sub>
                      </m:sSub>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𝟐</m:t>
                          </m:r>
                        </m:num>
                        <m:den>
                          <m:r>
                            <a:rPr lang="en-US" altLang="zh-CN" sz="2000" b="1" i="1" smtClean="0">
                              <a:latin typeface="Cambria Math"/>
                            </a:rPr>
                            <m:t>𝟑</m:t>
                          </m:r>
                        </m:den>
                      </m:f>
                      <m:r>
                        <a:rPr lang="en-US" altLang="zh-CN" sz="200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𝟐</m:t>
                          </m:r>
                        </m:sub>
                      </m:sSub>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0" smtClean="0">
                                  <a:latin typeface="Cambria Math"/>
                                </a:rPr>
                                <m:t>∗</m:t>
                              </m:r>
                            </m:sup>
                          </m:sSup>
                        </m:e>
                      </m:d>
                      <m:r>
                        <a:rPr lang="en-US" altLang="zh-CN" sz="2000" b="1" i="0" smtClean="0">
                          <a:latin typeface="Cambria Math"/>
                        </a:rPr>
                        <m:t>=</m:t>
                      </m:r>
                      <m:r>
                        <a:rPr lang="en-US" altLang="zh-CN" sz="2000" b="1" i="0" smtClean="0">
                          <a:latin typeface="Cambria Math"/>
                        </a:rPr>
                        <m:t>𝟎</m:t>
                      </m:r>
                    </m:oMath>
                  </m:oMathPara>
                </a14:m>
                <a:endParaRPr lang="en-US" altLang="zh-CN" sz="2000" dirty="0"/>
              </a:p>
              <a:p>
                <a:r>
                  <a:rPr lang="zh-CN" altLang="en-US" sz="2000" dirty="0"/>
                  <a:t>不等式约束</a:t>
                </a:r>
                <a:r>
                  <a:rPr lang="en-US" altLang="zh-CN" sz="2000" dirty="0"/>
                  <a:t>:</a:t>
                </a:r>
                <a:r>
                  <a:rPr lang="zh-CN" altLang="en-US" sz="2000" dirty="0"/>
                  <a:t>若</a:t>
                </a:r>
                <a:r>
                  <a:rPr lang="en-US" altLang="zh-CN" sz="2000" i="1" dirty="0"/>
                  <a:t>x</a:t>
                </a:r>
                <a:r>
                  <a:rPr lang="en-US" altLang="zh-CN" sz="2000" i="1" baseline="30000" dirty="0"/>
                  <a:t>*</a:t>
                </a:r>
                <a:r>
                  <a:rPr lang="zh-CN" altLang="en-US" sz="2000" dirty="0"/>
                  <a:t>是</a:t>
                </a:r>
                <a:r>
                  <a:rPr lang="en-US" altLang="zh-CN" sz="2000" dirty="0"/>
                  <a:t>P</a:t>
                </a:r>
                <a:r>
                  <a:rPr lang="zh-CN" altLang="en-US" sz="2000" dirty="0"/>
                  <a:t>的只带不等式约束的局部最优点</a:t>
                </a:r>
                <a:r>
                  <a:rPr lang="en-US" altLang="zh-CN" sz="2000" dirty="0"/>
                  <a:t> ,</a:t>
                </a:r>
                <a14:m>
                  <m:oMath xmlns:m="http://schemas.openxmlformats.org/officeDocument/2006/math">
                    <m:r>
                      <a:rPr lang="en-US" altLang="zh-CN" sz="2000" b="1" i="1" smtClean="0">
                        <a:latin typeface="Cambria Math"/>
                      </a:rPr>
                      <m:t>𝑰</m:t>
                    </m:r>
                  </m:oMath>
                </a14:m>
                <a:r>
                  <a:rPr lang="zh-CN" altLang="en-US" sz="2000" dirty="0"/>
                  <a:t>为紧约束集，在</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0" smtClean="0">
                        <a:latin typeface="Cambria Math"/>
                      </a:rPr>
                      <m:t>,</m:t>
                    </m:r>
                    <m:r>
                      <a:rPr lang="en-US" altLang="zh-CN" sz="2000" b="1" i="1" smtClean="0">
                        <a:latin typeface="Cambria Math"/>
                      </a:rPr>
                      <m:t>𝒇</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𝒊</m:t>
                        </m:r>
                      </m:sub>
                    </m:sSub>
                    <m:r>
                      <a:rPr lang="en-US" altLang="zh-CN" sz="2000" b="1" i="1" smtClean="0">
                        <a:latin typeface="Cambria Math"/>
                      </a:rPr>
                      <m:t>,</m:t>
                    </m:r>
                    <m:r>
                      <a:rPr lang="en-US" altLang="zh-CN" sz="2000" b="1" i="1" smtClean="0">
                        <a:latin typeface="Cambria Math"/>
                      </a:rPr>
                      <m:t>𝒊</m:t>
                    </m:r>
                    <m:r>
                      <a:rPr lang="en-US" altLang="zh-CN" sz="2000" b="1" i="1" smtClean="0">
                        <a:latin typeface="Cambria Math"/>
                      </a:rPr>
                      <m:t>∈</m:t>
                    </m:r>
                    <m:r>
                      <a:rPr lang="en-US" altLang="zh-CN" sz="2000" b="1" i="1" smtClean="0">
                        <a:latin typeface="Cambria Math"/>
                      </a:rPr>
                      <m:t>𝑰</m:t>
                    </m:r>
                  </m:oMath>
                </a14:m>
                <a:r>
                  <a:rPr lang="zh-CN" altLang="en-US" sz="2000" dirty="0"/>
                  <a:t>可微，</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𝒊</m:t>
                        </m:r>
                      </m:sub>
                    </m:sSub>
                    <m:r>
                      <a:rPr lang="en-US" altLang="zh-CN" sz="2000" b="1" i="1" smtClean="0">
                        <a:latin typeface="Cambria Math"/>
                      </a:rPr>
                      <m:t>,</m:t>
                    </m:r>
                    <m:r>
                      <a:rPr lang="en-US" altLang="zh-CN" sz="2000" b="1" i="1" smtClean="0">
                        <a:latin typeface="Cambria Math"/>
                      </a:rPr>
                      <m:t>𝒊</m:t>
                    </m:r>
                    <m:r>
                      <a:rPr lang="en-US" altLang="zh-CN" sz="2000" b="1" i="1" smtClean="0">
                        <a:latin typeface="Cambria Math"/>
                      </a:rPr>
                      <m:t>∉</m:t>
                    </m:r>
                    <m:r>
                      <a:rPr lang="en-US" altLang="zh-CN" sz="2000" b="1" i="1" smtClean="0">
                        <a:latin typeface="Cambria Math"/>
                      </a:rPr>
                      <m:t>𝑰</m:t>
                    </m:r>
                  </m:oMath>
                </a14:m>
                <a:r>
                  <a:rPr lang="zh-CN" altLang="en-US" sz="2000" dirty="0"/>
                  <a:t>连续，</a:t>
                </a:r>
                <a14:m>
                  <m:oMath xmlns:m="http://schemas.openxmlformats.org/officeDocument/2006/math">
                    <m:r>
                      <a:rPr lang="en-US" altLang="zh-CN" sz="2000" b="1" i="1" smtClean="0">
                        <a:solidFill>
                          <a:srgbClr val="FF0000"/>
                        </a:solidFill>
                        <a:latin typeface="Cambria Math"/>
                      </a:rPr>
                      <m:t>{</m:t>
                    </m:r>
                    <m:r>
                      <a:rPr lang="en-US" altLang="zh-CN" sz="2000" b="1" i="0" smtClean="0">
                        <a:solidFill>
                          <a:srgbClr val="FF0000"/>
                        </a:solidFill>
                        <a:latin typeface="Cambria Math"/>
                      </a:rPr>
                      <m:t>𝛁</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a:rPr>
                          <m:t>𝒈</m:t>
                        </m:r>
                      </m:e>
                      <m:sub>
                        <m:r>
                          <a:rPr lang="en-US" altLang="zh-CN" sz="2000" b="1" i="1" smtClean="0">
                            <a:solidFill>
                              <a:srgbClr val="FF0000"/>
                            </a:solidFill>
                            <a:latin typeface="Cambria Math"/>
                          </a:rPr>
                          <m:t>𝒊</m:t>
                        </m:r>
                      </m:sub>
                    </m:sSub>
                    <m:r>
                      <a:rPr lang="en-US" altLang="zh-CN" sz="2000" b="1" i="1" smtClean="0">
                        <a:solidFill>
                          <a:srgbClr val="FF0000"/>
                        </a:solidFill>
                        <a:latin typeface="Cambria Math"/>
                      </a:rPr>
                      <m:t>(</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a:rPr>
                          <m:t>𝒙</m:t>
                        </m:r>
                      </m:e>
                      <m:sup>
                        <m:r>
                          <a:rPr lang="en-US" altLang="zh-CN" sz="2000" b="1" i="1" smtClean="0">
                            <a:solidFill>
                              <a:srgbClr val="FF0000"/>
                            </a:solidFill>
                            <a:latin typeface="Cambria Math"/>
                          </a:rPr>
                          <m:t>∗</m:t>
                        </m:r>
                      </m:sup>
                    </m:sSup>
                    <m:r>
                      <a:rPr lang="en-US" altLang="zh-CN" sz="2000" b="1" i="1" smtClean="0">
                        <a:solidFill>
                          <a:srgbClr val="FF0000"/>
                        </a:solidFill>
                        <a:latin typeface="Cambria Math"/>
                      </a:rPr>
                      <m:t>)|</m:t>
                    </m:r>
                    <m:r>
                      <a:rPr lang="en-US" altLang="zh-CN" sz="2000" b="1" i="1" smtClean="0">
                        <a:solidFill>
                          <a:srgbClr val="FF0000"/>
                        </a:solidFill>
                        <a:latin typeface="Cambria Math"/>
                      </a:rPr>
                      <m:t>𝒊</m:t>
                    </m:r>
                    <m:r>
                      <a:rPr lang="en-US" altLang="zh-CN" sz="2000" b="1" i="1" smtClean="0">
                        <a:solidFill>
                          <a:srgbClr val="FF0000"/>
                        </a:solidFill>
                        <a:latin typeface="Cambria Math"/>
                      </a:rPr>
                      <m:t>∈</m:t>
                    </m:r>
                    <m:r>
                      <a:rPr lang="en-US" altLang="zh-CN" sz="2000" b="1" i="1" smtClean="0">
                        <a:solidFill>
                          <a:srgbClr val="FF0000"/>
                        </a:solidFill>
                        <a:latin typeface="Cambria Math"/>
                      </a:rPr>
                      <m:t>𝑰</m:t>
                    </m:r>
                    <m:r>
                      <a:rPr lang="en-US" altLang="zh-CN" sz="2000" b="1" i="1" smtClean="0">
                        <a:solidFill>
                          <a:srgbClr val="FF0000"/>
                        </a:solidFill>
                        <a:latin typeface="Cambria Math"/>
                      </a:rPr>
                      <m:t> }</m:t>
                    </m:r>
                  </m:oMath>
                </a14:m>
                <a:r>
                  <a:rPr lang="zh-CN" altLang="en-US" sz="2000" dirty="0">
                    <a:solidFill>
                      <a:srgbClr val="FF0000"/>
                    </a:solidFill>
                  </a:rPr>
                  <a:t>线性无关</a:t>
                </a:r>
                <a:r>
                  <a:rPr lang="zh-CN" altLang="en-US" sz="2000" dirty="0"/>
                  <a:t>。则存</a:t>
                </a:r>
                <a14:m>
                  <m:oMath xmlns:m="http://schemas.openxmlformats.org/officeDocument/2006/math">
                    <m:sSup>
                      <m:sSupPr>
                        <m:ctrlPr>
                          <a:rPr lang="en-US" altLang="zh-CN" sz="2000" b="1" i="1" dirty="0" smtClean="0">
                            <a:latin typeface="Cambria Math" panose="02040503050406030204" pitchFamily="18" charset="0"/>
                          </a:rPr>
                        </m:ctrlPr>
                      </m:sSupPr>
                      <m:e>
                        <m:r>
                          <a:rPr lang="en-US" altLang="zh-CN" sz="2000" b="1" i="1" dirty="0" smtClean="0">
                            <a:latin typeface="Cambria Math"/>
                          </a:rPr>
                          <m:t>𝝁</m:t>
                        </m:r>
                      </m:e>
                      <m:sup>
                        <m:r>
                          <a:rPr lang="en-US" altLang="zh-CN" sz="2000" b="1" i="1" dirty="0" smtClean="0">
                            <a:latin typeface="Cambria Math"/>
                          </a:rPr>
                          <m:t>∗</m:t>
                        </m:r>
                      </m:sup>
                    </m:sSup>
                    <m:r>
                      <a:rPr lang="en-US" altLang="zh-CN" sz="2000" i="1" dirty="0">
                        <a:latin typeface="Cambria Math"/>
                      </a:rPr>
                      <m:t>∈ </m:t>
                    </m:r>
                    <m:sSup>
                      <m:sSupPr>
                        <m:ctrlPr>
                          <a:rPr lang="en-US" altLang="zh-CN" sz="2000" b="1" i="1" dirty="0" smtClean="0">
                            <a:latin typeface="Cambria Math" panose="02040503050406030204" pitchFamily="18" charset="0"/>
                          </a:rPr>
                        </m:ctrlPr>
                      </m:sSupPr>
                      <m:e>
                        <m:r>
                          <a:rPr lang="en-US" altLang="zh-CN" sz="2000" i="1" dirty="0" err="1">
                            <a:latin typeface="Cambria Math"/>
                          </a:rPr>
                          <m:t>𝑅</m:t>
                        </m:r>
                      </m:e>
                      <m:sup>
                        <m:d>
                          <m:dPr>
                            <m:begChr m:val="|"/>
                            <m:endChr m:val="|"/>
                            <m:ctrlPr>
                              <a:rPr lang="en-US" altLang="zh-CN" sz="2000" b="1" i="1" dirty="0" smtClean="0">
                                <a:latin typeface="Cambria Math" panose="02040503050406030204" pitchFamily="18" charset="0"/>
                              </a:rPr>
                            </m:ctrlPr>
                          </m:dPr>
                          <m:e>
                            <m:r>
                              <a:rPr lang="en-US" altLang="zh-CN" sz="2000" b="1" i="1" dirty="0" smtClean="0">
                                <a:latin typeface="Cambria Math"/>
                              </a:rPr>
                              <m:t>𝑰</m:t>
                            </m:r>
                          </m:e>
                        </m:d>
                      </m:sup>
                    </m:sSup>
                  </m:oMath>
                </a14:m>
                <a:r>
                  <a:rPr lang="zh-CN" altLang="en-US" sz="2000" dirty="0"/>
                  <a:t>使</a:t>
                </a:r>
                <a:r>
                  <a:rPr lang="en-US" altLang="zh-CN" sz="2000" dirty="0"/>
                  <a:t> </a:t>
                </a:r>
                <a14:m>
                  <m:oMath xmlns:m="http://schemas.openxmlformats.org/officeDocument/2006/math">
                    <m:r>
                      <a:rPr lang="en-US" altLang="zh-CN" sz="2000" dirty="0">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a:latin typeface="Cambria Math"/>
                      </a:rPr>
                      <m:t>+</m:t>
                    </m:r>
                    <m:sSup>
                      <m:sSupPr>
                        <m:ctrlPr>
                          <a:rPr lang="en-US" altLang="zh-CN" sz="2000" i="1">
                            <a:latin typeface="Cambria Math" panose="02040503050406030204" pitchFamily="18" charset="0"/>
                          </a:rPr>
                        </m:ctrlPr>
                      </m:sSupPr>
                      <m:e>
                        <m:r>
                          <a:rPr lang="en-US" altLang="zh-CN" sz="2000" b="1" i="1" smtClean="0">
                            <a:latin typeface="Cambria Math"/>
                          </a:rPr>
                          <m:t>𝝁</m:t>
                        </m:r>
                      </m:e>
                      <m:sup>
                        <m:sSup>
                          <m:sSupPr>
                            <m:ctrlPr>
                              <a:rPr lang="en-US" altLang="zh-CN" sz="2000" i="1">
                                <a:latin typeface="Cambria Math" panose="02040503050406030204" pitchFamily="18" charset="0"/>
                              </a:rPr>
                            </m:ctrlPr>
                          </m:sSupPr>
                          <m:e>
                            <m:r>
                              <a:rPr lang="en-US" altLang="zh-CN" sz="2000" i="1">
                                <a:latin typeface="Cambria Math"/>
                              </a:rPr>
                              <m:t>∗</m:t>
                            </m:r>
                          </m:e>
                          <m:sup>
                            <m:r>
                              <a:rPr lang="en-US" altLang="zh-CN" sz="2000" i="1">
                                <a:latin typeface="Cambria Math"/>
                              </a:rPr>
                              <m:t>𝑻</m:t>
                            </m:r>
                          </m:sup>
                        </m:sSup>
                      </m:sup>
                    </m:sSup>
                    <m:sSub>
                      <m:sSubPr>
                        <m:ctrlPr>
                          <a:rPr lang="en-US" altLang="zh-CN" sz="2000" b="1" i="1" smtClean="0">
                            <a:latin typeface="Cambria Math" panose="02040503050406030204" pitchFamily="18" charset="0"/>
                          </a:rPr>
                        </m:ctrlPr>
                      </m:sSubPr>
                      <m:e>
                        <m:r>
                          <a:rPr lang="en-US" altLang="zh-CN" sz="2000" b="1" i="0" smtClean="0">
                            <a:latin typeface="Cambria Math"/>
                          </a:rPr>
                          <m:t>𝛁</m:t>
                        </m:r>
                        <m:r>
                          <a:rPr lang="en-US" altLang="zh-CN" sz="2000" b="1" i="1" smtClean="0">
                            <a:latin typeface="Cambria Math"/>
                          </a:rPr>
                          <m:t>𝒈</m:t>
                        </m:r>
                      </m:e>
                      <m:sub>
                        <m:r>
                          <a:rPr lang="en-US" altLang="zh-CN" sz="2000" b="1" i="1" smtClean="0">
                            <a:latin typeface="Cambria Math"/>
                          </a:rPr>
                          <m:t>𝑰</m:t>
                        </m:r>
                      </m:sub>
                    </m:sSub>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i="1">
                        <a:latin typeface="Cambria Math"/>
                      </a:rPr>
                      <m:t>=</m:t>
                    </m:r>
                    <m:r>
                      <a:rPr lang="en-US" altLang="zh-CN" sz="2000" i="1">
                        <a:latin typeface="Cambria Math"/>
                      </a:rPr>
                      <m:t>𝟎</m:t>
                    </m:r>
                  </m:oMath>
                </a14:m>
                <a:r>
                  <a:rPr lang="zh-CN" altLang="en-US" sz="2000" dirty="0"/>
                  <a:t>。表明目标函数在最优点的梯度值是起作用约束函数在该点梯度值的组合。如果</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oMath>
                </a14:m>
                <a:r>
                  <a:rPr lang="zh-CN" altLang="en-US" sz="2000" dirty="0"/>
                  <a:t>在</a:t>
                </a:r>
                <a14:m>
                  <m:oMath xmlns:m="http://schemas.openxmlformats.org/officeDocument/2006/math">
                    <m:sSup>
                      <m:sSupPr>
                        <m:ctrlPr>
                          <a:rPr lang="en-US" altLang="zh-CN" sz="2000" b="1" i="1" dirty="0" smtClean="0">
                            <a:latin typeface="Cambria Math" panose="02040503050406030204" pitchFamily="18" charset="0"/>
                          </a:rPr>
                        </m:ctrlPr>
                      </m:sSupPr>
                      <m:e>
                        <m:r>
                          <a:rPr lang="en-US" altLang="zh-CN" sz="2000" b="1" i="1" dirty="0" smtClean="0">
                            <a:latin typeface="Cambria Math"/>
                          </a:rPr>
                          <m:t>𝒙</m:t>
                        </m:r>
                      </m:e>
                      <m:sup>
                        <m:r>
                          <a:rPr lang="en-US" altLang="zh-CN" sz="2000" b="1" i="1" dirty="0" smtClean="0">
                            <a:latin typeface="Cambria Math"/>
                          </a:rPr>
                          <m:t>∗</m:t>
                        </m:r>
                      </m:sup>
                    </m:sSup>
                  </m:oMath>
                </a14:m>
                <a:r>
                  <a:rPr lang="zh-CN" altLang="en-US" sz="2000" dirty="0"/>
                  <a:t>点也可微</a:t>
                </a:r>
                <a:r>
                  <a:rPr lang="en-US" altLang="zh-CN" sz="2000" dirty="0"/>
                  <a:t>,</a:t>
                </a:r>
                <a:r>
                  <a:rPr lang="zh-CN" altLang="en-US" sz="2000" dirty="0"/>
                  <a:t>则下列关系式成立</a:t>
                </a:r>
                <a:endParaRPr lang="en-US" altLang="zh-CN" sz="2000" dirty="0"/>
              </a:p>
              <a:p>
                <a:pPr lvl="1"/>
                <a14:m>
                  <m:oMath xmlns:m="http://schemas.openxmlformats.org/officeDocument/2006/math">
                    <m:r>
                      <a:rPr lang="en-US" altLang="zh-CN" sz="1600" dirty="0">
                        <a:latin typeface="Cambria Math"/>
                      </a:rPr>
                      <m:t>𝛻</m:t>
                    </m:r>
                    <m:r>
                      <a:rPr lang="en-US" altLang="zh-CN" sz="1600" i="1">
                        <a:latin typeface="Cambria Math"/>
                      </a:rPr>
                      <m:t>𝒇</m:t>
                    </m:r>
                    <m:d>
                      <m:dPr>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m:t>
                            </m:r>
                          </m:sup>
                        </m:sSup>
                      </m:e>
                    </m:d>
                    <m:r>
                      <a:rPr lang="en-US" altLang="zh-CN" sz="1600">
                        <a:latin typeface="Cambria Math"/>
                      </a:rPr>
                      <m:t>+</m:t>
                    </m:r>
                    <m:f>
                      <m:fPr>
                        <m:ctrlPr>
                          <a:rPr lang="en-US" altLang="zh-CN" sz="1600" b="1" i="1" smtClean="0">
                            <a:latin typeface="Cambria Math" panose="02040503050406030204" pitchFamily="18" charset="0"/>
                          </a:rPr>
                        </m:ctrlPr>
                      </m:fPr>
                      <m:num>
                        <m:r>
                          <a:rPr lang="en-US" altLang="zh-CN" sz="1600" i="1" smtClean="0">
                            <a:latin typeface="Cambria Math"/>
                            <a:ea typeface="Cambria Math"/>
                          </a:rPr>
                          <m:t>𝝏</m:t>
                        </m:r>
                        <m:r>
                          <a:rPr lang="en-US" altLang="zh-CN" sz="1600" b="1" i="1" smtClean="0">
                            <a:latin typeface="Cambria Math"/>
                            <a:ea typeface="Cambria Math"/>
                          </a:rPr>
                          <m:t>𝒈</m:t>
                        </m:r>
                        <m:d>
                          <m:dPr>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m:t>
                                </m:r>
                              </m:sup>
                            </m:sSup>
                          </m:e>
                        </m:d>
                      </m:num>
                      <m:den>
                        <m:r>
                          <a:rPr lang="en-US" altLang="zh-CN" sz="1600" b="1" i="1" smtClean="0">
                            <a:latin typeface="Cambria Math"/>
                            <a:ea typeface="Cambria Math"/>
                          </a:rPr>
                          <m:t>𝝏</m:t>
                        </m:r>
                        <m:r>
                          <a:rPr lang="en-US" altLang="zh-CN" sz="1600" b="1" i="1" smtClean="0">
                            <a:latin typeface="Cambria Math"/>
                            <a:ea typeface="Cambria Math"/>
                          </a:rPr>
                          <m:t>𝒙</m:t>
                        </m:r>
                      </m:den>
                    </m:f>
                    <m:sSup>
                      <m:sSupPr>
                        <m:ctrlPr>
                          <a:rPr lang="en-US" altLang="zh-CN" sz="1600" b="1" i="1" smtClean="0">
                            <a:latin typeface="Cambria Math" panose="02040503050406030204" pitchFamily="18" charset="0"/>
                            <a:ea typeface="Cambria Math"/>
                          </a:rPr>
                        </m:ctrlPr>
                      </m:sSupPr>
                      <m:e>
                        <m:r>
                          <a:rPr lang="en-US" altLang="zh-CN" sz="1600" b="1" i="1" smtClean="0">
                            <a:latin typeface="Cambria Math"/>
                            <a:ea typeface="Cambria Math"/>
                          </a:rPr>
                          <m:t>𝝁</m:t>
                        </m:r>
                      </m:e>
                      <m:sup>
                        <m:r>
                          <a:rPr lang="en-US" altLang="zh-CN" sz="1600" b="1" i="1" smtClean="0">
                            <a:latin typeface="Cambria Math"/>
                            <a:ea typeface="Cambria Math"/>
                          </a:rPr>
                          <m:t>∗</m:t>
                        </m:r>
                      </m:sup>
                    </m:sSup>
                    <m:r>
                      <a:rPr lang="en-US" altLang="zh-CN" sz="1600" i="1">
                        <a:latin typeface="Cambria Math"/>
                      </a:rPr>
                      <m:t>=</m:t>
                    </m:r>
                    <m:r>
                      <a:rPr lang="en-US" altLang="zh-CN" sz="1600" i="1">
                        <a:latin typeface="Cambria Math"/>
                      </a:rPr>
                      <m:t>𝟎</m:t>
                    </m:r>
                  </m:oMath>
                </a14:m>
                <a:endParaRPr lang="en-US" altLang="zh-CN" sz="1600" dirty="0"/>
              </a:p>
              <a:p>
                <a:pPr lvl="1"/>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a:rPr>
                          <m:t>𝝁</m:t>
                        </m:r>
                      </m:e>
                      <m:sup>
                        <m:r>
                          <a:rPr lang="en-US" altLang="zh-CN" sz="1600" b="1" i="1" smtClean="0">
                            <a:latin typeface="Cambria Math"/>
                          </a:rPr>
                          <m:t>∗</m:t>
                        </m:r>
                      </m:sup>
                    </m:sSup>
                    <m:r>
                      <a:rPr lang="en-US" altLang="zh-CN" sz="1600" b="1" i="1" smtClean="0">
                        <a:latin typeface="Cambria Math"/>
                      </a:rPr>
                      <m:t>≥</m:t>
                    </m:r>
                    <m:r>
                      <a:rPr lang="en-US" altLang="zh-CN" sz="1600" b="1" i="1" smtClean="0">
                        <a:latin typeface="Cambria Math"/>
                      </a:rPr>
                      <m:t>𝟎</m:t>
                    </m:r>
                  </m:oMath>
                </a14:m>
                <a:endParaRPr lang="en-US" altLang="zh-CN" sz="1600" b="1" dirty="0"/>
              </a:p>
              <a:p>
                <a:pPr lvl="1"/>
                <a14:m>
                  <m:oMath xmlns:m="http://schemas.openxmlformats.org/officeDocument/2006/math">
                    <m:sSup>
                      <m:sSupPr>
                        <m:ctrlPr>
                          <a:rPr lang="en-US" altLang="zh-CN" sz="1600" b="1" i="1" smtClean="0">
                            <a:solidFill>
                              <a:srgbClr val="CC00CC"/>
                            </a:solidFill>
                            <a:latin typeface="Cambria Math" panose="02040503050406030204" pitchFamily="18" charset="0"/>
                          </a:rPr>
                        </m:ctrlPr>
                      </m:sSupPr>
                      <m:e>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𝝁</m:t>
                            </m:r>
                          </m:e>
                          <m:sup>
                            <m:r>
                              <a:rPr lang="en-US" altLang="zh-CN" sz="1600" b="1" i="1" smtClean="0">
                                <a:solidFill>
                                  <a:srgbClr val="CC00CC"/>
                                </a:solidFill>
                                <a:latin typeface="Cambria Math"/>
                              </a:rPr>
                              <m:t>∗</m:t>
                            </m:r>
                          </m:sup>
                        </m:sSup>
                      </m:e>
                      <m:sup>
                        <m:r>
                          <a:rPr lang="en-US" altLang="zh-CN" sz="1600" b="1" i="1" smtClean="0">
                            <a:solidFill>
                              <a:srgbClr val="CC00CC"/>
                            </a:solidFill>
                            <a:latin typeface="Cambria Math"/>
                          </a:rPr>
                          <m:t>𝑻</m:t>
                        </m:r>
                      </m:sup>
                    </m:sSup>
                    <m:r>
                      <a:rPr lang="en-US" altLang="zh-CN" sz="1600" b="1" i="1" smtClean="0">
                        <a:solidFill>
                          <a:srgbClr val="CC00CC"/>
                        </a:solidFill>
                        <a:latin typeface="Cambria Math"/>
                      </a:rPr>
                      <m:t>𝒈</m:t>
                    </m:r>
                    <m:d>
                      <m:dPr>
                        <m:ctrlPr>
                          <a:rPr lang="en-US" altLang="zh-CN" sz="1600" b="1" i="1" smtClean="0">
                            <a:solidFill>
                              <a:srgbClr val="CC00CC"/>
                            </a:solidFill>
                            <a:latin typeface="Cambria Math" panose="02040503050406030204" pitchFamily="18" charset="0"/>
                          </a:rPr>
                        </m:ctrlPr>
                      </m:dPr>
                      <m:e>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𝒙</m:t>
                            </m:r>
                          </m:e>
                          <m:sup>
                            <m:r>
                              <a:rPr lang="en-US" altLang="zh-CN" sz="1600" b="1" i="1" smtClean="0">
                                <a:solidFill>
                                  <a:srgbClr val="CC00CC"/>
                                </a:solidFill>
                                <a:latin typeface="Cambria Math"/>
                              </a:rPr>
                              <m:t>∗</m:t>
                            </m:r>
                          </m:sup>
                        </m:sSup>
                      </m:e>
                    </m:d>
                    <m:r>
                      <a:rPr lang="en-US" altLang="zh-CN" sz="1600" b="1" i="1" smtClean="0">
                        <a:solidFill>
                          <a:srgbClr val="CC00CC"/>
                        </a:solidFill>
                        <a:latin typeface="Cambria Math"/>
                      </a:rPr>
                      <m:t>=</m:t>
                    </m:r>
                    <m:r>
                      <a:rPr lang="en-US" altLang="zh-CN" sz="1600" b="1" i="1" smtClean="0">
                        <a:solidFill>
                          <a:srgbClr val="CC00CC"/>
                        </a:solidFill>
                        <a:latin typeface="Cambria Math"/>
                      </a:rPr>
                      <m:t>𝟎</m:t>
                    </m:r>
                  </m:oMath>
                </a14:m>
                <a:r>
                  <a:rPr lang="zh-CN" altLang="en-US" sz="1600" dirty="0">
                    <a:solidFill>
                      <a:srgbClr val="CC00CC"/>
                    </a:solidFill>
                  </a:rPr>
                  <a:t>：互补松弛性条件</a:t>
                </a:r>
                <a:endParaRPr lang="en-US" altLang="zh-CN" sz="1600" dirty="0">
                  <a:solidFill>
                    <a:srgbClr val="CC00CC"/>
                  </a:solidFill>
                </a:endParaRPr>
              </a:p>
              <a:p>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595" t="-759" r="-463" b="-4989"/>
                </a:stretch>
              </a:blipFill>
            </p:spPr>
            <p:txBody>
              <a:bodyPr/>
              <a:lstStyle/>
              <a:p>
                <a:r>
                  <a:rPr lang="zh-CN" altLang="en-US">
                    <a:noFill/>
                  </a:rPr>
                  <a:t> </a:t>
                </a:r>
                <a:endParaRPr lang="zh-CN" altLang="en-US">
                  <a:noFill/>
                </a:endParaRPr>
              </a:p>
            </p:txBody>
          </p:sp>
        </mc:Fallback>
      </mc:AlternateContent>
      <p:graphicFrame>
        <p:nvGraphicFramePr>
          <p:cNvPr id="4" name="Object 4"/>
          <p:cNvGraphicFramePr>
            <a:graphicFrameLocks noChangeAspect="1"/>
          </p:cNvGraphicFramePr>
          <p:nvPr/>
        </p:nvGraphicFramePr>
        <p:xfrm>
          <a:off x="1352600" y="1088901"/>
          <a:ext cx="4820391" cy="1775718"/>
        </p:xfrm>
        <a:graphic>
          <a:graphicData uri="http://schemas.openxmlformats.org/presentationml/2006/ole">
            <mc:AlternateContent xmlns:mc="http://schemas.openxmlformats.org/markup-compatibility/2006">
              <mc:Choice xmlns:v="urn:schemas-microsoft-com:vml" Requires="v">
                <p:oleObj spid="_x0000_s1149" name="Equation" r:id="rId4" imgW="53035200" imgH="26822400" progId="Equation.3">
                  <p:embed/>
                </p:oleObj>
              </mc:Choice>
              <mc:Fallback>
                <p:oleObj name="Equation" r:id="rId4" imgW="53035200" imgH="26822400" progId="Equation.3">
                  <p:embed/>
                  <p:pic>
                    <p:nvPicPr>
                      <p:cNvPr id="0" name="图片 1102"/>
                      <p:cNvPicPr>
                        <a:picLocks noChangeAspect="1" noChangeArrowheads="1"/>
                      </p:cNvPicPr>
                      <p:nvPr/>
                    </p:nvPicPr>
                    <p:blipFill>
                      <a:blip r:embed="rId5"/>
                      <a:srcRect/>
                      <a:stretch>
                        <a:fillRect/>
                      </a:stretch>
                    </p:blipFill>
                    <p:spPr bwMode="auto">
                      <a:xfrm>
                        <a:off x="1352600" y="1088901"/>
                        <a:ext cx="4820391" cy="1775718"/>
                      </a:xfrm>
                      <a:prstGeom prst="rect">
                        <a:avLst/>
                      </a:prstGeom>
                      <a:noFill/>
                    </p:spPr>
                  </p:pic>
                </p:oleObj>
              </mc:Fallback>
            </mc:AlternateContent>
          </a:graphicData>
        </a:graphic>
      </p:graphicFrame>
      <p:grpSp>
        <p:nvGrpSpPr>
          <p:cNvPr id="46" name="Group 45"/>
          <p:cNvGrpSpPr/>
          <p:nvPr/>
        </p:nvGrpSpPr>
        <p:grpSpPr>
          <a:xfrm>
            <a:off x="6089589" y="1016893"/>
            <a:ext cx="3679305" cy="2057401"/>
            <a:chOff x="2209799" y="3944069"/>
            <a:chExt cx="4343401" cy="2532932"/>
          </a:xfrm>
        </p:grpSpPr>
        <p:sp>
          <p:nvSpPr>
            <p:cNvPr id="6" name="Line 6"/>
            <p:cNvSpPr>
              <a:spLocks noChangeShapeType="1"/>
            </p:cNvSpPr>
            <p:nvPr/>
          </p:nvSpPr>
          <p:spPr bwMode="auto">
            <a:xfrm>
              <a:off x="2438400" y="5791200"/>
              <a:ext cx="3352800" cy="0"/>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7" name="Line 7"/>
            <p:cNvSpPr>
              <a:spLocks noChangeShapeType="1"/>
            </p:cNvSpPr>
            <p:nvPr/>
          </p:nvSpPr>
          <p:spPr bwMode="auto">
            <a:xfrm flipV="1">
              <a:off x="2665413" y="3960813"/>
              <a:ext cx="0" cy="2516188"/>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8" name="Arc 9"/>
            <p:cNvSpPr/>
            <p:nvPr/>
          </p:nvSpPr>
          <p:spPr bwMode="auto">
            <a:xfrm>
              <a:off x="2514600" y="4878388"/>
              <a:ext cx="1219200" cy="1255713"/>
            </a:xfrm>
            <a:custGeom>
              <a:avLst/>
              <a:gdLst>
                <a:gd name="G0" fmla="+- 0 0 0"/>
                <a:gd name="G1" fmla="+- 21600 0 0"/>
                <a:gd name="G2" fmla="+- 21600 0 0"/>
                <a:gd name="T0" fmla="*/ 0 w 21600"/>
                <a:gd name="T1" fmla="*/ 0 h 23730"/>
                <a:gd name="T2" fmla="*/ 21495 w 21600"/>
                <a:gd name="T3" fmla="*/ 23730 h 23730"/>
                <a:gd name="T4" fmla="*/ 0 w 21600"/>
                <a:gd name="T5" fmla="*/ 21600 h 23730"/>
              </a:gdLst>
              <a:ahLst/>
              <a:cxnLst>
                <a:cxn ang="0">
                  <a:pos x="T0" y="T1"/>
                </a:cxn>
                <a:cxn ang="0">
                  <a:pos x="T2" y="T3"/>
                </a:cxn>
                <a:cxn ang="0">
                  <a:pos x="T4" y="T5"/>
                </a:cxn>
              </a:cxnLst>
              <a:rect l="0" t="0" r="r" b="b"/>
              <a:pathLst>
                <a:path w="21600" h="23730" fill="none" extrusionOk="0">
                  <a:moveTo>
                    <a:pt x="-1" y="0"/>
                  </a:moveTo>
                  <a:cubicBezTo>
                    <a:pt x="11929" y="0"/>
                    <a:pt x="21600" y="9670"/>
                    <a:pt x="21600" y="21600"/>
                  </a:cubicBezTo>
                  <a:cubicBezTo>
                    <a:pt x="21600" y="22311"/>
                    <a:pt x="21564" y="23022"/>
                    <a:pt x="21494" y="23729"/>
                  </a:cubicBezTo>
                </a:path>
                <a:path w="21600" h="23730" stroke="0" extrusionOk="0">
                  <a:moveTo>
                    <a:pt x="-1" y="0"/>
                  </a:moveTo>
                  <a:cubicBezTo>
                    <a:pt x="11929" y="0"/>
                    <a:pt x="21600" y="9670"/>
                    <a:pt x="21600" y="21600"/>
                  </a:cubicBezTo>
                  <a:cubicBezTo>
                    <a:pt x="21600" y="22311"/>
                    <a:pt x="21564" y="23022"/>
                    <a:pt x="21494" y="23729"/>
                  </a:cubicBezTo>
                  <a:lnTo>
                    <a:pt x="0" y="21600"/>
                  </a:lnTo>
                  <a:close/>
                </a:path>
              </a:pathLst>
            </a:custGeom>
            <a:noFill/>
            <a:ln w="9525">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9" name="Line 10"/>
            <p:cNvSpPr>
              <a:spLocks noChangeShapeType="1"/>
            </p:cNvSpPr>
            <p:nvPr/>
          </p:nvSpPr>
          <p:spPr bwMode="auto">
            <a:xfrm>
              <a:off x="2667000" y="5029200"/>
              <a:ext cx="152400" cy="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0" name="Line 11"/>
            <p:cNvSpPr>
              <a:spLocks noChangeShapeType="1"/>
            </p:cNvSpPr>
            <p:nvPr/>
          </p:nvSpPr>
          <p:spPr bwMode="auto">
            <a:xfrm>
              <a:off x="2667000" y="5410200"/>
              <a:ext cx="152400" cy="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1" name="Line 12"/>
            <p:cNvSpPr>
              <a:spLocks noChangeShapeType="1"/>
            </p:cNvSpPr>
            <p:nvPr/>
          </p:nvSpPr>
          <p:spPr bwMode="auto">
            <a:xfrm>
              <a:off x="3581400" y="5715000"/>
              <a:ext cx="0" cy="1524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2" name="Line 13"/>
            <p:cNvSpPr>
              <a:spLocks noChangeShapeType="1"/>
            </p:cNvSpPr>
            <p:nvPr/>
          </p:nvSpPr>
          <p:spPr bwMode="auto">
            <a:xfrm>
              <a:off x="3124200" y="5715000"/>
              <a:ext cx="0" cy="1524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3" name="Line 14"/>
            <p:cNvSpPr>
              <a:spLocks noChangeShapeType="1"/>
            </p:cNvSpPr>
            <p:nvPr/>
          </p:nvSpPr>
          <p:spPr bwMode="auto">
            <a:xfrm>
              <a:off x="4038600" y="5715000"/>
              <a:ext cx="0" cy="1524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4" name="Line 16"/>
            <p:cNvSpPr>
              <a:spLocks noChangeShapeType="1"/>
            </p:cNvSpPr>
            <p:nvPr/>
          </p:nvSpPr>
          <p:spPr bwMode="auto">
            <a:xfrm>
              <a:off x="4572000" y="5715000"/>
              <a:ext cx="0" cy="1524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5" name="Line 17"/>
            <p:cNvSpPr>
              <a:spLocks noChangeShapeType="1"/>
            </p:cNvSpPr>
            <p:nvPr/>
          </p:nvSpPr>
          <p:spPr bwMode="auto">
            <a:xfrm>
              <a:off x="2209799" y="4876799"/>
              <a:ext cx="3352799" cy="1295399"/>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6" name="Rectangle 18"/>
            <p:cNvSpPr>
              <a:spLocks noChangeArrowheads="1"/>
            </p:cNvSpPr>
            <p:nvPr/>
          </p:nvSpPr>
          <p:spPr bwMode="auto">
            <a:xfrm>
              <a:off x="2895600" y="5867400"/>
              <a:ext cx="381000" cy="22860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dirty="0">
                  <a:solidFill>
                    <a:srgbClr val="FF0000"/>
                  </a:solidFill>
                </a:rPr>
                <a:t>1</a:t>
              </a:r>
            </a:p>
          </p:txBody>
        </p:sp>
        <p:sp>
          <p:nvSpPr>
            <p:cNvPr id="17" name="Rectangle 19"/>
            <p:cNvSpPr>
              <a:spLocks noChangeArrowheads="1"/>
            </p:cNvSpPr>
            <p:nvPr/>
          </p:nvSpPr>
          <p:spPr bwMode="auto">
            <a:xfrm>
              <a:off x="3505200" y="5867400"/>
              <a:ext cx="152400" cy="30480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dirty="0">
                  <a:solidFill>
                    <a:srgbClr val="FF0000"/>
                  </a:solidFill>
                </a:rPr>
                <a:t>2</a:t>
              </a:r>
            </a:p>
          </p:txBody>
        </p:sp>
        <p:sp>
          <p:nvSpPr>
            <p:cNvPr id="18" name="Rectangle 20"/>
            <p:cNvSpPr>
              <a:spLocks noChangeArrowheads="1"/>
            </p:cNvSpPr>
            <p:nvPr/>
          </p:nvSpPr>
          <p:spPr bwMode="auto">
            <a:xfrm>
              <a:off x="3886200" y="5867400"/>
              <a:ext cx="228600" cy="30480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dirty="0">
                  <a:solidFill>
                    <a:srgbClr val="FF0000"/>
                  </a:solidFill>
                </a:rPr>
                <a:t>3</a:t>
              </a:r>
            </a:p>
          </p:txBody>
        </p:sp>
        <p:sp>
          <p:nvSpPr>
            <p:cNvPr id="19" name="Rectangle 21"/>
            <p:cNvSpPr>
              <a:spLocks noChangeArrowheads="1"/>
            </p:cNvSpPr>
            <p:nvPr/>
          </p:nvSpPr>
          <p:spPr bwMode="auto">
            <a:xfrm>
              <a:off x="4419600" y="5867400"/>
              <a:ext cx="304800" cy="30480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dirty="0">
                  <a:solidFill>
                    <a:srgbClr val="FF0000"/>
                  </a:solidFill>
                </a:rPr>
                <a:t>4</a:t>
              </a:r>
            </a:p>
          </p:txBody>
        </p:sp>
        <p:sp>
          <p:nvSpPr>
            <p:cNvPr id="20" name="Rectangle 22"/>
            <p:cNvSpPr>
              <a:spLocks noChangeArrowheads="1"/>
            </p:cNvSpPr>
            <p:nvPr/>
          </p:nvSpPr>
          <p:spPr bwMode="auto">
            <a:xfrm>
              <a:off x="2362200" y="5334000"/>
              <a:ext cx="228600" cy="22860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solidFill>
                    <a:srgbClr val="FF0000"/>
                  </a:solidFill>
                </a:rPr>
                <a:t>1</a:t>
              </a:r>
            </a:p>
          </p:txBody>
        </p:sp>
        <p:sp>
          <p:nvSpPr>
            <p:cNvPr id="21" name="Rectangle 23"/>
            <p:cNvSpPr>
              <a:spLocks noChangeArrowheads="1"/>
            </p:cNvSpPr>
            <p:nvPr/>
          </p:nvSpPr>
          <p:spPr bwMode="auto">
            <a:xfrm>
              <a:off x="2438400" y="4953000"/>
              <a:ext cx="152400" cy="22860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solidFill>
                    <a:srgbClr val="FF0000"/>
                  </a:solidFill>
                </a:rPr>
                <a:t>2</a:t>
              </a:r>
            </a:p>
          </p:txBody>
        </p:sp>
        <p:sp>
          <p:nvSpPr>
            <p:cNvPr id="22" name="Line 24"/>
            <p:cNvSpPr>
              <a:spLocks noChangeShapeType="1"/>
            </p:cNvSpPr>
            <p:nvPr/>
          </p:nvSpPr>
          <p:spPr bwMode="auto">
            <a:xfrm>
              <a:off x="4560063" y="4495800"/>
              <a:ext cx="152400" cy="2286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3" name="Line 25"/>
            <p:cNvSpPr>
              <a:spLocks noChangeShapeType="1"/>
            </p:cNvSpPr>
            <p:nvPr/>
          </p:nvSpPr>
          <p:spPr bwMode="auto">
            <a:xfrm>
              <a:off x="2667000" y="5257800"/>
              <a:ext cx="381000" cy="5334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4" name="Line 26"/>
            <p:cNvSpPr>
              <a:spLocks noChangeShapeType="1"/>
            </p:cNvSpPr>
            <p:nvPr/>
          </p:nvSpPr>
          <p:spPr bwMode="auto">
            <a:xfrm>
              <a:off x="2743200" y="5181600"/>
              <a:ext cx="457200" cy="5334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5" name="Line 27"/>
            <p:cNvSpPr>
              <a:spLocks noChangeShapeType="1"/>
            </p:cNvSpPr>
            <p:nvPr/>
          </p:nvSpPr>
          <p:spPr bwMode="auto">
            <a:xfrm>
              <a:off x="2971800" y="5257800"/>
              <a:ext cx="457200" cy="4572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6" name="Line 28"/>
            <p:cNvSpPr>
              <a:spLocks noChangeShapeType="1"/>
            </p:cNvSpPr>
            <p:nvPr/>
          </p:nvSpPr>
          <p:spPr bwMode="auto">
            <a:xfrm>
              <a:off x="3276600" y="5410200"/>
              <a:ext cx="3048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7" name="Line 31"/>
            <p:cNvSpPr>
              <a:spLocks noChangeShapeType="1"/>
            </p:cNvSpPr>
            <p:nvPr/>
          </p:nvSpPr>
          <p:spPr bwMode="auto">
            <a:xfrm>
              <a:off x="3429000" y="5410200"/>
              <a:ext cx="228600" cy="2286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8" name="Line 32"/>
            <p:cNvSpPr>
              <a:spLocks noChangeShapeType="1"/>
            </p:cNvSpPr>
            <p:nvPr/>
          </p:nvSpPr>
          <p:spPr bwMode="auto">
            <a:xfrm>
              <a:off x="3048000" y="5257800"/>
              <a:ext cx="381000" cy="3810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9" name="Line 33"/>
            <p:cNvSpPr>
              <a:spLocks noChangeShapeType="1"/>
            </p:cNvSpPr>
            <p:nvPr/>
          </p:nvSpPr>
          <p:spPr bwMode="auto">
            <a:xfrm>
              <a:off x="2819400" y="5181600"/>
              <a:ext cx="457200" cy="4572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30" name="Line 34"/>
            <p:cNvSpPr>
              <a:spLocks noChangeShapeType="1"/>
            </p:cNvSpPr>
            <p:nvPr/>
          </p:nvSpPr>
          <p:spPr bwMode="auto">
            <a:xfrm>
              <a:off x="2743200" y="5257800"/>
              <a:ext cx="457200" cy="5334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31" name="Line 35"/>
            <p:cNvSpPr>
              <a:spLocks noChangeShapeType="1"/>
            </p:cNvSpPr>
            <p:nvPr/>
          </p:nvSpPr>
          <p:spPr bwMode="auto">
            <a:xfrm>
              <a:off x="2743200" y="5486400"/>
              <a:ext cx="2286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32" name="Line 36"/>
            <p:cNvSpPr>
              <a:spLocks noChangeShapeType="1"/>
            </p:cNvSpPr>
            <p:nvPr/>
          </p:nvSpPr>
          <p:spPr bwMode="auto">
            <a:xfrm>
              <a:off x="2667000" y="5638800"/>
              <a:ext cx="76200" cy="1524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33" name="Line 37"/>
            <p:cNvSpPr>
              <a:spLocks noChangeShapeType="1"/>
            </p:cNvSpPr>
            <p:nvPr/>
          </p:nvSpPr>
          <p:spPr bwMode="auto">
            <a:xfrm>
              <a:off x="3276600" y="5334000"/>
              <a:ext cx="457200" cy="4572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34" name="Line 38"/>
            <p:cNvSpPr>
              <a:spLocks noChangeShapeType="1"/>
            </p:cNvSpPr>
            <p:nvPr/>
          </p:nvSpPr>
          <p:spPr bwMode="auto">
            <a:xfrm>
              <a:off x="3124200" y="5562600"/>
              <a:ext cx="228600" cy="2286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mc:AlternateContent xmlns:mc="http://schemas.openxmlformats.org/markup-compatibility/2006" xmlns:a14="http://schemas.microsoft.com/office/drawing/2010/main">
          <mc:Choice Requires="a14">
            <p:sp>
              <p:nvSpPr>
                <p:cNvPr id="35" name="Rectangle 39"/>
                <p:cNvSpPr>
                  <a:spLocks noChangeArrowheads="1"/>
                </p:cNvSpPr>
                <p:nvPr/>
              </p:nvSpPr>
              <p:spPr bwMode="auto">
                <a:xfrm>
                  <a:off x="3505200" y="6096000"/>
                  <a:ext cx="609600" cy="228600"/>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800" i="1" dirty="0" smtClean="0">
                            <a:solidFill>
                              <a:srgbClr val="FF0000"/>
                            </a:solidFill>
                            <a:latin typeface="Cambria Math"/>
                          </a:rPr>
                          <m:t>𝑔</m:t>
                        </m:r>
                        <m:r>
                          <a:rPr lang="en-US" altLang="zh-CN" sz="1800" i="1" baseline="-25000" dirty="0">
                            <a:solidFill>
                              <a:srgbClr val="FF0000"/>
                            </a:solidFill>
                            <a:latin typeface="Cambria Math"/>
                          </a:rPr>
                          <m:t>1</m:t>
                        </m:r>
                        <m:r>
                          <a:rPr lang="en-US" altLang="zh-CN" sz="1800" i="1" dirty="0">
                            <a:solidFill>
                              <a:srgbClr val="FF0000"/>
                            </a:solidFill>
                            <a:latin typeface="Cambria Math"/>
                          </a:rPr>
                          <m:t>=0</m:t>
                        </m:r>
                      </m:oMath>
                    </m:oMathPara>
                  </a14:m>
                  <a:endParaRPr lang="en-US" altLang="zh-CN" sz="1800" dirty="0">
                    <a:solidFill>
                      <a:srgbClr val="FF0000"/>
                    </a:solidFill>
                  </a:endParaRPr>
                </a:p>
              </p:txBody>
            </p:sp>
          </mc:Choice>
          <mc:Fallback xmlns="">
            <p:sp>
              <p:nvSpPr>
                <p:cNvPr id="35" name="Rectangle 39"/>
                <p:cNvSpPr>
                  <a:spLocks noRot="1" noChangeAspect="1" noMove="1" noResize="1" noEditPoints="1" noAdjustHandles="1" noChangeArrowheads="1" noChangeShapeType="1" noTextEdit="1"/>
                </p:cNvSpPr>
                <p:nvPr/>
              </p:nvSpPr>
              <p:spPr bwMode="auto">
                <a:xfrm>
                  <a:off x="3505200" y="6096000"/>
                  <a:ext cx="609600" cy="228600"/>
                </a:xfrm>
                <a:prstGeom prst="rect">
                  <a:avLst/>
                </a:prstGeom>
                <a:blipFill rotWithShape="1">
                  <a:blip r:embed="rId6"/>
                  <a:stretch>
                    <a:fillRect l="-40000" t="-10000" r="-17647" b="-70000"/>
                  </a:stretch>
                </a:blip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6" name="Rectangle 40"/>
                <p:cNvSpPr>
                  <a:spLocks noChangeArrowheads="1"/>
                </p:cNvSpPr>
                <p:nvPr/>
              </p:nvSpPr>
              <p:spPr bwMode="auto">
                <a:xfrm>
                  <a:off x="5334000" y="5943600"/>
                  <a:ext cx="762000" cy="381000"/>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800" i="1" dirty="0" smtClean="0">
                            <a:solidFill>
                              <a:srgbClr val="FF0000"/>
                            </a:solidFill>
                            <a:latin typeface="Cambria Math"/>
                          </a:rPr>
                          <m:t>𝑔</m:t>
                        </m:r>
                        <m:r>
                          <a:rPr lang="en-US" altLang="zh-CN" sz="1800" i="1" baseline="-25000" dirty="0">
                            <a:solidFill>
                              <a:srgbClr val="FF0000"/>
                            </a:solidFill>
                            <a:latin typeface="Cambria Math"/>
                          </a:rPr>
                          <m:t>2</m:t>
                        </m:r>
                        <m:r>
                          <a:rPr lang="en-US" altLang="zh-CN" sz="1800" i="1" dirty="0">
                            <a:solidFill>
                              <a:srgbClr val="FF0000"/>
                            </a:solidFill>
                            <a:latin typeface="Cambria Math"/>
                          </a:rPr>
                          <m:t>=0</m:t>
                        </m:r>
                      </m:oMath>
                    </m:oMathPara>
                  </a14:m>
                  <a:endParaRPr lang="en-US" altLang="zh-CN" sz="1800" dirty="0">
                    <a:solidFill>
                      <a:srgbClr val="FF0000"/>
                    </a:solidFill>
                  </a:endParaRPr>
                </a:p>
              </p:txBody>
            </p:sp>
          </mc:Choice>
          <mc:Fallback xmlns="">
            <p:sp>
              <p:nvSpPr>
                <p:cNvPr id="36" name="Rectangle 40"/>
                <p:cNvSpPr>
                  <a:spLocks noRot="1" noChangeAspect="1" noMove="1" noResize="1" noEditPoints="1" noAdjustHandles="1" noChangeArrowheads="1" noChangeShapeType="1" noTextEdit="1"/>
                </p:cNvSpPr>
                <p:nvPr/>
              </p:nvSpPr>
              <p:spPr bwMode="auto">
                <a:xfrm>
                  <a:off x="5334000" y="5943600"/>
                  <a:ext cx="762000" cy="381000"/>
                </a:xfrm>
                <a:prstGeom prst="rect">
                  <a:avLst/>
                </a:prstGeom>
                <a:blipFill rotWithShape="1">
                  <a:blip r:embed="rId7"/>
                  <a:stretch>
                    <a:fillRect l="-21698" r="-4717" b="-21569"/>
                  </a:stretch>
                </a:blip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7" name="Rectangle 41"/>
                <p:cNvSpPr>
                  <a:spLocks noChangeArrowheads="1"/>
                </p:cNvSpPr>
                <p:nvPr/>
              </p:nvSpPr>
              <p:spPr bwMode="auto">
                <a:xfrm>
                  <a:off x="5791200" y="5410200"/>
                  <a:ext cx="762000" cy="533400"/>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800" i="1" dirty="0" smtClean="0">
                            <a:solidFill>
                              <a:srgbClr val="FF0000"/>
                            </a:solidFill>
                            <a:latin typeface="Cambria Math"/>
                          </a:rPr>
                          <m:t>𝑔</m:t>
                        </m:r>
                        <m:r>
                          <a:rPr lang="en-US" altLang="zh-CN" sz="1800" i="1" baseline="-25000" dirty="0">
                            <a:solidFill>
                              <a:srgbClr val="FF0000"/>
                            </a:solidFill>
                            <a:latin typeface="Cambria Math"/>
                          </a:rPr>
                          <m:t>4</m:t>
                        </m:r>
                        <m:r>
                          <a:rPr lang="en-US" altLang="zh-CN" sz="1800" i="1" dirty="0">
                            <a:solidFill>
                              <a:srgbClr val="FF0000"/>
                            </a:solidFill>
                            <a:latin typeface="Cambria Math"/>
                          </a:rPr>
                          <m:t>=0</m:t>
                        </m:r>
                      </m:oMath>
                    </m:oMathPara>
                  </a14:m>
                  <a:endParaRPr lang="en-US" altLang="zh-CN" sz="1800" dirty="0">
                    <a:solidFill>
                      <a:srgbClr val="FF0000"/>
                    </a:solidFill>
                  </a:endParaRPr>
                </a:p>
                <a:p>
                  <a:pPr algn="ctr"/>
                  <a14:m>
                    <m:oMathPara xmlns:m="http://schemas.openxmlformats.org/officeDocument/2006/math">
                      <m:oMathParaPr>
                        <m:jc m:val="centerGroup"/>
                      </m:oMathParaPr>
                      <m:oMath xmlns:m="http://schemas.openxmlformats.org/officeDocument/2006/math">
                        <m:r>
                          <a:rPr lang="en-US" altLang="zh-CN" sz="1800" i="1" dirty="0" smtClean="0">
                            <a:solidFill>
                              <a:srgbClr val="FF0000"/>
                            </a:solidFill>
                            <a:latin typeface="Cambria Math"/>
                          </a:rPr>
                          <m:t>𝑥</m:t>
                        </m:r>
                        <m:r>
                          <a:rPr lang="en-US" altLang="zh-CN" sz="1800" i="1" baseline="-25000" dirty="0">
                            <a:solidFill>
                              <a:srgbClr val="FF0000"/>
                            </a:solidFill>
                            <a:latin typeface="Cambria Math"/>
                          </a:rPr>
                          <m:t>1</m:t>
                        </m:r>
                      </m:oMath>
                    </m:oMathPara>
                  </a14:m>
                  <a:endParaRPr lang="en-US" altLang="zh-CN" sz="1800" baseline="-25000" dirty="0">
                    <a:solidFill>
                      <a:srgbClr val="FF0000"/>
                    </a:solidFill>
                  </a:endParaRPr>
                </a:p>
              </p:txBody>
            </p:sp>
          </mc:Choice>
          <mc:Fallback xmlns="">
            <p:sp>
              <p:nvSpPr>
                <p:cNvPr id="37" name="Rectangle 41"/>
                <p:cNvSpPr>
                  <a:spLocks noRot="1" noChangeAspect="1" noMove="1" noResize="1" noEditPoints="1" noAdjustHandles="1" noChangeArrowheads="1" noChangeShapeType="1" noTextEdit="1"/>
                </p:cNvSpPr>
                <p:nvPr/>
              </p:nvSpPr>
              <p:spPr bwMode="auto">
                <a:xfrm>
                  <a:off x="5791200" y="5410200"/>
                  <a:ext cx="762000" cy="533400"/>
                </a:xfrm>
                <a:prstGeom prst="rect">
                  <a:avLst/>
                </a:prstGeom>
                <a:blipFill rotWithShape="1">
                  <a:blip r:embed="rId8"/>
                  <a:stretch>
                    <a:fillRect l="-22642" t="-5634" r="-3774" b="-25352"/>
                  </a:stretch>
                </a:blip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8" name="Rectangle 43"/>
                <p:cNvSpPr>
                  <a:spLocks noChangeArrowheads="1"/>
                </p:cNvSpPr>
                <p:nvPr/>
              </p:nvSpPr>
              <p:spPr bwMode="auto">
                <a:xfrm>
                  <a:off x="2648744" y="3944069"/>
                  <a:ext cx="838200" cy="457200"/>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800" i="1" dirty="0" smtClean="0">
                            <a:solidFill>
                              <a:srgbClr val="FF0000"/>
                            </a:solidFill>
                            <a:latin typeface="Cambria Math"/>
                          </a:rPr>
                          <m:t>𝑔</m:t>
                        </m:r>
                        <m:r>
                          <a:rPr lang="en-US" altLang="zh-CN" sz="1800" i="1" baseline="-25000" dirty="0">
                            <a:solidFill>
                              <a:srgbClr val="FF0000"/>
                            </a:solidFill>
                            <a:latin typeface="Cambria Math"/>
                          </a:rPr>
                          <m:t>3</m:t>
                        </m:r>
                        <m:r>
                          <a:rPr lang="en-US" altLang="zh-CN" sz="1800" i="1" dirty="0">
                            <a:solidFill>
                              <a:srgbClr val="FF0000"/>
                            </a:solidFill>
                            <a:latin typeface="Cambria Math"/>
                          </a:rPr>
                          <m:t>=0</m:t>
                        </m:r>
                      </m:oMath>
                    </m:oMathPara>
                  </a14:m>
                  <a:endParaRPr lang="en-US" altLang="zh-CN" sz="1800" i="1" dirty="0">
                    <a:solidFill>
                      <a:srgbClr val="FF0000"/>
                    </a:solidFill>
                  </a:endParaRPr>
                </a:p>
                <a:p>
                  <a:pPr algn="ctr"/>
                  <a14:m>
                    <m:oMathPara xmlns:m="http://schemas.openxmlformats.org/officeDocument/2006/math">
                      <m:oMathParaPr>
                        <m:jc m:val="centerGroup"/>
                      </m:oMathParaPr>
                      <m:oMath xmlns:m="http://schemas.openxmlformats.org/officeDocument/2006/math">
                        <m:r>
                          <a:rPr lang="en-US" altLang="zh-CN" sz="1800" i="1" dirty="0" smtClean="0">
                            <a:solidFill>
                              <a:srgbClr val="FF0000"/>
                            </a:solidFill>
                            <a:latin typeface="Cambria Math"/>
                          </a:rPr>
                          <m:t>𝑥</m:t>
                        </m:r>
                        <m:r>
                          <a:rPr lang="en-US" altLang="zh-CN" sz="1800" i="1" baseline="-25000" dirty="0">
                            <a:solidFill>
                              <a:srgbClr val="FF0000"/>
                            </a:solidFill>
                            <a:latin typeface="Cambria Math"/>
                          </a:rPr>
                          <m:t>2</m:t>
                        </m:r>
                      </m:oMath>
                    </m:oMathPara>
                  </a14:m>
                  <a:endParaRPr lang="en-US" altLang="zh-CN" sz="1800" i="1" baseline="-25000" dirty="0">
                    <a:solidFill>
                      <a:srgbClr val="FF0000"/>
                    </a:solidFill>
                  </a:endParaRPr>
                </a:p>
              </p:txBody>
            </p:sp>
          </mc:Choice>
          <mc:Fallback xmlns="">
            <p:sp>
              <p:nvSpPr>
                <p:cNvPr id="38" name="Rectangle 43"/>
                <p:cNvSpPr>
                  <a:spLocks noRot="1" noChangeAspect="1" noMove="1" noResize="1" noEditPoints="1" noAdjustHandles="1" noChangeArrowheads="1" noChangeShapeType="1" noTextEdit="1"/>
                </p:cNvSpPr>
                <p:nvPr/>
              </p:nvSpPr>
              <p:spPr bwMode="auto">
                <a:xfrm>
                  <a:off x="2648744" y="3944069"/>
                  <a:ext cx="838200" cy="457200"/>
                </a:xfrm>
                <a:prstGeom prst="rect">
                  <a:avLst/>
                </a:prstGeom>
                <a:blipFill rotWithShape="1">
                  <a:blip r:embed="rId9"/>
                  <a:stretch>
                    <a:fillRect l="-15517" t="-16393" b="-36066"/>
                  </a:stretch>
                </a:blip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9" name="Rectangle 44"/>
                <p:cNvSpPr>
                  <a:spLocks noChangeArrowheads="1"/>
                </p:cNvSpPr>
                <p:nvPr/>
              </p:nvSpPr>
              <p:spPr bwMode="auto">
                <a:xfrm>
                  <a:off x="3276600" y="5029200"/>
                  <a:ext cx="228600" cy="304800"/>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14:m>
                    <m:oMath xmlns:m="http://schemas.openxmlformats.org/officeDocument/2006/math">
                      <m:sSup>
                        <m:sSupPr>
                          <m:ctrlPr>
                            <a:rPr lang="en-US" altLang="zh-CN" sz="1800" b="1" i="1" dirty="0" smtClean="0">
                              <a:solidFill>
                                <a:srgbClr val="FF0000"/>
                              </a:solidFill>
                              <a:latin typeface="Cambria Math" panose="02040503050406030204" pitchFamily="18" charset="0"/>
                            </a:rPr>
                          </m:ctrlPr>
                        </m:sSupPr>
                        <m:e>
                          <m:r>
                            <a:rPr lang="en-US" altLang="zh-CN" sz="1800" i="1" dirty="0" smtClean="0">
                              <a:solidFill>
                                <a:srgbClr val="FF0000"/>
                              </a:solidFill>
                              <a:latin typeface="Cambria Math"/>
                            </a:rPr>
                            <m:t>𝑥</m:t>
                          </m:r>
                        </m:e>
                        <m:sup>
                          <m:r>
                            <a:rPr lang="en-US" altLang="zh-CN" sz="1800" b="1" i="1" dirty="0" smtClean="0">
                              <a:solidFill>
                                <a:srgbClr val="FF0000"/>
                              </a:solidFill>
                              <a:latin typeface="Cambria Math"/>
                            </a:rPr>
                            <m:t>∗</m:t>
                          </m:r>
                        </m:sup>
                      </m:sSup>
                    </m:oMath>
                  </a14:m>
                  <a:r>
                    <a:rPr lang="en-US" altLang="zh-CN" sz="1800" i="1" dirty="0">
                      <a:solidFill>
                        <a:srgbClr val="FF0000"/>
                      </a:solidFill>
                    </a:rPr>
                    <a:t> </a:t>
                  </a:r>
                </a:p>
              </p:txBody>
            </p:sp>
          </mc:Choice>
          <mc:Fallback xmlns="">
            <p:sp>
              <p:nvSpPr>
                <p:cNvPr id="39" name="Rectangle 44"/>
                <p:cNvSpPr>
                  <a:spLocks noRot="1" noChangeAspect="1" noMove="1" noResize="1" noEditPoints="1" noAdjustHandles="1" noChangeArrowheads="1" noChangeShapeType="1" noTextEdit="1"/>
                </p:cNvSpPr>
                <p:nvPr/>
              </p:nvSpPr>
              <p:spPr bwMode="auto">
                <a:xfrm>
                  <a:off x="3276600" y="5029200"/>
                  <a:ext cx="228600" cy="304800"/>
                </a:xfrm>
                <a:prstGeom prst="rect">
                  <a:avLst/>
                </a:prstGeom>
                <a:blipFill rotWithShape="1">
                  <a:blip r:embed="rId10"/>
                  <a:stretch>
                    <a:fillRect l="-65625" b="-9756"/>
                  </a:stretch>
                </a:blip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40" name="Line 45"/>
            <p:cNvSpPr>
              <a:spLocks noChangeShapeType="1"/>
            </p:cNvSpPr>
            <p:nvPr/>
          </p:nvSpPr>
          <p:spPr bwMode="auto">
            <a:xfrm flipV="1">
              <a:off x="3505200" y="4572000"/>
              <a:ext cx="381000" cy="838200"/>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mc:AlternateContent xmlns:mc="http://schemas.openxmlformats.org/markup-compatibility/2006" xmlns:a14="http://schemas.microsoft.com/office/drawing/2010/main">
          <mc:Choice Requires="a14">
            <p:sp>
              <p:nvSpPr>
                <p:cNvPr id="41" name="Rectangle 46"/>
                <p:cNvSpPr>
                  <a:spLocks noChangeArrowheads="1"/>
                </p:cNvSpPr>
                <p:nvPr/>
              </p:nvSpPr>
              <p:spPr bwMode="auto">
                <a:xfrm>
                  <a:off x="3733800" y="4191000"/>
                  <a:ext cx="457200" cy="381000"/>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400" i="1" dirty="0" smtClean="0">
                            <a:solidFill>
                              <a:srgbClr val="FF0000"/>
                            </a:solidFill>
                            <a:latin typeface="Cambria Math"/>
                          </a:rPr>
                          <m:t>▽</m:t>
                        </m:r>
                        <m:r>
                          <a:rPr lang="en-US" altLang="zh-CN" sz="1400" i="1" dirty="0" smtClean="0">
                            <a:solidFill>
                              <a:srgbClr val="FF0000"/>
                            </a:solidFill>
                            <a:latin typeface="Cambria Math"/>
                          </a:rPr>
                          <m:t>𝑔</m:t>
                        </m:r>
                        <m:r>
                          <a:rPr lang="en-US" altLang="zh-CN" sz="1400" i="1" baseline="-25000" dirty="0">
                            <a:solidFill>
                              <a:srgbClr val="FF0000"/>
                            </a:solidFill>
                            <a:latin typeface="Cambria Math"/>
                          </a:rPr>
                          <m:t>2</m:t>
                        </m:r>
                        <m:r>
                          <a:rPr lang="en-US" altLang="zh-CN" sz="1400" i="1" dirty="0">
                            <a:solidFill>
                              <a:srgbClr val="FF0000"/>
                            </a:solidFill>
                            <a:latin typeface="Cambria Math"/>
                          </a:rPr>
                          <m:t>(</m:t>
                        </m:r>
                        <m:sSup>
                          <m:sSupPr>
                            <m:ctrlPr>
                              <a:rPr lang="en-US" altLang="zh-CN" sz="1400" b="1" i="1" baseline="-25000" dirty="0" smtClean="0">
                                <a:solidFill>
                                  <a:srgbClr val="FF0000"/>
                                </a:solidFill>
                                <a:latin typeface="Cambria Math" panose="02040503050406030204" pitchFamily="18" charset="0"/>
                              </a:rPr>
                            </m:ctrlPr>
                          </m:sSupPr>
                          <m:e>
                            <m:r>
                              <a:rPr lang="en-US" altLang="zh-CN" sz="1400" i="1" dirty="0">
                                <a:solidFill>
                                  <a:srgbClr val="FF0000"/>
                                </a:solidFill>
                                <a:latin typeface="Cambria Math"/>
                              </a:rPr>
                              <m:t>𝑥</m:t>
                            </m:r>
                          </m:e>
                          <m:sup>
                            <m:r>
                              <a:rPr lang="en-US" altLang="zh-CN" sz="1400" i="1" dirty="0">
                                <a:solidFill>
                                  <a:srgbClr val="FF0000"/>
                                </a:solidFill>
                                <a:latin typeface="Cambria Math"/>
                              </a:rPr>
                              <m:t>∗</m:t>
                            </m:r>
                          </m:sup>
                        </m:sSup>
                        <m:r>
                          <a:rPr lang="en-US" altLang="zh-CN" sz="1400" i="1" dirty="0">
                            <a:solidFill>
                              <a:srgbClr val="FF0000"/>
                            </a:solidFill>
                            <a:latin typeface="Cambria Math"/>
                          </a:rPr>
                          <m:t>)</m:t>
                        </m:r>
                      </m:oMath>
                    </m:oMathPara>
                  </a14:m>
                  <a:endParaRPr lang="en-US" altLang="zh-CN" sz="1400" i="1" dirty="0">
                    <a:solidFill>
                      <a:srgbClr val="FF0000"/>
                    </a:solidFill>
                  </a:endParaRPr>
                </a:p>
              </p:txBody>
            </p:sp>
          </mc:Choice>
          <mc:Fallback xmlns="">
            <p:sp>
              <p:nvSpPr>
                <p:cNvPr id="41" name="Rectangle 46"/>
                <p:cNvSpPr>
                  <a:spLocks noRot="1" noChangeAspect="1" noMove="1" noResize="1" noEditPoints="1" noAdjustHandles="1" noChangeArrowheads="1" noChangeShapeType="1" noTextEdit="1"/>
                </p:cNvSpPr>
                <p:nvPr/>
              </p:nvSpPr>
              <p:spPr bwMode="auto">
                <a:xfrm>
                  <a:off x="3733800" y="4191000"/>
                  <a:ext cx="457200" cy="381000"/>
                </a:xfrm>
                <a:prstGeom prst="rect">
                  <a:avLst/>
                </a:prstGeom>
                <a:blipFill rotWithShape="1">
                  <a:blip r:embed="rId11"/>
                  <a:stretch>
                    <a:fillRect l="-71429" r="-52381" b="-12000"/>
                  </a:stretch>
                </a:blip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42" name="Line 47"/>
            <p:cNvSpPr>
              <a:spLocks noChangeShapeType="1"/>
            </p:cNvSpPr>
            <p:nvPr/>
          </p:nvSpPr>
          <p:spPr bwMode="auto">
            <a:xfrm flipV="1">
              <a:off x="3505200" y="5181600"/>
              <a:ext cx="609600" cy="228600"/>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mc:AlternateContent xmlns:mc="http://schemas.openxmlformats.org/markup-compatibility/2006" xmlns:a14="http://schemas.microsoft.com/office/drawing/2010/main">
          <mc:Choice Requires="a14">
            <p:sp>
              <p:nvSpPr>
                <p:cNvPr id="43" name="Rectangle 48"/>
                <p:cNvSpPr>
                  <a:spLocks noChangeArrowheads="1"/>
                </p:cNvSpPr>
                <p:nvPr/>
              </p:nvSpPr>
              <p:spPr bwMode="auto">
                <a:xfrm>
                  <a:off x="4191000" y="5181600"/>
                  <a:ext cx="685800" cy="304800"/>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400" i="1" dirty="0" smtClean="0">
                            <a:solidFill>
                              <a:srgbClr val="FF0000"/>
                            </a:solidFill>
                            <a:latin typeface="Cambria Math"/>
                          </a:rPr>
                          <m:t>▽</m:t>
                        </m:r>
                        <m:r>
                          <a:rPr lang="en-US" altLang="zh-CN" sz="1400" i="1" dirty="0" smtClean="0">
                            <a:solidFill>
                              <a:srgbClr val="FF0000"/>
                            </a:solidFill>
                            <a:latin typeface="Cambria Math"/>
                          </a:rPr>
                          <m:t>𝑔</m:t>
                        </m:r>
                        <m:r>
                          <a:rPr lang="en-US" altLang="zh-CN" sz="1400" i="1" baseline="-25000" dirty="0">
                            <a:solidFill>
                              <a:srgbClr val="FF0000"/>
                            </a:solidFill>
                            <a:latin typeface="Cambria Math"/>
                          </a:rPr>
                          <m:t>1</m:t>
                        </m:r>
                        <m:r>
                          <a:rPr lang="en-US" altLang="zh-CN" sz="1400" i="1" dirty="0">
                            <a:solidFill>
                              <a:srgbClr val="FF0000"/>
                            </a:solidFill>
                            <a:latin typeface="Cambria Math"/>
                          </a:rPr>
                          <m:t>(</m:t>
                        </m:r>
                        <m:sSup>
                          <m:sSupPr>
                            <m:ctrlPr>
                              <a:rPr lang="en-US" altLang="zh-CN" sz="1400" b="1" i="1" baseline="-25000" dirty="0" smtClean="0">
                                <a:solidFill>
                                  <a:srgbClr val="FF0000"/>
                                </a:solidFill>
                                <a:latin typeface="Cambria Math" panose="02040503050406030204" pitchFamily="18" charset="0"/>
                              </a:rPr>
                            </m:ctrlPr>
                          </m:sSupPr>
                          <m:e>
                            <m:r>
                              <a:rPr lang="en-US" altLang="zh-CN" sz="1400" i="1" dirty="0">
                                <a:solidFill>
                                  <a:srgbClr val="FF0000"/>
                                </a:solidFill>
                                <a:latin typeface="Cambria Math"/>
                              </a:rPr>
                              <m:t>𝑥</m:t>
                            </m:r>
                          </m:e>
                          <m:sup>
                            <m:r>
                              <a:rPr lang="en-US" altLang="zh-CN" sz="1400" i="1" dirty="0">
                                <a:solidFill>
                                  <a:srgbClr val="FF0000"/>
                                </a:solidFill>
                                <a:latin typeface="Cambria Math"/>
                              </a:rPr>
                              <m:t>∗</m:t>
                            </m:r>
                          </m:sup>
                        </m:sSup>
                        <m:r>
                          <a:rPr lang="en-US" altLang="zh-CN" sz="1400" i="1" dirty="0">
                            <a:solidFill>
                              <a:srgbClr val="FF0000"/>
                            </a:solidFill>
                            <a:latin typeface="Cambria Math"/>
                          </a:rPr>
                          <m:t>)</m:t>
                        </m:r>
                      </m:oMath>
                    </m:oMathPara>
                  </a14:m>
                  <a:endParaRPr lang="en-US" altLang="zh-CN" sz="1400" i="1" dirty="0">
                    <a:solidFill>
                      <a:srgbClr val="FF0000"/>
                    </a:solidFill>
                  </a:endParaRPr>
                </a:p>
              </p:txBody>
            </p:sp>
          </mc:Choice>
          <mc:Fallback xmlns="">
            <p:sp>
              <p:nvSpPr>
                <p:cNvPr id="43" name="Rectangle 48"/>
                <p:cNvSpPr>
                  <a:spLocks noRot="1" noChangeAspect="1" noMove="1" noResize="1" noEditPoints="1" noAdjustHandles="1" noChangeArrowheads="1" noChangeShapeType="1" noTextEdit="1"/>
                </p:cNvSpPr>
                <p:nvPr/>
              </p:nvSpPr>
              <p:spPr bwMode="auto">
                <a:xfrm>
                  <a:off x="4191000" y="5181600"/>
                  <a:ext cx="685800" cy="304800"/>
                </a:xfrm>
                <a:prstGeom prst="rect">
                  <a:avLst/>
                </a:prstGeom>
                <a:blipFill rotWithShape="1">
                  <a:blip r:embed="rId12"/>
                  <a:stretch>
                    <a:fillRect l="-29167" r="-17708" b="-27500"/>
                  </a:stretch>
                </a:blip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44" name="Line 50"/>
            <p:cNvSpPr>
              <a:spLocks noChangeShapeType="1"/>
            </p:cNvSpPr>
            <p:nvPr/>
          </p:nvSpPr>
          <p:spPr bwMode="auto">
            <a:xfrm flipV="1">
              <a:off x="3505200" y="4724400"/>
              <a:ext cx="1066800" cy="685800"/>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mc:AlternateContent xmlns:mc="http://schemas.openxmlformats.org/markup-compatibility/2006" xmlns:a14="http://schemas.microsoft.com/office/drawing/2010/main">
          <mc:Choice Requires="a14">
            <p:sp>
              <p:nvSpPr>
                <p:cNvPr id="45" name="Rectangle 51"/>
                <p:cNvSpPr>
                  <a:spLocks noChangeArrowheads="1"/>
                </p:cNvSpPr>
                <p:nvPr/>
              </p:nvSpPr>
              <p:spPr bwMode="auto">
                <a:xfrm>
                  <a:off x="4648200" y="4419600"/>
                  <a:ext cx="685800" cy="533400"/>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400" i="1" dirty="0" smtClean="0">
                            <a:solidFill>
                              <a:srgbClr val="FF0000"/>
                            </a:solidFill>
                            <a:latin typeface="Cambria Math"/>
                          </a:rPr>
                          <m:t>−▽</m:t>
                        </m:r>
                        <m:r>
                          <a:rPr lang="en-US" altLang="zh-CN" sz="1400" i="1" dirty="0" smtClean="0">
                            <a:solidFill>
                              <a:srgbClr val="FF0000"/>
                            </a:solidFill>
                            <a:latin typeface="Cambria Math"/>
                          </a:rPr>
                          <m:t>𝑓</m:t>
                        </m:r>
                        <m:r>
                          <a:rPr lang="en-US" altLang="zh-CN" sz="1400" i="1" dirty="0" smtClean="0">
                            <a:solidFill>
                              <a:srgbClr val="FF0000"/>
                            </a:solidFill>
                            <a:latin typeface="Cambria Math"/>
                          </a:rPr>
                          <m:t>(</m:t>
                        </m:r>
                        <m:sSup>
                          <m:sSupPr>
                            <m:ctrlPr>
                              <a:rPr lang="en-US" altLang="zh-CN" sz="1400" b="1" i="1" dirty="0" smtClean="0">
                                <a:solidFill>
                                  <a:srgbClr val="FF0000"/>
                                </a:solidFill>
                                <a:latin typeface="Cambria Math" panose="02040503050406030204" pitchFamily="18" charset="0"/>
                              </a:rPr>
                            </m:ctrlPr>
                          </m:sSupPr>
                          <m:e>
                            <m:r>
                              <a:rPr lang="en-US" altLang="zh-CN" sz="1400" i="1" dirty="0" smtClean="0">
                                <a:solidFill>
                                  <a:srgbClr val="FF0000"/>
                                </a:solidFill>
                                <a:latin typeface="Cambria Math"/>
                              </a:rPr>
                              <m:t>𝑥</m:t>
                            </m:r>
                          </m:e>
                          <m:sup>
                            <m:r>
                              <a:rPr lang="en-US" altLang="zh-CN" sz="1400" i="1" dirty="0" smtClean="0">
                                <a:solidFill>
                                  <a:srgbClr val="FF0000"/>
                                </a:solidFill>
                                <a:latin typeface="Cambria Math"/>
                              </a:rPr>
                              <m:t>∗</m:t>
                            </m:r>
                          </m:sup>
                        </m:sSup>
                        <m:r>
                          <a:rPr lang="en-US" altLang="zh-CN" sz="1400" i="1" dirty="0" smtClean="0">
                            <a:solidFill>
                              <a:srgbClr val="FF0000"/>
                            </a:solidFill>
                            <a:latin typeface="Cambria Math"/>
                          </a:rPr>
                          <m:t>)</m:t>
                        </m:r>
                      </m:oMath>
                    </m:oMathPara>
                  </a14:m>
                  <a:endParaRPr lang="en-US" altLang="zh-CN" sz="1400" i="1" dirty="0">
                    <a:solidFill>
                      <a:srgbClr val="FF0000"/>
                    </a:solidFill>
                  </a:endParaRPr>
                </a:p>
                <a:p>
                  <a:pPr algn="ctr"/>
                  <a14:m>
                    <m:oMathPara xmlns:m="http://schemas.openxmlformats.org/officeDocument/2006/math">
                      <m:oMathParaPr>
                        <m:jc m:val="centerGroup"/>
                      </m:oMathParaPr>
                      <m:oMath xmlns:m="http://schemas.openxmlformats.org/officeDocument/2006/math">
                        <m:r>
                          <a:rPr lang="en-US" altLang="zh-CN" sz="1400" i="1" dirty="0" smtClean="0">
                            <a:solidFill>
                              <a:srgbClr val="FF0000"/>
                            </a:solidFill>
                            <a:latin typeface="Cambria Math"/>
                          </a:rPr>
                          <m:t>(3,2)</m:t>
                        </m:r>
                        <m:r>
                          <a:rPr lang="en-US" altLang="zh-CN" sz="1400" i="1" baseline="30000" dirty="0">
                            <a:solidFill>
                              <a:srgbClr val="FF0000"/>
                            </a:solidFill>
                            <a:latin typeface="Cambria Math"/>
                          </a:rPr>
                          <m:t>𝑇</m:t>
                        </m:r>
                      </m:oMath>
                    </m:oMathPara>
                  </a14:m>
                  <a:endParaRPr lang="en-US" altLang="zh-CN" sz="1400" baseline="30000" dirty="0">
                    <a:solidFill>
                      <a:srgbClr val="FF0000"/>
                    </a:solidFill>
                  </a:endParaRPr>
                </a:p>
              </p:txBody>
            </p:sp>
          </mc:Choice>
          <mc:Fallback xmlns="">
            <p:sp>
              <p:nvSpPr>
                <p:cNvPr id="45" name="Rectangle 51"/>
                <p:cNvSpPr>
                  <a:spLocks noRot="1" noChangeAspect="1" noMove="1" noResize="1" noEditPoints="1" noAdjustHandles="1" noChangeArrowheads="1" noChangeShapeType="1" noTextEdit="1"/>
                </p:cNvSpPr>
                <p:nvPr/>
              </p:nvSpPr>
              <p:spPr bwMode="auto">
                <a:xfrm>
                  <a:off x="4648200" y="4419600"/>
                  <a:ext cx="685800" cy="533400"/>
                </a:xfrm>
                <a:prstGeom prst="rect">
                  <a:avLst/>
                </a:prstGeom>
                <a:blipFill rotWithShape="1">
                  <a:blip r:embed="rId13"/>
                  <a:stretch>
                    <a:fillRect l="-38947" r="-23158" b="-18310"/>
                  </a:stretch>
                </a:blip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grpSp>
      <p:cxnSp>
        <p:nvCxnSpPr>
          <p:cNvPr id="48" name="Straight Arrow Connector 47"/>
          <p:cNvCxnSpPr/>
          <p:nvPr/>
        </p:nvCxnSpPr>
        <p:spPr bwMode="auto">
          <a:xfrm flipH="1" flipV="1">
            <a:off x="6461420" y="5265365"/>
            <a:ext cx="660957" cy="1296144"/>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TextBox 48"/>
          <p:cNvSpPr txBox="1"/>
          <p:nvPr/>
        </p:nvSpPr>
        <p:spPr>
          <a:xfrm>
            <a:off x="6089589" y="6561509"/>
            <a:ext cx="1871928" cy="400110"/>
          </a:xfrm>
          <a:prstGeom prst="rect">
            <a:avLst/>
          </a:prstGeom>
          <a:noFill/>
        </p:spPr>
        <p:txBody>
          <a:bodyPr wrap="square" rtlCol="0">
            <a:spAutoFit/>
          </a:bodyPr>
          <a:lstStyle/>
          <a:p>
            <a:r>
              <a:rPr lang="zh-CN" altLang="en-US" sz="2000" dirty="0">
                <a:solidFill>
                  <a:srgbClr val="FF0000"/>
                </a:solidFill>
              </a:rPr>
              <a:t>约束规范</a:t>
            </a:r>
          </a:p>
        </p:txBody>
      </p:sp>
      <p:sp>
        <p:nvSpPr>
          <p:cNvPr id="50" name="TextBox 49"/>
          <p:cNvSpPr txBox="1"/>
          <p:nvPr/>
        </p:nvSpPr>
        <p:spPr>
          <a:xfrm>
            <a:off x="7758310" y="5891465"/>
            <a:ext cx="2010584" cy="954107"/>
          </a:xfrm>
          <a:prstGeom prst="rect">
            <a:avLst/>
          </a:prstGeom>
          <a:noFill/>
        </p:spPr>
        <p:txBody>
          <a:bodyPr wrap="square" rtlCol="0">
            <a:spAutoFit/>
          </a:bodyPr>
          <a:lstStyle/>
          <a:p>
            <a:r>
              <a:rPr lang="zh-CN" altLang="en-US" sz="1400" dirty="0">
                <a:solidFill>
                  <a:srgbClr val="FF0000"/>
                </a:solidFill>
              </a:rPr>
              <a:t>包含等式和不等式约束的最优性条件见前述，实际可以可以通过上述的分解再合成来描述</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6"/>
                                        </p:tgtEl>
                                        <p:attrNameLst>
                                          <p:attrName>style.visibility</p:attrName>
                                        </p:attrNameLst>
                                      </p:cBhvr>
                                      <p:to>
                                        <p:strVal val="visible"/>
                                      </p:to>
                                    </p:set>
                                    <p:anim calcmode="lin" valueType="num">
                                      <p:cBhvr additive="base">
                                        <p:cTn id="20" dur="500" fill="hold"/>
                                        <p:tgtEl>
                                          <p:spTgt spid="46"/>
                                        </p:tgtEl>
                                        <p:attrNameLst>
                                          <p:attrName>ppt_x</p:attrName>
                                        </p:attrNameLst>
                                      </p:cBhvr>
                                      <p:tavLst>
                                        <p:tav tm="0">
                                          <p:val>
                                            <p:strVal val="#ppt_x"/>
                                          </p:val>
                                        </p:tav>
                                        <p:tav tm="100000">
                                          <p:val>
                                            <p:strVal val="#ppt_x"/>
                                          </p:val>
                                        </p:tav>
                                      </p:tavLst>
                                    </p:anim>
                                    <p:anim calcmode="lin" valueType="num">
                                      <p:cBhvr additive="base">
                                        <p:cTn id="21"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1000"/>
                                        <p:tgtEl>
                                          <p:spTgt spid="3">
                                            <p:txEl>
                                              <p:pRg st="5" end="5"/>
                                            </p:txEl>
                                          </p:spTgt>
                                        </p:tgtEl>
                                      </p:cBhvr>
                                    </p:animEffect>
                                    <p:anim calcmode="lin" valueType="num">
                                      <p:cBhvr>
                                        <p:cTn id="2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00"/>
                                        <p:tgtEl>
                                          <p:spTgt spid="3">
                                            <p:txEl>
                                              <p:pRg st="6" end="6"/>
                                            </p:txEl>
                                          </p:spTgt>
                                        </p:tgtEl>
                                      </p:cBhvr>
                                    </p:animEffect>
                                    <p:anim calcmode="lin" valueType="num">
                                      <p:cBhvr>
                                        <p:cTn id="3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1000"/>
                                        <p:tgtEl>
                                          <p:spTgt spid="3">
                                            <p:txEl>
                                              <p:pRg st="7" end="7"/>
                                            </p:txEl>
                                          </p:spTgt>
                                        </p:tgtEl>
                                      </p:cBhvr>
                                    </p:animEffect>
                                    <p:anim calcmode="lin" valueType="num">
                                      <p:cBhvr>
                                        <p:cTn id="4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anim calcmode="lin" valueType="num">
                                      <p:cBhvr>
                                        <p:cTn id="4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fade">
                                      <p:cBhvr>
                                        <p:cTn id="54" dur="1000"/>
                                        <p:tgtEl>
                                          <p:spTgt spid="3">
                                            <p:txEl>
                                              <p:pRg st="9" end="9"/>
                                            </p:txEl>
                                          </p:spTgt>
                                        </p:tgtEl>
                                      </p:cBhvr>
                                    </p:animEffect>
                                    <p:anim calcmode="lin" valueType="num">
                                      <p:cBhvr>
                                        <p:cTn id="55"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fade">
                                      <p:cBhvr>
                                        <p:cTn id="61" dur="1000"/>
                                        <p:tgtEl>
                                          <p:spTgt spid="3">
                                            <p:txEl>
                                              <p:pRg st="10" end="10"/>
                                            </p:txEl>
                                          </p:spTgt>
                                        </p:tgtEl>
                                      </p:cBhvr>
                                    </p:animEffect>
                                    <p:anim calcmode="lin" valueType="num">
                                      <p:cBhvr>
                                        <p:cTn id="6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48"/>
                                        </p:tgtEl>
                                        <p:attrNameLst>
                                          <p:attrName>style.visibility</p:attrName>
                                        </p:attrNameLst>
                                      </p:cBhvr>
                                      <p:to>
                                        <p:strVal val="visible"/>
                                      </p:to>
                                    </p:set>
                                    <p:anim calcmode="lin" valueType="num">
                                      <p:cBhvr additive="base">
                                        <p:cTn id="68" dur="500" fill="hold"/>
                                        <p:tgtEl>
                                          <p:spTgt spid="48"/>
                                        </p:tgtEl>
                                        <p:attrNameLst>
                                          <p:attrName>ppt_x</p:attrName>
                                        </p:attrNameLst>
                                      </p:cBhvr>
                                      <p:tavLst>
                                        <p:tav tm="0">
                                          <p:val>
                                            <p:strVal val="#ppt_x"/>
                                          </p:val>
                                        </p:tav>
                                        <p:tav tm="100000">
                                          <p:val>
                                            <p:strVal val="#ppt_x"/>
                                          </p:val>
                                        </p:tav>
                                      </p:tavLst>
                                    </p:anim>
                                    <p:anim calcmode="lin" valueType="num">
                                      <p:cBhvr additive="base">
                                        <p:cTn id="69" dur="500" fill="hold"/>
                                        <p:tgtEl>
                                          <p:spTgt spid="48"/>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9"/>
                                        </p:tgtEl>
                                        <p:attrNameLst>
                                          <p:attrName>style.visibility</p:attrName>
                                        </p:attrNameLst>
                                      </p:cBhvr>
                                      <p:to>
                                        <p:strVal val="visible"/>
                                      </p:to>
                                    </p:set>
                                    <p:anim calcmode="lin" valueType="num">
                                      <p:cBhvr additive="base">
                                        <p:cTn id="72" dur="500" fill="hold"/>
                                        <p:tgtEl>
                                          <p:spTgt spid="49"/>
                                        </p:tgtEl>
                                        <p:attrNameLst>
                                          <p:attrName>ppt_x</p:attrName>
                                        </p:attrNameLst>
                                      </p:cBhvr>
                                      <p:tavLst>
                                        <p:tav tm="0">
                                          <p:val>
                                            <p:strVal val="#ppt_x"/>
                                          </p:val>
                                        </p:tav>
                                        <p:tav tm="100000">
                                          <p:val>
                                            <p:strVal val="#ppt_x"/>
                                          </p:val>
                                        </p:tav>
                                      </p:tavLst>
                                    </p:anim>
                                    <p:anim calcmode="lin" valueType="num">
                                      <p:cBhvr additive="base">
                                        <p:cTn id="73"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1000"/>
                                        <p:tgtEl>
                                          <p:spTgt spid="50"/>
                                        </p:tgtEl>
                                      </p:cBhvr>
                                    </p:animEffect>
                                    <p:anim calcmode="lin" valueType="num">
                                      <p:cBhvr>
                                        <p:cTn id="79" dur="1000" fill="hold"/>
                                        <p:tgtEl>
                                          <p:spTgt spid="50"/>
                                        </p:tgtEl>
                                        <p:attrNameLst>
                                          <p:attrName>ppt_x</p:attrName>
                                        </p:attrNameLst>
                                      </p:cBhvr>
                                      <p:tavLst>
                                        <p:tav tm="0">
                                          <p:val>
                                            <p:strVal val="#ppt_x"/>
                                          </p:val>
                                        </p:tav>
                                        <p:tav tm="100000">
                                          <p:val>
                                            <p:strVal val="#ppt_x"/>
                                          </p:val>
                                        </p:tav>
                                      </p:tavLst>
                                    </p:anim>
                                    <p:anim calcmode="lin" valueType="num">
                                      <p:cBhvr>
                                        <p:cTn id="80"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9" grpId="0"/>
      <p:bldP spid="5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800" dirty="0"/>
                  <a:t>例子，可能的</a:t>
                </a:r>
                <a:r>
                  <a:rPr lang="en-US" altLang="zh-CN" sz="1800" dirty="0"/>
                  <a:t>K-T</a:t>
                </a:r>
                <a:r>
                  <a:rPr lang="zh-CN" altLang="en-US" sz="1800" dirty="0"/>
                  <a:t>点出现在下列情况：</a:t>
                </a:r>
              </a:p>
              <a:p>
                <a:pPr>
                  <a:buNone/>
                </a:pPr>
                <a:r>
                  <a:rPr lang="zh-CN" altLang="en-US" sz="1800" dirty="0"/>
                  <a:t>   ①两约束曲线的交点：</a:t>
                </a:r>
                <a:r>
                  <a:rPr lang="en-US" altLang="zh-CN" sz="1800" dirty="0"/>
                  <a:t>g1</a:t>
                </a:r>
                <a:r>
                  <a:rPr lang="zh-CN" altLang="en-US" sz="1800" dirty="0"/>
                  <a:t>与</a:t>
                </a:r>
                <a:r>
                  <a:rPr lang="en-US" altLang="zh-CN" sz="1800" dirty="0"/>
                  <a:t>g2,g1</a:t>
                </a:r>
                <a:r>
                  <a:rPr lang="zh-CN" altLang="en-US" sz="1800" dirty="0"/>
                  <a:t>与</a:t>
                </a:r>
                <a:r>
                  <a:rPr lang="en-US" altLang="zh-CN" sz="1800" dirty="0"/>
                  <a:t>g3,g1</a:t>
                </a:r>
                <a:r>
                  <a:rPr lang="zh-CN" altLang="en-US" sz="1800" dirty="0"/>
                  <a:t>与</a:t>
                </a:r>
                <a:r>
                  <a:rPr lang="en-US" altLang="zh-CN" sz="1800" dirty="0"/>
                  <a:t>g4,g2</a:t>
                </a:r>
                <a:r>
                  <a:rPr lang="zh-CN" altLang="en-US" sz="1800" dirty="0"/>
                  <a:t>与</a:t>
                </a:r>
                <a:r>
                  <a:rPr lang="en-US" altLang="zh-CN" sz="1800" dirty="0"/>
                  <a:t>g3,g2</a:t>
                </a:r>
                <a:r>
                  <a:rPr lang="zh-CN" altLang="en-US" sz="1800" dirty="0"/>
                  <a:t>与</a:t>
                </a:r>
                <a:r>
                  <a:rPr lang="en-US" altLang="zh-CN" sz="1800" dirty="0"/>
                  <a:t>g4,g3</a:t>
                </a:r>
                <a:r>
                  <a:rPr lang="zh-CN" altLang="en-US" sz="1800" dirty="0"/>
                  <a:t>与</a:t>
                </a:r>
                <a:r>
                  <a:rPr lang="en-US" altLang="zh-CN" sz="1800" dirty="0"/>
                  <a:t>g4</a:t>
                </a:r>
                <a:r>
                  <a:rPr lang="zh-CN" altLang="en-US" sz="1800" dirty="0"/>
                  <a:t>。</a:t>
                </a:r>
              </a:p>
              <a:p>
                <a:pPr>
                  <a:buNone/>
                </a:pPr>
                <a:r>
                  <a:rPr lang="zh-CN" altLang="en-US" sz="1800" dirty="0"/>
                  <a:t>   ②目标函数与一条曲线相交的情况： </a:t>
                </a:r>
                <a:r>
                  <a:rPr lang="en-US" altLang="zh-CN" sz="1800" dirty="0"/>
                  <a:t>g1</a:t>
                </a:r>
                <a:r>
                  <a:rPr lang="zh-CN" altLang="en-US" sz="1800" dirty="0"/>
                  <a:t>，</a:t>
                </a:r>
                <a:r>
                  <a:rPr lang="en-US" altLang="zh-CN" sz="1800" dirty="0"/>
                  <a:t>g2, g3, g4</a:t>
                </a:r>
              </a:p>
              <a:p>
                <a:pPr>
                  <a:buNone/>
                </a:pPr>
                <a:r>
                  <a:rPr lang="en-US" altLang="zh-CN" sz="1800" dirty="0"/>
                  <a:t>    </a:t>
                </a:r>
                <a:r>
                  <a:rPr lang="zh-CN" altLang="en-US" sz="1800" dirty="0"/>
                  <a:t>对每一种情况求得满足以下条件的点</a:t>
                </a:r>
                <a14:m>
                  <m:oMath xmlns:m="http://schemas.openxmlformats.org/officeDocument/2006/math">
                    <m:sSup>
                      <m:sSupPr>
                        <m:ctrlPr>
                          <a:rPr lang="en-US" altLang="zh-CN" sz="1800" b="1" i="1" dirty="0" smtClean="0">
                            <a:latin typeface="Cambria Math" panose="02040503050406030204" pitchFamily="18" charset="0"/>
                          </a:rPr>
                        </m:ctrlPr>
                      </m:sSupPr>
                      <m:e>
                        <m:d>
                          <m:dPr>
                            <m:ctrlPr>
                              <a:rPr lang="en-US" altLang="zh-CN" sz="1800" b="1" i="1" dirty="0" smtClean="0">
                                <a:latin typeface="Cambria Math" panose="02040503050406030204" pitchFamily="18" charset="0"/>
                              </a:rPr>
                            </m:ctrlPr>
                          </m:dPr>
                          <m:e>
                            <m:sSub>
                              <m:sSubPr>
                                <m:ctrlPr>
                                  <a:rPr lang="en-US" altLang="zh-CN" sz="1800" b="1" i="1" dirty="0" smtClean="0">
                                    <a:latin typeface="Cambria Math" panose="02040503050406030204" pitchFamily="18" charset="0"/>
                                  </a:rPr>
                                </m:ctrlPr>
                              </m:sSubPr>
                              <m:e>
                                <m:r>
                                  <a:rPr lang="en-US" altLang="zh-CN" sz="1800" i="1" dirty="0" smtClean="0">
                                    <a:latin typeface="Cambria Math"/>
                                  </a:rPr>
                                  <m:t>𝑥</m:t>
                                </m:r>
                              </m:e>
                              <m:sub>
                                <m:r>
                                  <a:rPr lang="en-US" altLang="zh-CN" sz="1800" i="1" dirty="0" smtClean="0">
                                    <a:latin typeface="Cambria Math"/>
                                  </a:rPr>
                                  <m:t>1</m:t>
                                </m:r>
                              </m:sub>
                            </m:sSub>
                            <m:r>
                              <a:rPr lang="en-US" altLang="zh-CN" sz="1800" i="1" dirty="0" smtClean="0">
                                <a:latin typeface="Cambria Math"/>
                              </a:rPr>
                              <m:t>,</m:t>
                            </m:r>
                            <m:sSub>
                              <m:sSubPr>
                                <m:ctrlPr>
                                  <a:rPr lang="en-US" altLang="zh-CN" sz="1800" b="1" i="1" dirty="0" smtClean="0">
                                    <a:latin typeface="Cambria Math" panose="02040503050406030204" pitchFamily="18" charset="0"/>
                                  </a:rPr>
                                </m:ctrlPr>
                              </m:sSubPr>
                              <m:e>
                                <m:r>
                                  <a:rPr lang="en-US" altLang="zh-CN" sz="1800" i="1" dirty="0" smtClean="0">
                                    <a:latin typeface="Cambria Math"/>
                                  </a:rPr>
                                  <m:t>𝑥</m:t>
                                </m:r>
                              </m:e>
                              <m:sub>
                                <m:r>
                                  <a:rPr lang="en-US" altLang="zh-CN" sz="1800" i="1" dirty="0" smtClean="0">
                                    <a:latin typeface="Cambria Math"/>
                                  </a:rPr>
                                  <m:t>2</m:t>
                                </m:r>
                              </m:sub>
                            </m:sSub>
                          </m:e>
                        </m:d>
                      </m:e>
                      <m:sup>
                        <m:r>
                          <a:rPr lang="en-US" altLang="zh-CN" sz="1800" i="1" dirty="0" smtClean="0">
                            <a:latin typeface="Cambria Math"/>
                          </a:rPr>
                          <m:t>𝑇</m:t>
                        </m:r>
                      </m:sup>
                    </m:sSup>
                  </m:oMath>
                </a14:m>
                <a:r>
                  <a:rPr lang="zh-CN" altLang="en-US" sz="1800" dirty="0"/>
                  <a:t>及乘子</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𝝁</m:t>
                        </m:r>
                      </m:e>
                      <m:sub>
                        <m:r>
                          <a:rPr lang="en-US" altLang="zh-CN" sz="1800" b="1" i="1" smtClean="0">
                            <a:latin typeface="Cambria Math"/>
                          </a:rPr>
                          <m:t>𝒊</m:t>
                        </m:r>
                      </m:sub>
                    </m:sSub>
                  </m:oMath>
                </a14:m>
                <a:r>
                  <a:rPr lang="en-US" altLang="zh-CN" sz="1800" dirty="0"/>
                  <a:t>,</a:t>
                </a:r>
                <a:r>
                  <a:rPr lang="zh-CN" altLang="en-US" sz="1800" dirty="0"/>
                  <a:t>验证当满足可得，且</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𝝁</m:t>
                        </m:r>
                      </m:e>
                      <m:sub>
                        <m:r>
                          <a:rPr lang="en-US" altLang="zh-CN" sz="1800" i="1">
                            <a:latin typeface="Cambria Math"/>
                          </a:rPr>
                          <m:t>𝒊</m:t>
                        </m:r>
                      </m:sub>
                    </m:sSub>
                    <m:r>
                      <a:rPr lang="en-US" altLang="zh-CN" sz="1800" b="1" i="1" smtClean="0">
                        <a:latin typeface="Cambria Math"/>
                      </a:rPr>
                      <m:t>&gt;</m:t>
                    </m:r>
                    <m:r>
                      <a:rPr lang="en-US" altLang="zh-CN" sz="1800" b="1" i="1" smtClean="0">
                        <a:latin typeface="Cambria Math"/>
                      </a:rPr>
                      <m:t>𝟎</m:t>
                    </m:r>
                  </m:oMath>
                </a14:m>
                <a:r>
                  <a:rPr lang="zh-CN" altLang="en-US" sz="1800" dirty="0"/>
                  <a:t>时，即为一个</a:t>
                </a:r>
                <a:r>
                  <a:rPr lang="en-US" altLang="zh-CN" sz="1800" dirty="0"/>
                  <a:t>K-T</a:t>
                </a:r>
                <a:r>
                  <a:rPr lang="zh-CN" altLang="en-US" sz="1800" dirty="0"/>
                  <a:t>点。</a:t>
                </a:r>
              </a:p>
              <a:p>
                <a:endParaRPr lang="zh-CN" alt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463" t="-759"/>
                </a:stretch>
              </a:blipFill>
            </p:spPr>
            <p:txBody>
              <a:bodyPr/>
              <a:lstStyle/>
              <a:p>
                <a:r>
                  <a:rPr lang="zh-CN" altLang="en-US">
                    <a:noFill/>
                  </a:rPr>
                  <a:t> </a:t>
                </a:r>
                <a:endParaRPr lang="zh-CN" altLang="en-US">
                  <a:noFill/>
                </a:endParaRPr>
              </a:p>
            </p:txBody>
          </p:sp>
        </mc:Fallback>
      </mc:AlternateContent>
      <p:graphicFrame>
        <p:nvGraphicFramePr>
          <p:cNvPr id="4" name="Object 3"/>
          <p:cNvGraphicFramePr>
            <a:graphicFrameLocks noChangeAspect="1"/>
          </p:cNvGraphicFramePr>
          <p:nvPr/>
        </p:nvGraphicFramePr>
        <p:xfrm>
          <a:off x="848544" y="4431491"/>
          <a:ext cx="3816423" cy="977890"/>
        </p:xfrm>
        <a:graphic>
          <a:graphicData uri="http://schemas.openxmlformats.org/presentationml/2006/ole">
            <mc:AlternateContent xmlns:mc="http://schemas.openxmlformats.org/markup-compatibility/2006">
              <mc:Choice xmlns:v="urn:schemas-microsoft-com:vml" Requires="v">
                <p:oleObj spid="_x0000_s2449" name="Equation" r:id="rId4" imgW="68275200" imgH="24384000" progId="Equation.3">
                  <p:embed/>
                </p:oleObj>
              </mc:Choice>
              <mc:Fallback>
                <p:oleObj name="Equation" r:id="rId4" imgW="68275200" imgH="24384000" progId="Equation.3">
                  <p:embed/>
                  <p:pic>
                    <p:nvPicPr>
                      <p:cNvPr id="0" name="Object 6"/>
                      <p:cNvPicPr>
                        <a:picLocks noChangeAspect="1" noChangeArrowheads="1"/>
                      </p:cNvPicPr>
                      <p:nvPr/>
                    </p:nvPicPr>
                    <p:blipFill>
                      <a:blip r:embed="rId5"/>
                      <a:srcRect/>
                      <a:stretch>
                        <a:fillRect/>
                      </a:stretch>
                    </p:blipFill>
                    <p:spPr bwMode="auto">
                      <a:xfrm>
                        <a:off x="848544" y="4431491"/>
                        <a:ext cx="3816423" cy="977890"/>
                      </a:xfrm>
                      <a:prstGeom prst="rect">
                        <a:avLst/>
                      </a:prstGeom>
                      <a:noFill/>
                      <a:ln>
                        <a:noFill/>
                      </a:ln>
                    </p:spPr>
                  </p:pic>
                </p:oleObj>
              </mc:Fallback>
            </mc:AlternateContent>
          </a:graphicData>
        </a:graphic>
      </p:graphicFrame>
      <p:graphicFrame>
        <p:nvGraphicFramePr>
          <p:cNvPr id="5" name="Object 4"/>
          <p:cNvGraphicFramePr>
            <a:graphicFrameLocks noChangeAspect="1"/>
          </p:cNvGraphicFramePr>
          <p:nvPr/>
        </p:nvGraphicFramePr>
        <p:xfrm>
          <a:off x="4953000" y="4359483"/>
          <a:ext cx="3600399" cy="1043736"/>
        </p:xfrm>
        <a:graphic>
          <a:graphicData uri="http://schemas.openxmlformats.org/presentationml/2006/ole">
            <mc:AlternateContent xmlns:mc="http://schemas.openxmlformats.org/markup-compatibility/2006">
              <mc:Choice xmlns:v="urn:schemas-microsoft-com:vml" Requires="v">
                <p:oleObj spid="_x0000_s2450" name="Equation" r:id="rId6" imgW="74371200" imgH="24993600" progId="Equation.3">
                  <p:embed/>
                </p:oleObj>
              </mc:Choice>
              <mc:Fallback>
                <p:oleObj name="Equation" r:id="rId6" imgW="74371200" imgH="24993600" progId="Equation.3">
                  <p:embed/>
                  <p:pic>
                    <p:nvPicPr>
                      <p:cNvPr id="0" name="Object 8"/>
                      <p:cNvPicPr>
                        <a:picLocks noChangeAspect="1" noChangeArrowheads="1"/>
                      </p:cNvPicPr>
                      <p:nvPr/>
                    </p:nvPicPr>
                    <p:blipFill>
                      <a:blip r:embed="rId7"/>
                      <a:srcRect/>
                      <a:stretch>
                        <a:fillRect/>
                      </a:stretch>
                    </p:blipFill>
                    <p:spPr bwMode="auto">
                      <a:xfrm>
                        <a:off x="4953000" y="4359483"/>
                        <a:ext cx="3600399" cy="1043736"/>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7" name="Rectangle 6"/>
              <p:cNvSpPr/>
              <p:nvPr/>
            </p:nvSpPr>
            <p:spPr>
              <a:xfrm>
                <a:off x="2471365" y="2723181"/>
                <a:ext cx="3849787" cy="16780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400" i="1">
                              <a:solidFill>
                                <a:srgbClr val="CC00CC"/>
                              </a:solidFill>
                              <a:latin typeface="Cambria Math" panose="02040503050406030204" pitchFamily="18" charset="0"/>
                            </a:rPr>
                          </m:ctrlPr>
                        </m:dPr>
                        <m:e>
                          <m:eqArr>
                            <m:eqArrPr>
                              <m:ctrlPr>
                                <a:rPr lang="en-US" altLang="zh-CN" sz="1400" i="1">
                                  <a:solidFill>
                                    <a:srgbClr val="CC00CC"/>
                                  </a:solidFill>
                                  <a:latin typeface="Cambria Math" panose="02040503050406030204" pitchFamily="18" charset="0"/>
                                </a:rPr>
                              </m:ctrlPr>
                            </m:eqArrPr>
                            <m:e>
                              <m:r>
                                <a:rPr lang="en-US" altLang="zh-CN" sz="1400" i="1">
                                  <a:solidFill>
                                    <a:srgbClr val="CC00CC"/>
                                  </a:solidFill>
                                  <a:latin typeface="Cambria Math"/>
                                </a:rPr>
                                <m:t>𝟐</m:t>
                              </m:r>
                              <m:d>
                                <m:dPr>
                                  <m:ctrlPr>
                                    <a:rPr lang="en-US" altLang="zh-CN" sz="1400" i="1">
                                      <a:solidFill>
                                        <a:srgbClr val="CC00CC"/>
                                      </a:solidFill>
                                      <a:latin typeface="Cambria Math" panose="02040503050406030204" pitchFamily="18" charset="0"/>
                                    </a:rPr>
                                  </m:ctrlPr>
                                </m:dPr>
                                <m:e>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𝒙</m:t>
                                      </m:r>
                                    </m:e>
                                    <m:sub>
                                      <m:r>
                                        <a:rPr lang="en-US" altLang="zh-CN" sz="1400" i="1">
                                          <a:solidFill>
                                            <a:srgbClr val="CC00CC"/>
                                          </a:solidFill>
                                          <a:latin typeface="Cambria Math"/>
                                        </a:rPr>
                                        <m:t>𝟏</m:t>
                                      </m:r>
                                    </m:sub>
                                  </m:sSub>
                                  <m:r>
                                    <a:rPr lang="en-US" altLang="zh-CN" sz="1400" i="1">
                                      <a:solidFill>
                                        <a:srgbClr val="CC00CC"/>
                                      </a:solidFill>
                                      <a:latin typeface="Cambria Math"/>
                                    </a:rPr>
                                    <m:t>−</m:t>
                                  </m:r>
                                  <m:r>
                                    <a:rPr lang="en-US" altLang="zh-CN" sz="1400" i="1">
                                      <a:solidFill>
                                        <a:srgbClr val="CC00CC"/>
                                      </a:solidFill>
                                      <a:latin typeface="Cambria Math"/>
                                    </a:rPr>
                                    <m:t>𝟑</m:t>
                                  </m:r>
                                </m:e>
                              </m:d>
                              <m:r>
                                <a:rPr lang="en-US" altLang="zh-CN" sz="1400" i="1">
                                  <a:solidFill>
                                    <a:srgbClr val="CC00CC"/>
                                  </a:solidFill>
                                  <a:latin typeface="Cambria Math"/>
                                </a:rPr>
                                <m:t>+</m:t>
                              </m:r>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𝝁</m:t>
                                  </m:r>
                                </m:e>
                                <m:sub>
                                  <m:r>
                                    <a:rPr lang="en-US" altLang="zh-CN" sz="1400" i="1">
                                      <a:solidFill>
                                        <a:srgbClr val="CC00CC"/>
                                      </a:solidFill>
                                      <a:latin typeface="Cambria Math"/>
                                    </a:rPr>
                                    <m:t>𝟏</m:t>
                                  </m:r>
                                </m:sub>
                              </m:sSub>
                              <m:r>
                                <a:rPr lang="en-US" altLang="zh-CN" sz="1400" i="1">
                                  <a:solidFill>
                                    <a:srgbClr val="CC00CC"/>
                                  </a:solidFill>
                                  <a:latin typeface="Cambria Math"/>
                                </a:rPr>
                                <m:t>𝟐</m:t>
                              </m:r>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𝒙</m:t>
                                  </m:r>
                                </m:e>
                                <m:sub>
                                  <m:r>
                                    <a:rPr lang="en-US" altLang="zh-CN" sz="1400" i="1">
                                      <a:solidFill>
                                        <a:srgbClr val="CC00CC"/>
                                      </a:solidFill>
                                      <a:latin typeface="Cambria Math"/>
                                    </a:rPr>
                                    <m:t>𝟏</m:t>
                                  </m:r>
                                </m:sub>
                              </m:sSub>
                              <m:r>
                                <a:rPr lang="en-US" altLang="zh-CN" sz="1400" i="1">
                                  <a:solidFill>
                                    <a:srgbClr val="CC00CC"/>
                                  </a:solidFill>
                                  <a:latin typeface="Cambria Math"/>
                                </a:rPr>
                                <m:t>+</m:t>
                              </m:r>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𝝁</m:t>
                                  </m:r>
                                </m:e>
                                <m:sub>
                                  <m:r>
                                    <a:rPr lang="en-US" altLang="zh-CN" sz="1400" i="1">
                                      <a:solidFill>
                                        <a:srgbClr val="CC00CC"/>
                                      </a:solidFill>
                                      <a:latin typeface="Cambria Math"/>
                                    </a:rPr>
                                    <m:t>𝟐</m:t>
                                  </m:r>
                                </m:sub>
                              </m:sSub>
                              <m:r>
                                <a:rPr lang="en-US" altLang="zh-CN" sz="1400" i="1">
                                  <a:solidFill>
                                    <a:srgbClr val="CC00CC"/>
                                  </a:solidFill>
                                  <a:latin typeface="Cambria Math"/>
                                </a:rPr>
                                <m:t>+</m:t>
                              </m:r>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𝝁</m:t>
                                  </m:r>
                                </m:e>
                                <m:sub>
                                  <m:r>
                                    <a:rPr lang="en-US" altLang="zh-CN" sz="1400" i="1">
                                      <a:solidFill>
                                        <a:srgbClr val="CC00CC"/>
                                      </a:solidFill>
                                      <a:latin typeface="Cambria Math"/>
                                    </a:rPr>
                                    <m:t>𝟑</m:t>
                                  </m:r>
                                </m:sub>
                              </m:sSub>
                              <m:d>
                                <m:dPr>
                                  <m:ctrlPr>
                                    <a:rPr lang="en-US" altLang="zh-CN" sz="1400" i="1">
                                      <a:solidFill>
                                        <a:srgbClr val="CC00CC"/>
                                      </a:solidFill>
                                      <a:latin typeface="Cambria Math" panose="02040503050406030204" pitchFamily="18" charset="0"/>
                                    </a:rPr>
                                  </m:ctrlPr>
                                </m:dPr>
                                <m:e>
                                  <m:r>
                                    <a:rPr lang="en-US" altLang="zh-CN" sz="1400" i="1">
                                      <a:solidFill>
                                        <a:srgbClr val="CC00CC"/>
                                      </a:solidFill>
                                      <a:latin typeface="Cambria Math"/>
                                    </a:rPr>
                                    <m:t>−</m:t>
                                  </m:r>
                                  <m:r>
                                    <a:rPr lang="en-US" altLang="zh-CN" sz="1400" i="1">
                                      <a:solidFill>
                                        <a:srgbClr val="CC00CC"/>
                                      </a:solidFill>
                                      <a:latin typeface="Cambria Math"/>
                                    </a:rPr>
                                    <m:t>𝟏</m:t>
                                  </m:r>
                                </m:e>
                              </m:d>
                              <m:r>
                                <a:rPr lang="en-US" altLang="zh-CN" sz="1400" i="1">
                                  <a:solidFill>
                                    <a:srgbClr val="CC00CC"/>
                                  </a:solidFill>
                                  <a:latin typeface="Cambria Math"/>
                                </a:rPr>
                                <m:t>+</m:t>
                              </m:r>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𝝁</m:t>
                                  </m:r>
                                </m:e>
                                <m:sub>
                                  <m:r>
                                    <a:rPr lang="en-US" altLang="zh-CN" sz="1400" i="1">
                                      <a:solidFill>
                                        <a:srgbClr val="CC00CC"/>
                                      </a:solidFill>
                                      <a:latin typeface="Cambria Math"/>
                                    </a:rPr>
                                    <m:t>𝟒</m:t>
                                  </m:r>
                                </m:sub>
                              </m:sSub>
                              <m:r>
                                <a:rPr lang="en-US" altLang="zh-CN" sz="1400" i="1">
                                  <a:solidFill>
                                    <a:srgbClr val="CC00CC"/>
                                  </a:solidFill>
                                  <a:latin typeface="Cambria Math"/>
                                </a:rPr>
                                <m:t>⋅</m:t>
                              </m:r>
                              <m:r>
                                <a:rPr lang="en-US" altLang="zh-CN" sz="1400" i="1">
                                  <a:solidFill>
                                    <a:srgbClr val="CC00CC"/>
                                  </a:solidFill>
                                  <a:latin typeface="Cambria Math"/>
                                </a:rPr>
                                <m:t>𝟎</m:t>
                              </m:r>
                              <m:r>
                                <a:rPr lang="en-US" altLang="zh-CN" sz="1400" i="1">
                                  <a:solidFill>
                                    <a:srgbClr val="CC00CC"/>
                                  </a:solidFill>
                                  <a:latin typeface="Cambria Math"/>
                                </a:rPr>
                                <m:t>=</m:t>
                              </m:r>
                              <m:r>
                                <a:rPr lang="en-US" altLang="zh-CN" sz="1400" i="1">
                                  <a:solidFill>
                                    <a:srgbClr val="CC00CC"/>
                                  </a:solidFill>
                                  <a:latin typeface="Cambria Math"/>
                                </a:rPr>
                                <m:t>𝟎</m:t>
                              </m:r>
                            </m:e>
                            <m:e>
                              <m:r>
                                <a:rPr lang="en-US" altLang="zh-CN" sz="1400" i="1">
                                  <a:solidFill>
                                    <a:srgbClr val="CC00CC"/>
                                  </a:solidFill>
                                  <a:latin typeface="Cambria Math"/>
                                </a:rPr>
                                <m:t>𝟐</m:t>
                              </m:r>
                              <m:d>
                                <m:dPr>
                                  <m:ctrlPr>
                                    <a:rPr lang="en-US" altLang="zh-CN" sz="1400" i="1">
                                      <a:solidFill>
                                        <a:srgbClr val="CC00CC"/>
                                      </a:solidFill>
                                      <a:latin typeface="Cambria Math" panose="02040503050406030204" pitchFamily="18" charset="0"/>
                                    </a:rPr>
                                  </m:ctrlPr>
                                </m:dPr>
                                <m:e>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𝒙</m:t>
                                      </m:r>
                                    </m:e>
                                    <m:sub>
                                      <m:r>
                                        <a:rPr lang="en-US" altLang="zh-CN" sz="1400" i="1">
                                          <a:solidFill>
                                            <a:srgbClr val="CC00CC"/>
                                          </a:solidFill>
                                          <a:latin typeface="Cambria Math"/>
                                        </a:rPr>
                                        <m:t>𝟐</m:t>
                                      </m:r>
                                    </m:sub>
                                  </m:sSub>
                                  <m:r>
                                    <a:rPr lang="en-US" altLang="zh-CN" sz="1400" i="1">
                                      <a:solidFill>
                                        <a:srgbClr val="CC00CC"/>
                                      </a:solidFill>
                                      <a:latin typeface="Cambria Math"/>
                                    </a:rPr>
                                    <m:t>−</m:t>
                                  </m:r>
                                  <m:r>
                                    <a:rPr lang="en-US" altLang="zh-CN" sz="1400" i="1">
                                      <a:solidFill>
                                        <a:srgbClr val="CC00CC"/>
                                      </a:solidFill>
                                      <a:latin typeface="Cambria Math"/>
                                    </a:rPr>
                                    <m:t>𝟐</m:t>
                                  </m:r>
                                </m:e>
                              </m:d>
                              <m:r>
                                <a:rPr lang="en-US" altLang="zh-CN" sz="1400" i="1">
                                  <a:solidFill>
                                    <a:srgbClr val="CC00CC"/>
                                  </a:solidFill>
                                  <a:latin typeface="Cambria Math"/>
                                </a:rPr>
                                <m:t>+</m:t>
                              </m:r>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𝝁</m:t>
                                  </m:r>
                                </m:e>
                                <m:sub>
                                  <m:r>
                                    <a:rPr lang="en-US" altLang="zh-CN" sz="1400" i="1">
                                      <a:solidFill>
                                        <a:srgbClr val="CC00CC"/>
                                      </a:solidFill>
                                      <a:latin typeface="Cambria Math"/>
                                    </a:rPr>
                                    <m:t>𝟏</m:t>
                                  </m:r>
                                </m:sub>
                              </m:sSub>
                              <m:r>
                                <a:rPr lang="en-US" altLang="zh-CN" sz="1400" i="1">
                                  <a:solidFill>
                                    <a:srgbClr val="CC00CC"/>
                                  </a:solidFill>
                                  <a:latin typeface="Cambria Math"/>
                                </a:rPr>
                                <m:t>𝟐</m:t>
                              </m:r>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𝒙</m:t>
                                  </m:r>
                                </m:e>
                                <m:sub>
                                  <m:r>
                                    <a:rPr lang="en-US" altLang="zh-CN" sz="1400" i="1">
                                      <a:solidFill>
                                        <a:srgbClr val="CC00CC"/>
                                      </a:solidFill>
                                      <a:latin typeface="Cambria Math"/>
                                    </a:rPr>
                                    <m:t>𝟐</m:t>
                                  </m:r>
                                </m:sub>
                              </m:sSub>
                              <m:r>
                                <a:rPr lang="en-US" altLang="zh-CN" sz="1400" i="1">
                                  <a:solidFill>
                                    <a:srgbClr val="CC00CC"/>
                                  </a:solidFill>
                                  <a:latin typeface="Cambria Math"/>
                                </a:rPr>
                                <m:t>+</m:t>
                              </m:r>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𝝁</m:t>
                                  </m:r>
                                </m:e>
                                <m:sub>
                                  <m:r>
                                    <a:rPr lang="en-US" altLang="zh-CN" sz="1400" i="1">
                                      <a:solidFill>
                                        <a:srgbClr val="CC00CC"/>
                                      </a:solidFill>
                                      <a:latin typeface="Cambria Math"/>
                                    </a:rPr>
                                    <m:t>𝟐</m:t>
                                  </m:r>
                                </m:sub>
                              </m:sSub>
                              <m:r>
                                <a:rPr lang="en-US" altLang="zh-CN" sz="1400" i="1">
                                  <a:solidFill>
                                    <a:srgbClr val="CC00CC"/>
                                  </a:solidFill>
                                  <a:latin typeface="Cambria Math"/>
                                </a:rPr>
                                <m:t>𝟐</m:t>
                              </m:r>
                              <m:r>
                                <a:rPr lang="en-US" altLang="zh-CN" sz="1400" i="1">
                                  <a:solidFill>
                                    <a:srgbClr val="CC00CC"/>
                                  </a:solidFill>
                                  <a:latin typeface="Cambria Math"/>
                                </a:rPr>
                                <m:t>+</m:t>
                              </m:r>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𝝁</m:t>
                                  </m:r>
                                </m:e>
                                <m:sub>
                                  <m:r>
                                    <a:rPr lang="en-US" altLang="zh-CN" sz="1400" i="1">
                                      <a:solidFill>
                                        <a:srgbClr val="CC00CC"/>
                                      </a:solidFill>
                                      <a:latin typeface="Cambria Math"/>
                                    </a:rPr>
                                    <m:t>𝟑</m:t>
                                  </m:r>
                                </m:sub>
                              </m:sSub>
                              <m:r>
                                <a:rPr lang="en-US" altLang="zh-CN" sz="1400" i="1">
                                  <a:solidFill>
                                    <a:srgbClr val="CC00CC"/>
                                  </a:solidFill>
                                  <a:latin typeface="Cambria Math"/>
                                </a:rPr>
                                <m:t>⋅</m:t>
                              </m:r>
                              <m:r>
                                <a:rPr lang="en-US" altLang="zh-CN" sz="1400" i="1">
                                  <a:solidFill>
                                    <a:srgbClr val="CC00CC"/>
                                  </a:solidFill>
                                  <a:latin typeface="Cambria Math"/>
                                </a:rPr>
                                <m:t>𝟎</m:t>
                              </m:r>
                              <m:r>
                                <a:rPr lang="en-US" altLang="zh-CN" sz="1400" i="1">
                                  <a:solidFill>
                                    <a:srgbClr val="CC00CC"/>
                                  </a:solidFill>
                                  <a:latin typeface="Cambria Math"/>
                                </a:rPr>
                                <m:t>+</m:t>
                              </m:r>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𝝁</m:t>
                                  </m:r>
                                </m:e>
                                <m:sub>
                                  <m:r>
                                    <a:rPr lang="en-US" altLang="zh-CN" sz="1400" i="1">
                                      <a:solidFill>
                                        <a:srgbClr val="CC00CC"/>
                                      </a:solidFill>
                                      <a:latin typeface="Cambria Math"/>
                                    </a:rPr>
                                    <m:t>𝟒</m:t>
                                  </m:r>
                                </m:sub>
                              </m:sSub>
                              <m:r>
                                <a:rPr lang="en-US" altLang="zh-CN" sz="1400" i="1">
                                  <a:solidFill>
                                    <a:srgbClr val="CC00CC"/>
                                  </a:solidFill>
                                  <a:latin typeface="Cambria Math"/>
                                </a:rPr>
                                <m:t>⋅(−</m:t>
                              </m:r>
                              <m:r>
                                <a:rPr lang="en-US" altLang="zh-CN" sz="1400" i="1">
                                  <a:solidFill>
                                    <a:srgbClr val="CC00CC"/>
                                  </a:solidFill>
                                  <a:latin typeface="Cambria Math"/>
                                </a:rPr>
                                <m:t>𝟏</m:t>
                              </m:r>
                              <m:r>
                                <a:rPr lang="en-US" altLang="zh-CN" sz="1400" i="1">
                                  <a:solidFill>
                                    <a:srgbClr val="CC00CC"/>
                                  </a:solidFill>
                                  <a:latin typeface="Cambria Math"/>
                                </a:rPr>
                                <m:t>)=</m:t>
                              </m:r>
                              <m:r>
                                <a:rPr lang="en-US" altLang="zh-CN" sz="1400" i="1">
                                  <a:solidFill>
                                    <a:srgbClr val="CC00CC"/>
                                  </a:solidFill>
                                  <a:latin typeface="Cambria Math"/>
                                </a:rPr>
                                <m:t>𝟎</m:t>
                              </m:r>
                            </m:e>
                            <m:e>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𝝁</m:t>
                                  </m:r>
                                </m:e>
                                <m:sub>
                                  <m:r>
                                    <a:rPr lang="en-US" altLang="zh-CN" sz="1400" i="1">
                                      <a:solidFill>
                                        <a:srgbClr val="CC00CC"/>
                                      </a:solidFill>
                                      <a:latin typeface="Cambria Math"/>
                                    </a:rPr>
                                    <m:t>𝒊</m:t>
                                  </m:r>
                                </m:sub>
                              </m:sSub>
                              <m:r>
                                <a:rPr lang="en-US" altLang="zh-CN" sz="1400" i="1">
                                  <a:solidFill>
                                    <a:srgbClr val="CC00CC"/>
                                  </a:solidFill>
                                  <a:latin typeface="Cambria Math"/>
                                </a:rPr>
                                <m:t>≥</m:t>
                              </m:r>
                              <m:r>
                                <a:rPr lang="en-US" altLang="zh-CN" sz="1400" i="1">
                                  <a:solidFill>
                                    <a:srgbClr val="CC00CC"/>
                                  </a:solidFill>
                                  <a:latin typeface="Cambria Math"/>
                                </a:rPr>
                                <m:t>𝟎</m:t>
                              </m:r>
                            </m:e>
                            <m:e>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𝝁</m:t>
                                  </m:r>
                                </m:e>
                                <m:sub>
                                  <m:r>
                                    <a:rPr lang="en-US" altLang="zh-CN" sz="1400" i="1">
                                      <a:solidFill>
                                        <a:srgbClr val="CC00CC"/>
                                      </a:solidFill>
                                      <a:latin typeface="Cambria Math"/>
                                    </a:rPr>
                                    <m:t>𝟏</m:t>
                                  </m:r>
                                </m:sub>
                              </m:sSub>
                              <m:d>
                                <m:dPr>
                                  <m:ctrlPr>
                                    <a:rPr lang="en-US" altLang="zh-CN" sz="1400" i="1">
                                      <a:solidFill>
                                        <a:srgbClr val="CC00CC"/>
                                      </a:solidFill>
                                      <a:latin typeface="Cambria Math" panose="02040503050406030204" pitchFamily="18" charset="0"/>
                                    </a:rPr>
                                  </m:ctrlPr>
                                </m:dPr>
                                <m:e>
                                  <m:sSubSup>
                                    <m:sSubSupPr>
                                      <m:ctrlPr>
                                        <a:rPr lang="en-US" altLang="zh-CN" sz="1400" i="1">
                                          <a:solidFill>
                                            <a:srgbClr val="CC00CC"/>
                                          </a:solidFill>
                                          <a:latin typeface="Cambria Math" panose="02040503050406030204" pitchFamily="18" charset="0"/>
                                        </a:rPr>
                                      </m:ctrlPr>
                                    </m:sSubSupPr>
                                    <m:e>
                                      <m:r>
                                        <a:rPr lang="en-US" altLang="zh-CN" sz="1400" i="1">
                                          <a:solidFill>
                                            <a:srgbClr val="CC00CC"/>
                                          </a:solidFill>
                                          <a:latin typeface="Cambria Math"/>
                                        </a:rPr>
                                        <m:t>𝒙</m:t>
                                      </m:r>
                                    </m:e>
                                    <m:sub>
                                      <m:r>
                                        <a:rPr lang="en-US" altLang="zh-CN" sz="1400" i="1">
                                          <a:solidFill>
                                            <a:srgbClr val="CC00CC"/>
                                          </a:solidFill>
                                          <a:latin typeface="Cambria Math"/>
                                        </a:rPr>
                                        <m:t>𝟏</m:t>
                                      </m:r>
                                    </m:sub>
                                    <m:sup>
                                      <m:r>
                                        <a:rPr lang="en-US" altLang="zh-CN" sz="1400" i="1">
                                          <a:solidFill>
                                            <a:srgbClr val="CC00CC"/>
                                          </a:solidFill>
                                          <a:latin typeface="Cambria Math"/>
                                        </a:rPr>
                                        <m:t>𝟐</m:t>
                                      </m:r>
                                    </m:sup>
                                  </m:sSubSup>
                                  <m:r>
                                    <a:rPr lang="en-US" altLang="zh-CN" sz="1400" i="1">
                                      <a:solidFill>
                                        <a:srgbClr val="CC00CC"/>
                                      </a:solidFill>
                                      <a:latin typeface="Cambria Math"/>
                                    </a:rPr>
                                    <m:t>+</m:t>
                                  </m:r>
                                  <m:sSubSup>
                                    <m:sSubSupPr>
                                      <m:ctrlPr>
                                        <a:rPr lang="en-US" altLang="zh-CN" sz="1400" i="1">
                                          <a:solidFill>
                                            <a:srgbClr val="CC00CC"/>
                                          </a:solidFill>
                                          <a:latin typeface="Cambria Math" panose="02040503050406030204" pitchFamily="18" charset="0"/>
                                        </a:rPr>
                                      </m:ctrlPr>
                                    </m:sSubSupPr>
                                    <m:e>
                                      <m:r>
                                        <a:rPr lang="en-US" altLang="zh-CN" sz="1400" i="1">
                                          <a:solidFill>
                                            <a:srgbClr val="CC00CC"/>
                                          </a:solidFill>
                                          <a:latin typeface="Cambria Math"/>
                                        </a:rPr>
                                        <m:t>𝒙</m:t>
                                      </m:r>
                                    </m:e>
                                    <m:sub>
                                      <m:r>
                                        <a:rPr lang="en-US" altLang="zh-CN" sz="1400" i="1">
                                          <a:solidFill>
                                            <a:srgbClr val="CC00CC"/>
                                          </a:solidFill>
                                          <a:latin typeface="Cambria Math"/>
                                        </a:rPr>
                                        <m:t>𝟐</m:t>
                                      </m:r>
                                    </m:sub>
                                    <m:sup>
                                      <m:r>
                                        <a:rPr lang="en-US" altLang="zh-CN" sz="1400" i="1">
                                          <a:solidFill>
                                            <a:srgbClr val="CC00CC"/>
                                          </a:solidFill>
                                          <a:latin typeface="Cambria Math"/>
                                        </a:rPr>
                                        <m:t>𝟐</m:t>
                                      </m:r>
                                    </m:sup>
                                  </m:sSubSup>
                                  <m:r>
                                    <a:rPr lang="en-US" altLang="zh-CN" sz="1400" i="1">
                                      <a:solidFill>
                                        <a:srgbClr val="CC00CC"/>
                                      </a:solidFill>
                                      <a:latin typeface="Cambria Math"/>
                                    </a:rPr>
                                    <m:t>−</m:t>
                                  </m:r>
                                  <m:r>
                                    <a:rPr lang="en-US" altLang="zh-CN" sz="1400" i="1">
                                      <a:solidFill>
                                        <a:srgbClr val="CC00CC"/>
                                      </a:solidFill>
                                      <a:latin typeface="Cambria Math"/>
                                    </a:rPr>
                                    <m:t>𝟓</m:t>
                                  </m:r>
                                </m:e>
                              </m:d>
                              <m:r>
                                <a:rPr lang="en-US" altLang="zh-CN" sz="1400" i="1">
                                  <a:solidFill>
                                    <a:srgbClr val="CC00CC"/>
                                  </a:solidFill>
                                  <a:latin typeface="Cambria Math"/>
                                </a:rPr>
                                <m:t>=</m:t>
                              </m:r>
                              <m:r>
                                <a:rPr lang="en-US" altLang="zh-CN" sz="1400" i="1">
                                  <a:solidFill>
                                    <a:srgbClr val="CC00CC"/>
                                  </a:solidFill>
                                  <a:latin typeface="Cambria Math"/>
                                </a:rPr>
                                <m:t>𝟎</m:t>
                              </m:r>
                            </m:e>
                            <m:e>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𝝁</m:t>
                                  </m:r>
                                </m:e>
                                <m:sub>
                                  <m:r>
                                    <a:rPr lang="en-US" altLang="zh-CN" sz="1400" i="1">
                                      <a:solidFill>
                                        <a:srgbClr val="CC00CC"/>
                                      </a:solidFill>
                                      <a:latin typeface="Cambria Math"/>
                                    </a:rPr>
                                    <m:t>𝟐</m:t>
                                  </m:r>
                                </m:sub>
                              </m:sSub>
                              <m:d>
                                <m:dPr>
                                  <m:ctrlPr>
                                    <a:rPr lang="en-US" altLang="zh-CN" sz="1400" i="1">
                                      <a:solidFill>
                                        <a:srgbClr val="CC00CC"/>
                                      </a:solidFill>
                                      <a:latin typeface="Cambria Math" panose="02040503050406030204" pitchFamily="18" charset="0"/>
                                    </a:rPr>
                                  </m:ctrlPr>
                                </m:dPr>
                                <m:e>
                                  <m:sSubSup>
                                    <m:sSubSupPr>
                                      <m:ctrlPr>
                                        <a:rPr lang="en-US" altLang="zh-CN" sz="1400" i="1">
                                          <a:solidFill>
                                            <a:srgbClr val="CC00CC"/>
                                          </a:solidFill>
                                          <a:latin typeface="Cambria Math" panose="02040503050406030204" pitchFamily="18" charset="0"/>
                                        </a:rPr>
                                      </m:ctrlPr>
                                    </m:sSubSupPr>
                                    <m:e>
                                      <m:r>
                                        <a:rPr lang="en-US" altLang="zh-CN" sz="1400" i="1">
                                          <a:solidFill>
                                            <a:srgbClr val="CC00CC"/>
                                          </a:solidFill>
                                          <a:latin typeface="Cambria Math"/>
                                        </a:rPr>
                                        <m:t>𝒙</m:t>
                                      </m:r>
                                    </m:e>
                                    <m:sub>
                                      <m:r>
                                        <a:rPr lang="en-US" altLang="zh-CN" sz="1400" i="1">
                                          <a:solidFill>
                                            <a:srgbClr val="CC00CC"/>
                                          </a:solidFill>
                                          <a:latin typeface="Cambria Math"/>
                                        </a:rPr>
                                        <m:t>𝟏</m:t>
                                      </m:r>
                                    </m:sub>
                                    <m:sup>
                                      <m:r>
                                        <a:rPr lang="en-US" altLang="zh-CN" sz="1400" i="1">
                                          <a:solidFill>
                                            <a:srgbClr val="CC00CC"/>
                                          </a:solidFill>
                                          <a:latin typeface="Cambria Math"/>
                                        </a:rPr>
                                        <m:t> </m:t>
                                      </m:r>
                                    </m:sup>
                                  </m:sSubSup>
                                  <m:r>
                                    <a:rPr lang="en-US" altLang="zh-CN" sz="1400" i="1">
                                      <a:solidFill>
                                        <a:srgbClr val="CC00CC"/>
                                      </a:solidFill>
                                      <a:latin typeface="Cambria Math"/>
                                    </a:rPr>
                                    <m:t>+</m:t>
                                  </m:r>
                                  <m:sSubSup>
                                    <m:sSubSupPr>
                                      <m:ctrlPr>
                                        <a:rPr lang="en-US" altLang="zh-CN" sz="1400" i="1">
                                          <a:solidFill>
                                            <a:srgbClr val="CC00CC"/>
                                          </a:solidFill>
                                          <a:latin typeface="Cambria Math" panose="02040503050406030204" pitchFamily="18" charset="0"/>
                                        </a:rPr>
                                      </m:ctrlPr>
                                    </m:sSubSupPr>
                                    <m:e>
                                      <m:r>
                                        <a:rPr lang="en-US" altLang="zh-CN" sz="1400" i="1">
                                          <a:solidFill>
                                            <a:srgbClr val="CC00CC"/>
                                          </a:solidFill>
                                          <a:latin typeface="Cambria Math"/>
                                        </a:rPr>
                                        <m:t>𝟐</m:t>
                                      </m:r>
                                      <m:r>
                                        <a:rPr lang="en-US" altLang="zh-CN" sz="1400" i="1">
                                          <a:solidFill>
                                            <a:srgbClr val="CC00CC"/>
                                          </a:solidFill>
                                          <a:latin typeface="Cambria Math"/>
                                        </a:rPr>
                                        <m:t>𝒙</m:t>
                                      </m:r>
                                    </m:e>
                                    <m:sub>
                                      <m:r>
                                        <a:rPr lang="en-US" altLang="zh-CN" sz="1400" i="1">
                                          <a:solidFill>
                                            <a:srgbClr val="CC00CC"/>
                                          </a:solidFill>
                                          <a:latin typeface="Cambria Math"/>
                                        </a:rPr>
                                        <m:t>𝟐</m:t>
                                      </m:r>
                                    </m:sub>
                                    <m:sup>
                                      <m:r>
                                        <a:rPr lang="en-US" altLang="zh-CN" sz="1400" i="1">
                                          <a:solidFill>
                                            <a:srgbClr val="CC00CC"/>
                                          </a:solidFill>
                                          <a:latin typeface="Cambria Math"/>
                                        </a:rPr>
                                        <m:t> </m:t>
                                      </m:r>
                                    </m:sup>
                                  </m:sSubSup>
                                  <m:r>
                                    <a:rPr lang="en-US" altLang="zh-CN" sz="1400" i="1">
                                      <a:solidFill>
                                        <a:srgbClr val="CC00CC"/>
                                      </a:solidFill>
                                      <a:latin typeface="Cambria Math"/>
                                    </a:rPr>
                                    <m:t>−</m:t>
                                  </m:r>
                                  <m:r>
                                    <a:rPr lang="en-US" altLang="zh-CN" sz="1400" i="1">
                                      <a:solidFill>
                                        <a:srgbClr val="CC00CC"/>
                                      </a:solidFill>
                                      <a:latin typeface="Cambria Math"/>
                                    </a:rPr>
                                    <m:t>𝟒</m:t>
                                  </m:r>
                                </m:e>
                              </m:d>
                              <m:r>
                                <a:rPr lang="en-US" altLang="zh-CN" sz="1400" i="1">
                                  <a:solidFill>
                                    <a:srgbClr val="CC00CC"/>
                                  </a:solidFill>
                                  <a:latin typeface="Cambria Math"/>
                                </a:rPr>
                                <m:t>=</m:t>
                              </m:r>
                              <m:r>
                                <a:rPr lang="en-US" altLang="zh-CN" sz="1400" i="1">
                                  <a:solidFill>
                                    <a:srgbClr val="CC00CC"/>
                                  </a:solidFill>
                                  <a:latin typeface="Cambria Math"/>
                                </a:rPr>
                                <m:t>𝟎</m:t>
                              </m:r>
                            </m:e>
                            <m:e>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𝝁</m:t>
                                  </m:r>
                                </m:e>
                                <m:sub>
                                  <m:r>
                                    <a:rPr lang="en-US" altLang="zh-CN" sz="1400" i="1">
                                      <a:solidFill>
                                        <a:srgbClr val="CC00CC"/>
                                      </a:solidFill>
                                      <a:latin typeface="Cambria Math"/>
                                    </a:rPr>
                                    <m:t>𝟑</m:t>
                                  </m:r>
                                </m:sub>
                              </m:sSub>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𝒙</m:t>
                                  </m:r>
                                </m:e>
                                <m:sub>
                                  <m:r>
                                    <a:rPr lang="en-US" altLang="zh-CN" sz="1400" i="1">
                                      <a:solidFill>
                                        <a:srgbClr val="CC00CC"/>
                                      </a:solidFill>
                                      <a:latin typeface="Cambria Math"/>
                                    </a:rPr>
                                    <m:t>𝟏</m:t>
                                  </m:r>
                                </m:sub>
                              </m:sSub>
                              <m:r>
                                <a:rPr lang="en-US" altLang="zh-CN" sz="1400" i="1">
                                  <a:solidFill>
                                    <a:srgbClr val="CC00CC"/>
                                  </a:solidFill>
                                  <a:latin typeface="Cambria Math"/>
                                </a:rPr>
                                <m:t>=</m:t>
                              </m:r>
                              <m:r>
                                <a:rPr lang="en-US" altLang="zh-CN" sz="1400" i="1">
                                  <a:solidFill>
                                    <a:srgbClr val="CC00CC"/>
                                  </a:solidFill>
                                  <a:latin typeface="Cambria Math"/>
                                </a:rPr>
                                <m:t>𝟎</m:t>
                              </m:r>
                            </m:e>
                            <m:e>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𝝁</m:t>
                                  </m:r>
                                </m:e>
                                <m:sub>
                                  <m:r>
                                    <a:rPr lang="en-US" altLang="zh-CN" sz="1400" i="1">
                                      <a:solidFill>
                                        <a:srgbClr val="CC00CC"/>
                                      </a:solidFill>
                                      <a:latin typeface="Cambria Math"/>
                                    </a:rPr>
                                    <m:t>𝟒</m:t>
                                  </m:r>
                                </m:sub>
                              </m:sSub>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𝒙</m:t>
                                  </m:r>
                                </m:e>
                                <m:sub>
                                  <m:r>
                                    <a:rPr lang="en-US" altLang="zh-CN" sz="1400" i="1">
                                      <a:solidFill>
                                        <a:srgbClr val="CC00CC"/>
                                      </a:solidFill>
                                      <a:latin typeface="Cambria Math"/>
                                    </a:rPr>
                                    <m:t>𝟐</m:t>
                                  </m:r>
                                </m:sub>
                              </m:sSub>
                              <m:r>
                                <a:rPr lang="en-US" altLang="zh-CN" sz="1400" i="1">
                                  <a:solidFill>
                                    <a:srgbClr val="CC00CC"/>
                                  </a:solidFill>
                                  <a:latin typeface="Cambria Math"/>
                                </a:rPr>
                                <m:t>=</m:t>
                              </m:r>
                              <m:r>
                                <a:rPr lang="en-US" altLang="zh-CN" sz="1400" i="1">
                                  <a:solidFill>
                                    <a:srgbClr val="CC00CC"/>
                                  </a:solidFill>
                                  <a:latin typeface="Cambria Math"/>
                                </a:rPr>
                                <m:t>𝟎</m:t>
                              </m:r>
                            </m:e>
                          </m:eqArr>
                        </m:e>
                      </m:d>
                    </m:oMath>
                  </m:oMathPara>
                </a14:m>
                <a:endParaRPr lang="zh-CN" altLang="en-US" sz="1400" dirty="0"/>
              </a:p>
            </p:txBody>
          </p:sp>
        </mc:Choice>
        <mc:Fallback xmlns="">
          <p:sp>
            <p:nvSpPr>
              <p:cNvPr id="7" name="Rectangle 6"/>
              <p:cNvSpPr>
                <a:spLocks noRot="1" noChangeAspect="1" noMove="1" noResize="1" noEditPoints="1" noAdjustHandles="1" noChangeArrowheads="1" noChangeShapeType="1" noTextEdit="1"/>
              </p:cNvSpPr>
              <p:nvPr/>
            </p:nvSpPr>
            <p:spPr>
              <a:xfrm>
                <a:off x="2471365" y="2723181"/>
                <a:ext cx="3849787" cy="1678088"/>
              </a:xfrm>
              <a:prstGeom prst="rect">
                <a:avLst/>
              </a:prstGeom>
              <a:blipFill rotWithShape="1">
                <a:blip r:embed="rId8"/>
                <a:stretch>
                  <a:fillRect l="-3006" r="-791"/>
                </a:stretch>
              </a:blipFill>
            </p:spPr>
            <p:txBody>
              <a:bodyPr/>
              <a:lstStyle/>
              <a:p>
                <a:r>
                  <a:rPr lang="zh-CN" altLang="en-US">
                    <a:noFill/>
                  </a:rPr>
                  <a:t> </a:t>
                </a:r>
                <a:endParaRPr lang="zh-CN" altLang="en-US">
                  <a:noFill/>
                </a:endParaRPr>
              </a:p>
            </p:txBody>
          </p:sp>
        </mc:Fallback>
      </mc:AlternateContent>
      <p:graphicFrame>
        <p:nvGraphicFramePr>
          <p:cNvPr id="8" name="Object 7"/>
          <p:cNvGraphicFramePr>
            <a:graphicFrameLocks noChangeAspect="1"/>
          </p:cNvGraphicFramePr>
          <p:nvPr/>
        </p:nvGraphicFramePr>
        <p:xfrm>
          <a:off x="2576736" y="5545988"/>
          <a:ext cx="4123470" cy="1447569"/>
        </p:xfrm>
        <a:graphic>
          <a:graphicData uri="http://schemas.openxmlformats.org/presentationml/2006/ole">
            <mc:AlternateContent xmlns:mc="http://schemas.openxmlformats.org/markup-compatibility/2006">
              <mc:Choice xmlns:v="urn:schemas-microsoft-com:vml" Requires="v">
                <p:oleObj spid="_x0000_s2451" name="Equation" r:id="rId9" imgW="101498400" imgH="37185600" progId="Equation.3">
                  <p:embed/>
                </p:oleObj>
              </mc:Choice>
              <mc:Fallback>
                <p:oleObj name="Equation" r:id="rId9" imgW="101498400" imgH="37185600" progId="Equation.3">
                  <p:embed/>
                  <p:pic>
                    <p:nvPicPr>
                      <p:cNvPr id="0" name="Object 4"/>
                      <p:cNvPicPr>
                        <a:picLocks noChangeAspect="1" noChangeArrowheads="1"/>
                      </p:cNvPicPr>
                      <p:nvPr/>
                    </p:nvPicPr>
                    <p:blipFill>
                      <a:blip r:embed="rId10"/>
                      <a:srcRect/>
                      <a:stretch>
                        <a:fillRect/>
                      </a:stretch>
                    </p:blipFill>
                    <p:spPr bwMode="auto">
                      <a:xfrm>
                        <a:off x="2576736" y="5545988"/>
                        <a:ext cx="4123470" cy="1447569"/>
                      </a:xfrm>
                      <a:prstGeom prst="rect">
                        <a:avLst/>
                      </a:prstGeom>
                      <a:noFill/>
                      <a:ln>
                        <a:noFill/>
                      </a:ln>
                    </p:spPr>
                  </p:pic>
                </p:oleObj>
              </mc:Fallback>
            </mc:AlternateContent>
          </a:graphicData>
        </a:graphic>
      </p:graphicFrame>
      <p:graphicFrame>
        <p:nvGraphicFramePr>
          <p:cNvPr id="9" name="Object 4"/>
          <p:cNvGraphicFramePr>
            <a:graphicFrameLocks noChangeAspect="1"/>
          </p:cNvGraphicFramePr>
          <p:nvPr/>
        </p:nvGraphicFramePr>
        <p:xfrm>
          <a:off x="6177136" y="420073"/>
          <a:ext cx="3235142" cy="1191750"/>
        </p:xfrm>
        <a:graphic>
          <a:graphicData uri="http://schemas.openxmlformats.org/presentationml/2006/ole">
            <mc:AlternateContent xmlns:mc="http://schemas.openxmlformats.org/markup-compatibility/2006">
              <mc:Choice xmlns:v="urn:schemas-microsoft-com:vml" Requires="v">
                <p:oleObj spid="_x0000_s2452" name="Equation" r:id="rId11" imgW="53035200" imgH="26822400" progId="Equation.3">
                  <p:embed/>
                </p:oleObj>
              </mc:Choice>
              <mc:Fallback>
                <p:oleObj name="Equation" r:id="rId11" imgW="53035200" imgH="26822400" progId="Equation.3">
                  <p:embed/>
                  <p:pic>
                    <p:nvPicPr>
                      <p:cNvPr id="0" name="Object 4"/>
                      <p:cNvPicPr>
                        <a:picLocks noChangeAspect="1" noChangeArrowheads="1"/>
                      </p:cNvPicPr>
                      <p:nvPr/>
                    </p:nvPicPr>
                    <p:blipFill>
                      <a:blip r:embed="rId12"/>
                      <a:srcRect/>
                      <a:stretch>
                        <a:fillRect/>
                      </a:stretch>
                    </p:blipFill>
                    <p:spPr bwMode="auto">
                      <a:xfrm>
                        <a:off x="6177136" y="420073"/>
                        <a:ext cx="3235142" cy="1191750"/>
                      </a:xfrm>
                      <a:prstGeom prst="rect">
                        <a:avLst/>
                      </a:prstGeom>
                      <a:noFill/>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additive="base">
                                        <p:cTn id="44" dur="500" fill="hold"/>
                                        <p:tgtEl>
                                          <p:spTgt spid="4"/>
                                        </p:tgtEl>
                                        <p:attrNameLst>
                                          <p:attrName>ppt_x</p:attrName>
                                        </p:attrNameLst>
                                      </p:cBhvr>
                                      <p:tavLst>
                                        <p:tav tm="0">
                                          <p:val>
                                            <p:strVal val="#ppt_x"/>
                                          </p:val>
                                        </p:tav>
                                        <p:tav tm="100000">
                                          <p:val>
                                            <p:strVal val="#ppt_x"/>
                                          </p:val>
                                        </p:tav>
                                      </p:tavLst>
                                    </p:anim>
                                    <p:anim calcmode="lin" valueType="num">
                                      <p:cBhvr additive="base">
                                        <p:cTn id="4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1000"/>
                                        <p:tgtEl>
                                          <p:spTgt spid="5"/>
                                        </p:tgtEl>
                                      </p:cBhvr>
                                    </p:animEffect>
                                    <p:anim calcmode="lin" valueType="num">
                                      <p:cBhvr>
                                        <p:cTn id="51" dur="1000" fill="hold"/>
                                        <p:tgtEl>
                                          <p:spTgt spid="5"/>
                                        </p:tgtEl>
                                        <p:attrNameLst>
                                          <p:attrName>ppt_x</p:attrName>
                                        </p:attrNameLst>
                                      </p:cBhvr>
                                      <p:tavLst>
                                        <p:tav tm="0">
                                          <p:val>
                                            <p:strVal val="#ppt_x"/>
                                          </p:val>
                                        </p:tav>
                                        <p:tav tm="100000">
                                          <p:val>
                                            <p:strVal val="#ppt_x"/>
                                          </p:val>
                                        </p:tav>
                                      </p:tavLst>
                                    </p:anim>
                                    <p:anim calcmode="lin" valueType="num">
                                      <p:cBhvr>
                                        <p:cTn id="5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ppt_x"/>
                                          </p:val>
                                        </p:tav>
                                        <p:tav tm="100000">
                                          <p:val>
                                            <p:strVal val="#ppt_x"/>
                                          </p:val>
                                        </p:tav>
                                      </p:tavLst>
                                    </p:anim>
                                    <p:anim calcmode="lin" valueType="num">
                                      <p:cBhvr additive="base">
                                        <p:cTn id="5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600" dirty="0">
                    <a:solidFill>
                      <a:srgbClr val="0000FF"/>
                    </a:solidFill>
                  </a:rPr>
                  <a:t>继续考虑上述的例子，验证</a:t>
                </a:r>
                <a14:m>
                  <m:oMath xmlns:m="http://schemas.openxmlformats.org/officeDocument/2006/math">
                    <m:sSup>
                      <m:sSupPr>
                        <m:ctrlPr>
                          <a:rPr lang="en-US" altLang="zh-CN" sz="1600" b="1" i="1" smtClean="0">
                            <a:solidFill>
                              <a:srgbClr val="0000FF"/>
                            </a:solidFill>
                            <a:latin typeface="Cambria Math" panose="02040503050406030204" pitchFamily="18" charset="0"/>
                          </a:rPr>
                        </m:ctrlPr>
                      </m:sSupPr>
                      <m:e>
                        <m:r>
                          <a:rPr lang="en-US" altLang="zh-CN" sz="1600" b="1" i="1" smtClean="0">
                            <a:solidFill>
                              <a:srgbClr val="0000FF"/>
                            </a:solidFill>
                            <a:latin typeface="Cambria Math"/>
                          </a:rPr>
                          <m:t>𝒙</m:t>
                        </m:r>
                      </m:e>
                      <m:sup>
                        <m:r>
                          <a:rPr lang="en-US" altLang="zh-CN" sz="1600" b="1" i="1" smtClean="0">
                            <a:solidFill>
                              <a:srgbClr val="0000FF"/>
                            </a:solidFill>
                            <a:latin typeface="Cambria Math"/>
                          </a:rPr>
                          <m:t>∗</m:t>
                        </m:r>
                      </m:sup>
                    </m:sSup>
                    <m:r>
                      <a:rPr lang="en-US" altLang="zh-CN" sz="1600" b="1" i="1" smtClean="0">
                        <a:solidFill>
                          <a:srgbClr val="0000FF"/>
                        </a:solidFill>
                        <a:latin typeface="Cambria Math"/>
                      </a:rPr>
                      <m:t>=</m:t>
                    </m:r>
                    <m:sSup>
                      <m:sSupPr>
                        <m:ctrlPr>
                          <a:rPr lang="en-US" altLang="zh-CN" sz="1600" b="1" i="1" smtClean="0">
                            <a:solidFill>
                              <a:srgbClr val="0000FF"/>
                            </a:solidFill>
                            <a:latin typeface="Cambria Math" panose="02040503050406030204" pitchFamily="18" charset="0"/>
                          </a:rPr>
                        </m:ctrlPr>
                      </m:sSupPr>
                      <m:e>
                        <m:d>
                          <m:dPr>
                            <m:ctrlPr>
                              <a:rPr lang="en-US" altLang="zh-CN" sz="1600" b="1" i="1" smtClean="0">
                                <a:solidFill>
                                  <a:srgbClr val="0000FF"/>
                                </a:solidFill>
                                <a:latin typeface="Cambria Math" panose="02040503050406030204" pitchFamily="18" charset="0"/>
                              </a:rPr>
                            </m:ctrlPr>
                          </m:dPr>
                          <m:e>
                            <m:r>
                              <a:rPr lang="en-US" altLang="zh-CN" sz="1600" b="1" i="1" smtClean="0">
                                <a:solidFill>
                                  <a:srgbClr val="0000FF"/>
                                </a:solidFill>
                                <a:latin typeface="Cambria Math"/>
                              </a:rPr>
                              <m:t>𝟐</m:t>
                            </m:r>
                            <m:r>
                              <a:rPr lang="en-US" altLang="zh-CN" sz="1600" b="1" i="1" smtClean="0">
                                <a:solidFill>
                                  <a:srgbClr val="0000FF"/>
                                </a:solidFill>
                                <a:latin typeface="Cambria Math"/>
                              </a:rPr>
                              <m:t>,</m:t>
                            </m:r>
                            <m:r>
                              <a:rPr lang="en-US" altLang="zh-CN" sz="1600" b="1" i="1" smtClean="0">
                                <a:solidFill>
                                  <a:srgbClr val="0000FF"/>
                                </a:solidFill>
                                <a:latin typeface="Cambria Math"/>
                              </a:rPr>
                              <m:t>𝟏</m:t>
                            </m:r>
                          </m:e>
                        </m:d>
                      </m:e>
                      <m:sup>
                        <m:r>
                          <a:rPr lang="en-US" altLang="zh-CN" sz="1600" b="1" i="1" smtClean="0">
                            <a:solidFill>
                              <a:srgbClr val="0000FF"/>
                            </a:solidFill>
                            <a:latin typeface="Cambria Math"/>
                          </a:rPr>
                          <m:t>𝑻</m:t>
                        </m:r>
                      </m:sup>
                    </m:sSup>
                  </m:oMath>
                </a14:m>
                <a:r>
                  <a:rPr lang="zh-CN" altLang="en-US" sz="1600" dirty="0">
                    <a:solidFill>
                      <a:srgbClr val="0000FF"/>
                    </a:solidFill>
                  </a:rPr>
                  <a:t>是</a:t>
                </a:r>
                <a:r>
                  <a:rPr lang="en-US" altLang="zh-CN" sz="1600" dirty="0">
                    <a:solidFill>
                      <a:srgbClr val="0000FF"/>
                    </a:solidFill>
                  </a:rPr>
                  <a:t>KT</a:t>
                </a:r>
                <a:r>
                  <a:rPr lang="zh-CN" altLang="en-US" sz="1600" dirty="0">
                    <a:solidFill>
                      <a:srgbClr val="0000FF"/>
                    </a:solidFill>
                  </a:rPr>
                  <a:t>点</a:t>
                </a:r>
                <a:endParaRPr lang="en-US" altLang="zh-CN" sz="1600" dirty="0">
                  <a:solidFill>
                    <a:srgbClr val="0000FF"/>
                  </a:solidFill>
                </a:endParaRPr>
              </a:p>
              <a:p>
                <a14:m>
                  <m:oMath xmlns:m="http://schemas.openxmlformats.org/officeDocument/2006/math">
                    <m:r>
                      <a:rPr lang="en-US" altLang="zh-CN" sz="1600" b="1" i="0" smtClean="0">
                        <a:solidFill>
                          <a:srgbClr val="CC00CC"/>
                        </a:solidFill>
                        <a:latin typeface="Cambria Math"/>
                      </a:rPr>
                      <m:t>𝛁</m:t>
                    </m:r>
                    <m:r>
                      <a:rPr lang="en-US" altLang="zh-CN" sz="1600" b="1" i="1" smtClean="0">
                        <a:solidFill>
                          <a:srgbClr val="CC00CC"/>
                        </a:solidFill>
                        <a:latin typeface="Cambria Math"/>
                      </a:rPr>
                      <m:t>𝒇</m:t>
                    </m:r>
                    <m:d>
                      <m:dPr>
                        <m:ctrlPr>
                          <a:rPr lang="en-US" altLang="zh-CN" sz="1600" b="1" i="1" smtClean="0">
                            <a:solidFill>
                              <a:srgbClr val="CC00CC"/>
                            </a:solidFill>
                            <a:latin typeface="Cambria Math" panose="02040503050406030204" pitchFamily="18" charset="0"/>
                          </a:rPr>
                        </m:ctrlPr>
                      </m:dPr>
                      <m:e>
                        <m:r>
                          <a:rPr lang="en-US" altLang="zh-CN" sz="1600" b="1" i="1" smtClean="0">
                            <a:solidFill>
                              <a:srgbClr val="CC00CC"/>
                            </a:solidFill>
                            <a:latin typeface="Cambria Math"/>
                          </a:rPr>
                          <m:t>𝒙</m:t>
                        </m:r>
                      </m:e>
                    </m:d>
                    <m:r>
                      <a:rPr lang="en-US" altLang="zh-CN" sz="1600" b="1" i="1" smtClean="0">
                        <a:solidFill>
                          <a:srgbClr val="CC00CC"/>
                        </a:solidFill>
                        <a:latin typeface="Cambria Math"/>
                      </a:rPr>
                      <m:t>=</m:t>
                    </m:r>
                    <m:d>
                      <m:dPr>
                        <m:ctrlPr>
                          <a:rPr lang="en-US" altLang="zh-CN" sz="1600" b="1" i="1" smtClean="0">
                            <a:solidFill>
                              <a:srgbClr val="CC00CC"/>
                            </a:solidFill>
                            <a:latin typeface="Cambria Math" panose="02040503050406030204" pitchFamily="18" charset="0"/>
                          </a:rPr>
                        </m:ctrlPr>
                      </m:dPr>
                      <m:e>
                        <m:f>
                          <m:fPr>
                            <m:type m:val="noBar"/>
                            <m:ctrlPr>
                              <a:rPr lang="en-US" altLang="zh-CN" sz="1600" b="1" i="1" smtClean="0">
                                <a:solidFill>
                                  <a:srgbClr val="CC00CC"/>
                                </a:solidFill>
                                <a:latin typeface="Cambria Math" panose="02040503050406030204" pitchFamily="18" charset="0"/>
                              </a:rPr>
                            </m:ctrlPr>
                          </m:fPr>
                          <m:num>
                            <m:r>
                              <a:rPr lang="en-US" altLang="zh-CN" sz="1600" b="1" i="1" smtClean="0">
                                <a:solidFill>
                                  <a:srgbClr val="CC00CC"/>
                                </a:solidFill>
                                <a:latin typeface="Cambria Math"/>
                              </a:rPr>
                              <m:t>𝟐</m:t>
                            </m:r>
                            <m:r>
                              <a:rPr lang="en-US" altLang="zh-CN" sz="1600" b="1" i="1" smtClean="0">
                                <a:solidFill>
                                  <a:srgbClr val="CC00CC"/>
                                </a:solidFill>
                                <a:latin typeface="Cambria Math"/>
                              </a:rPr>
                              <m:t>(</m:t>
                            </m:r>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𝒙</m:t>
                                </m:r>
                              </m:e>
                              <m:sub>
                                <m:r>
                                  <a:rPr lang="en-US" altLang="zh-CN" sz="1600" b="1" i="1" smtClean="0">
                                    <a:solidFill>
                                      <a:srgbClr val="CC00CC"/>
                                    </a:solidFill>
                                    <a:latin typeface="Cambria Math"/>
                                  </a:rPr>
                                  <m:t>𝟏</m:t>
                                </m:r>
                              </m:sub>
                            </m:sSub>
                            <m:r>
                              <a:rPr lang="en-US" altLang="zh-CN" sz="1600" b="1" i="1" smtClean="0">
                                <a:solidFill>
                                  <a:srgbClr val="CC00CC"/>
                                </a:solidFill>
                                <a:latin typeface="Cambria Math"/>
                              </a:rPr>
                              <m:t>−</m:t>
                            </m:r>
                            <m:r>
                              <a:rPr lang="en-US" altLang="zh-CN" sz="1600" b="1" i="1" smtClean="0">
                                <a:solidFill>
                                  <a:srgbClr val="CC00CC"/>
                                </a:solidFill>
                                <a:latin typeface="Cambria Math"/>
                              </a:rPr>
                              <m:t>𝟑</m:t>
                            </m:r>
                            <m:r>
                              <a:rPr lang="en-US" altLang="zh-CN" sz="1600" b="1" i="1" smtClean="0">
                                <a:solidFill>
                                  <a:srgbClr val="CC00CC"/>
                                </a:solidFill>
                                <a:latin typeface="Cambria Math"/>
                              </a:rPr>
                              <m:t>)</m:t>
                            </m:r>
                          </m:num>
                          <m:den>
                            <m:r>
                              <a:rPr lang="en-US" altLang="zh-CN" sz="1600" b="1" i="1" smtClean="0">
                                <a:solidFill>
                                  <a:srgbClr val="CC00CC"/>
                                </a:solidFill>
                                <a:latin typeface="Cambria Math"/>
                              </a:rPr>
                              <m:t>𝟐</m:t>
                            </m:r>
                            <m:r>
                              <a:rPr lang="en-US" altLang="zh-CN" sz="1600" b="1" i="1" smtClean="0">
                                <a:solidFill>
                                  <a:srgbClr val="CC00CC"/>
                                </a:solidFill>
                                <a:latin typeface="Cambria Math"/>
                              </a:rPr>
                              <m:t>(</m:t>
                            </m:r>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𝒙</m:t>
                                </m:r>
                              </m:e>
                              <m:sub>
                                <m:r>
                                  <a:rPr lang="en-US" altLang="zh-CN" sz="1600" b="1" i="1" smtClean="0">
                                    <a:solidFill>
                                      <a:srgbClr val="CC00CC"/>
                                    </a:solidFill>
                                    <a:latin typeface="Cambria Math"/>
                                  </a:rPr>
                                  <m:t>𝟐</m:t>
                                </m:r>
                              </m:sub>
                            </m:sSub>
                            <m:r>
                              <a:rPr lang="en-US" altLang="zh-CN" sz="1600" b="1" i="1" smtClean="0">
                                <a:solidFill>
                                  <a:srgbClr val="CC00CC"/>
                                </a:solidFill>
                                <a:latin typeface="Cambria Math"/>
                              </a:rPr>
                              <m:t>−</m:t>
                            </m:r>
                            <m:r>
                              <a:rPr lang="en-US" altLang="zh-CN" sz="1600" b="1" i="1" smtClean="0">
                                <a:solidFill>
                                  <a:srgbClr val="CC00CC"/>
                                </a:solidFill>
                                <a:latin typeface="Cambria Math"/>
                              </a:rPr>
                              <m:t>𝟐</m:t>
                            </m:r>
                            <m:r>
                              <a:rPr lang="en-US" altLang="zh-CN" sz="1600" b="1" i="1" smtClean="0">
                                <a:solidFill>
                                  <a:srgbClr val="CC00CC"/>
                                </a:solidFill>
                                <a:latin typeface="Cambria Math"/>
                              </a:rPr>
                              <m:t>)</m:t>
                            </m:r>
                          </m:den>
                        </m:f>
                      </m:e>
                    </m:d>
                  </m:oMath>
                </a14:m>
                <a:r>
                  <a:rPr lang="en-US" altLang="zh-CN" sz="1600" dirty="0">
                    <a:solidFill>
                      <a:srgbClr val="CC00CC"/>
                    </a:solidFill>
                  </a:rPr>
                  <a:t>,</a:t>
                </a:r>
                <a14:m>
                  <m:oMath xmlns:m="http://schemas.openxmlformats.org/officeDocument/2006/math">
                    <m:sSub>
                      <m:sSubPr>
                        <m:ctrlPr>
                          <a:rPr lang="en-US" altLang="zh-CN" sz="1600" b="1" i="1" dirty="0" smtClean="0">
                            <a:solidFill>
                              <a:srgbClr val="CC00CC"/>
                            </a:solidFill>
                            <a:latin typeface="Cambria Math" panose="02040503050406030204" pitchFamily="18" charset="0"/>
                          </a:rPr>
                        </m:ctrlPr>
                      </m:sSubPr>
                      <m:e>
                        <m:r>
                          <a:rPr lang="en-US" altLang="zh-CN" sz="1600" b="1" i="0" dirty="0" smtClean="0">
                            <a:solidFill>
                              <a:srgbClr val="CC00CC"/>
                            </a:solidFill>
                            <a:latin typeface="Cambria Math"/>
                          </a:rPr>
                          <m:t>𝛁</m:t>
                        </m:r>
                        <m:r>
                          <m:rPr>
                            <m:sty m:val="p"/>
                          </m:rPr>
                          <a:rPr lang="en-US" altLang="zh-CN" sz="1600" b="1" i="1" dirty="0" smtClean="0">
                            <a:solidFill>
                              <a:srgbClr val="CC00CC"/>
                            </a:solidFill>
                            <a:latin typeface="Cambria Math"/>
                          </a:rPr>
                          <m:t>g</m:t>
                        </m:r>
                      </m:e>
                      <m:sub>
                        <m:r>
                          <a:rPr lang="en-US" altLang="zh-CN" sz="1600" b="1" i="1" dirty="0" smtClean="0">
                            <a:solidFill>
                              <a:srgbClr val="CC00CC"/>
                            </a:solidFill>
                            <a:latin typeface="Cambria Math"/>
                          </a:rPr>
                          <m:t>𝟏</m:t>
                        </m:r>
                      </m:sub>
                    </m:sSub>
                    <m:d>
                      <m:dPr>
                        <m:ctrlPr>
                          <a:rPr lang="en-US" altLang="zh-CN" sz="1600" b="1" i="1" dirty="0" smtClean="0">
                            <a:solidFill>
                              <a:srgbClr val="CC00CC"/>
                            </a:solidFill>
                            <a:latin typeface="Cambria Math" panose="02040503050406030204" pitchFamily="18" charset="0"/>
                          </a:rPr>
                        </m:ctrlPr>
                      </m:dPr>
                      <m:e>
                        <m:r>
                          <a:rPr lang="en-US" altLang="zh-CN" sz="1600" b="1" i="1" dirty="0" smtClean="0">
                            <a:solidFill>
                              <a:srgbClr val="CC00CC"/>
                            </a:solidFill>
                            <a:latin typeface="Cambria Math"/>
                          </a:rPr>
                          <m:t>𝒙</m:t>
                        </m:r>
                      </m:e>
                    </m:d>
                    <m:r>
                      <a:rPr lang="en-US" altLang="zh-CN" sz="1600" b="1" i="1" dirty="0" smtClean="0">
                        <a:solidFill>
                          <a:srgbClr val="CC00CC"/>
                        </a:solidFill>
                        <a:latin typeface="Cambria Math"/>
                      </a:rPr>
                      <m:t>=</m:t>
                    </m:r>
                    <m:d>
                      <m:dPr>
                        <m:ctrlPr>
                          <a:rPr lang="en-US" altLang="zh-CN" sz="1600" b="1" i="1" dirty="0" smtClean="0">
                            <a:solidFill>
                              <a:srgbClr val="CC00CC"/>
                            </a:solidFill>
                            <a:latin typeface="Cambria Math" panose="02040503050406030204" pitchFamily="18" charset="0"/>
                          </a:rPr>
                        </m:ctrlPr>
                      </m:dPr>
                      <m:e>
                        <m:f>
                          <m:fPr>
                            <m:type m:val="noBar"/>
                            <m:ctrlPr>
                              <a:rPr lang="en-US" altLang="zh-CN" sz="1600" b="1" i="1" dirty="0" smtClean="0">
                                <a:solidFill>
                                  <a:srgbClr val="CC00CC"/>
                                </a:solidFill>
                                <a:latin typeface="Cambria Math" panose="02040503050406030204" pitchFamily="18" charset="0"/>
                              </a:rPr>
                            </m:ctrlPr>
                          </m:fPr>
                          <m:num>
                            <m:r>
                              <a:rPr lang="en-US" altLang="zh-CN" sz="1600" b="1" i="1" dirty="0" smtClean="0">
                                <a:solidFill>
                                  <a:srgbClr val="CC00CC"/>
                                </a:solidFill>
                                <a:latin typeface="Cambria Math"/>
                              </a:rPr>
                              <m:t>𝟐</m:t>
                            </m:r>
                            <m:sSub>
                              <m:sSubPr>
                                <m:ctrlPr>
                                  <a:rPr lang="en-US" altLang="zh-CN" sz="1600" b="1" i="1" dirty="0" smtClean="0">
                                    <a:solidFill>
                                      <a:srgbClr val="CC00CC"/>
                                    </a:solidFill>
                                    <a:latin typeface="Cambria Math" panose="02040503050406030204" pitchFamily="18" charset="0"/>
                                  </a:rPr>
                                </m:ctrlPr>
                              </m:sSubPr>
                              <m:e>
                                <m:r>
                                  <a:rPr lang="en-US" altLang="zh-CN" sz="1600" b="1" i="1" dirty="0" smtClean="0">
                                    <a:solidFill>
                                      <a:srgbClr val="CC00CC"/>
                                    </a:solidFill>
                                    <a:latin typeface="Cambria Math"/>
                                  </a:rPr>
                                  <m:t>𝒙</m:t>
                                </m:r>
                              </m:e>
                              <m:sub>
                                <m:r>
                                  <a:rPr lang="en-US" altLang="zh-CN" sz="1600" b="1" i="1" dirty="0" smtClean="0">
                                    <a:solidFill>
                                      <a:srgbClr val="CC00CC"/>
                                    </a:solidFill>
                                    <a:latin typeface="Cambria Math"/>
                                  </a:rPr>
                                  <m:t>𝟏</m:t>
                                </m:r>
                              </m:sub>
                            </m:sSub>
                          </m:num>
                          <m:den>
                            <m:r>
                              <a:rPr lang="en-US" altLang="zh-CN" sz="1600" b="1" i="1" dirty="0" smtClean="0">
                                <a:solidFill>
                                  <a:srgbClr val="CC00CC"/>
                                </a:solidFill>
                                <a:latin typeface="Cambria Math"/>
                              </a:rPr>
                              <m:t>𝟐</m:t>
                            </m:r>
                            <m:sSub>
                              <m:sSubPr>
                                <m:ctrlPr>
                                  <a:rPr lang="en-US" altLang="zh-CN" sz="1600" b="1" i="1" dirty="0" smtClean="0">
                                    <a:solidFill>
                                      <a:srgbClr val="CC00CC"/>
                                    </a:solidFill>
                                    <a:latin typeface="Cambria Math" panose="02040503050406030204" pitchFamily="18" charset="0"/>
                                  </a:rPr>
                                </m:ctrlPr>
                              </m:sSubPr>
                              <m:e>
                                <m:r>
                                  <a:rPr lang="en-US" altLang="zh-CN" sz="1600" b="1" i="1" dirty="0" smtClean="0">
                                    <a:solidFill>
                                      <a:srgbClr val="CC00CC"/>
                                    </a:solidFill>
                                    <a:latin typeface="Cambria Math"/>
                                  </a:rPr>
                                  <m:t>𝒙</m:t>
                                </m:r>
                              </m:e>
                              <m:sub>
                                <m:r>
                                  <a:rPr lang="en-US" altLang="zh-CN" sz="1600" b="1" i="1" dirty="0" smtClean="0">
                                    <a:solidFill>
                                      <a:srgbClr val="CC00CC"/>
                                    </a:solidFill>
                                    <a:latin typeface="Cambria Math"/>
                                  </a:rPr>
                                  <m:t>𝟐</m:t>
                                </m:r>
                              </m:sub>
                            </m:sSub>
                          </m:den>
                        </m:f>
                      </m:e>
                    </m:d>
                  </m:oMath>
                </a14:m>
                <a:r>
                  <a:rPr lang="en-US" altLang="zh-CN" sz="1600" dirty="0">
                    <a:solidFill>
                      <a:srgbClr val="CC00CC"/>
                    </a:solidFill>
                  </a:rPr>
                  <a:t>, </a:t>
                </a:r>
                <a14:m>
                  <m:oMath xmlns:m="http://schemas.openxmlformats.org/officeDocument/2006/math">
                    <m:sSub>
                      <m:sSubPr>
                        <m:ctrlPr>
                          <a:rPr lang="en-US" altLang="zh-CN" sz="1600" i="1" dirty="0">
                            <a:solidFill>
                              <a:srgbClr val="CC00CC"/>
                            </a:solidFill>
                            <a:latin typeface="Cambria Math" panose="02040503050406030204" pitchFamily="18" charset="0"/>
                          </a:rPr>
                        </m:ctrlPr>
                      </m:sSubPr>
                      <m:e>
                        <m:r>
                          <a:rPr lang="en-US" altLang="zh-CN" sz="1600" dirty="0">
                            <a:solidFill>
                              <a:srgbClr val="CC00CC"/>
                            </a:solidFill>
                            <a:latin typeface="Cambria Math"/>
                          </a:rPr>
                          <m:t>𝛁</m:t>
                        </m:r>
                        <m:r>
                          <m:rPr>
                            <m:sty m:val="p"/>
                          </m:rPr>
                          <a:rPr lang="en-US" altLang="zh-CN" sz="1600" i="1" dirty="0">
                            <a:solidFill>
                              <a:srgbClr val="CC00CC"/>
                            </a:solidFill>
                            <a:latin typeface="Cambria Math"/>
                          </a:rPr>
                          <m:t>g</m:t>
                        </m:r>
                      </m:e>
                      <m:sub>
                        <m:r>
                          <a:rPr lang="en-US" altLang="zh-CN" sz="1600" b="1" i="1" dirty="0" smtClean="0">
                            <a:solidFill>
                              <a:srgbClr val="CC00CC"/>
                            </a:solidFill>
                            <a:latin typeface="Cambria Math"/>
                          </a:rPr>
                          <m:t>𝟐</m:t>
                        </m:r>
                      </m:sub>
                    </m:sSub>
                    <m:d>
                      <m:dPr>
                        <m:ctrlPr>
                          <a:rPr lang="en-US" altLang="zh-CN" sz="1600" i="1" dirty="0">
                            <a:solidFill>
                              <a:srgbClr val="CC00CC"/>
                            </a:solidFill>
                            <a:latin typeface="Cambria Math" panose="02040503050406030204" pitchFamily="18" charset="0"/>
                          </a:rPr>
                        </m:ctrlPr>
                      </m:dPr>
                      <m:e>
                        <m:r>
                          <a:rPr lang="en-US" altLang="zh-CN" sz="1600" i="1" dirty="0">
                            <a:solidFill>
                              <a:srgbClr val="CC00CC"/>
                            </a:solidFill>
                            <a:latin typeface="Cambria Math"/>
                          </a:rPr>
                          <m:t>𝒙</m:t>
                        </m:r>
                      </m:e>
                    </m:d>
                    <m:r>
                      <a:rPr lang="en-US" altLang="zh-CN" sz="1600" i="1" dirty="0">
                        <a:solidFill>
                          <a:srgbClr val="CC00CC"/>
                        </a:solidFill>
                        <a:latin typeface="Cambria Math"/>
                      </a:rPr>
                      <m:t>=</m:t>
                    </m:r>
                    <m:d>
                      <m:dPr>
                        <m:ctrlPr>
                          <a:rPr lang="en-US" altLang="zh-CN" sz="1600" i="1" dirty="0">
                            <a:solidFill>
                              <a:srgbClr val="CC00CC"/>
                            </a:solidFill>
                            <a:latin typeface="Cambria Math" panose="02040503050406030204" pitchFamily="18" charset="0"/>
                          </a:rPr>
                        </m:ctrlPr>
                      </m:dPr>
                      <m:e>
                        <m:f>
                          <m:fPr>
                            <m:type m:val="noBar"/>
                            <m:ctrlPr>
                              <a:rPr lang="en-US" altLang="zh-CN" sz="1600" i="1" dirty="0">
                                <a:solidFill>
                                  <a:srgbClr val="CC00CC"/>
                                </a:solidFill>
                                <a:latin typeface="Cambria Math" panose="02040503050406030204" pitchFamily="18" charset="0"/>
                              </a:rPr>
                            </m:ctrlPr>
                          </m:fPr>
                          <m:num>
                            <m:r>
                              <a:rPr lang="en-US" altLang="zh-CN" sz="1600" b="1" i="1" dirty="0" smtClean="0">
                                <a:solidFill>
                                  <a:srgbClr val="CC00CC"/>
                                </a:solidFill>
                                <a:latin typeface="Cambria Math"/>
                              </a:rPr>
                              <m:t>𝟏</m:t>
                            </m:r>
                          </m:num>
                          <m:den>
                            <m:r>
                              <a:rPr lang="en-US" altLang="zh-CN" sz="1600" b="1" i="1" dirty="0" smtClean="0">
                                <a:solidFill>
                                  <a:srgbClr val="CC00CC"/>
                                </a:solidFill>
                                <a:latin typeface="Cambria Math"/>
                              </a:rPr>
                              <m:t>𝟐</m:t>
                            </m:r>
                          </m:den>
                        </m:f>
                      </m:e>
                    </m:d>
                  </m:oMath>
                </a14:m>
                <a:r>
                  <a:rPr lang="en-US" altLang="zh-CN" sz="1600" dirty="0">
                    <a:solidFill>
                      <a:srgbClr val="CC00CC"/>
                    </a:solidFill>
                  </a:rPr>
                  <a:t>, </a:t>
                </a:r>
                <a14:m>
                  <m:oMath xmlns:m="http://schemas.openxmlformats.org/officeDocument/2006/math">
                    <m:sSub>
                      <m:sSubPr>
                        <m:ctrlPr>
                          <a:rPr lang="en-US" altLang="zh-CN" sz="1600" i="1" dirty="0">
                            <a:solidFill>
                              <a:srgbClr val="CC00CC"/>
                            </a:solidFill>
                            <a:latin typeface="Cambria Math" panose="02040503050406030204" pitchFamily="18" charset="0"/>
                          </a:rPr>
                        </m:ctrlPr>
                      </m:sSubPr>
                      <m:e>
                        <m:r>
                          <a:rPr lang="en-US" altLang="zh-CN" sz="1600" dirty="0">
                            <a:solidFill>
                              <a:srgbClr val="CC00CC"/>
                            </a:solidFill>
                            <a:latin typeface="Cambria Math"/>
                          </a:rPr>
                          <m:t>𝛁</m:t>
                        </m:r>
                        <m:r>
                          <m:rPr>
                            <m:sty m:val="p"/>
                          </m:rPr>
                          <a:rPr lang="en-US" altLang="zh-CN" sz="1600" i="1" dirty="0">
                            <a:solidFill>
                              <a:srgbClr val="CC00CC"/>
                            </a:solidFill>
                            <a:latin typeface="Cambria Math"/>
                          </a:rPr>
                          <m:t>g</m:t>
                        </m:r>
                      </m:e>
                      <m:sub>
                        <m:r>
                          <a:rPr lang="en-US" altLang="zh-CN" sz="1600" b="1" i="1" dirty="0" smtClean="0">
                            <a:solidFill>
                              <a:srgbClr val="CC00CC"/>
                            </a:solidFill>
                            <a:latin typeface="Cambria Math"/>
                          </a:rPr>
                          <m:t>𝟑</m:t>
                        </m:r>
                      </m:sub>
                    </m:sSub>
                    <m:d>
                      <m:dPr>
                        <m:ctrlPr>
                          <a:rPr lang="en-US" altLang="zh-CN" sz="1600" i="1" dirty="0">
                            <a:solidFill>
                              <a:srgbClr val="CC00CC"/>
                            </a:solidFill>
                            <a:latin typeface="Cambria Math" panose="02040503050406030204" pitchFamily="18" charset="0"/>
                          </a:rPr>
                        </m:ctrlPr>
                      </m:dPr>
                      <m:e>
                        <m:r>
                          <a:rPr lang="en-US" altLang="zh-CN" sz="1600" i="1" dirty="0">
                            <a:solidFill>
                              <a:srgbClr val="CC00CC"/>
                            </a:solidFill>
                            <a:latin typeface="Cambria Math"/>
                          </a:rPr>
                          <m:t>𝒙</m:t>
                        </m:r>
                      </m:e>
                    </m:d>
                    <m:r>
                      <a:rPr lang="en-US" altLang="zh-CN" sz="1600" i="1" dirty="0">
                        <a:solidFill>
                          <a:srgbClr val="CC00CC"/>
                        </a:solidFill>
                        <a:latin typeface="Cambria Math"/>
                      </a:rPr>
                      <m:t>=</m:t>
                    </m:r>
                    <m:d>
                      <m:dPr>
                        <m:ctrlPr>
                          <a:rPr lang="en-US" altLang="zh-CN" sz="1600" i="1" dirty="0">
                            <a:solidFill>
                              <a:srgbClr val="CC00CC"/>
                            </a:solidFill>
                            <a:latin typeface="Cambria Math" panose="02040503050406030204" pitchFamily="18" charset="0"/>
                          </a:rPr>
                        </m:ctrlPr>
                      </m:dPr>
                      <m:e>
                        <m:f>
                          <m:fPr>
                            <m:type m:val="noBar"/>
                            <m:ctrlPr>
                              <a:rPr lang="en-US" altLang="zh-CN" sz="1600" i="1" dirty="0">
                                <a:solidFill>
                                  <a:srgbClr val="CC00CC"/>
                                </a:solidFill>
                                <a:latin typeface="Cambria Math" panose="02040503050406030204" pitchFamily="18" charset="0"/>
                              </a:rPr>
                            </m:ctrlPr>
                          </m:fPr>
                          <m:num>
                            <m:r>
                              <a:rPr lang="en-US" altLang="zh-CN" sz="1600" b="1" i="1" dirty="0" smtClean="0">
                                <a:solidFill>
                                  <a:srgbClr val="CC00CC"/>
                                </a:solidFill>
                                <a:latin typeface="Cambria Math"/>
                              </a:rPr>
                              <m:t>−</m:t>
                            </m:r>
                            <m:r>
                              <a:rPr lang="en-US" altLang="zh-CN" sz="1600" i="1" dirty="0">
                                <a:solidFill>
                                  <a:srgbClr val="CC00CC"/>
                                </a:solidFill>
                                <a:latin typeface="Cambria Math"/>
                              </a:rPr>
                              <m:t>𝟏</m:t>
                            </m:r>
                          </m:num>
                          <m:den>
                            <m:r>
                              <a:rPr lang="en-US" altLang="zh-CN" sz="1600" b="1" i="1" dirty="0" smtClean="0">
                                <a:solidFill>
                                  <a:srgbClr val="CC00CC"/>
                                </a:solidFill>
                                <a:latin typeface="Cambria Math"/>
                              </a:rPr>
                              <m:t>𝟎</m:t>
                            </m:r>
                          </m:den>
                        </m:f>
                      </m:e>
                    </m:d>
                  </m:oMath>
                </a14:m>
                <a:r>
                  <a:rPr lang="en-US" altLang="zh-CN" sz="1600" dirty="0">
                    <a:solidFill>
                      <a:srgbClr val="CC00CC"/>
                    </a:solidFill>
                  </a:rPr>
                  <a:t>, </a:t>
                </a:r>
                <a14:m>
                  <m:oMath xmlns:m="http://schemas.openxmlformats.org/officeDocument/2006/math">
                    <m:sSub>
                      <m:sSubPr>
                        <m:ctrlPr>
                          <a:rPr lang="en-US" altLang="zh-CN" sz="1600" i="1" dirty="0">
                            <a:solidFill>
                              <a:srgbClr val="CC00CC"/>
                            </a:solidFill>
                            <a:latin typeface="Cambria Math" panose="02040503050406030204" pitchFamily="18" charset="0"/>
                          </a:rPr>
                        </m:ctrlPr>
                      </m:sSubPr>
                      <m:e>
                        <m:r>
                          <a:rPr lang="en-US" altLang="zh-CN" sz="1600" dirty="0">
                            <a:solidFill>
                              <a:srgbClr val="CC00CC"/>
                            </a:solidFill>
                            <a:latin typeface="Cambria Math"/>
                          </a:rPr>
                          <m:t>𝛁</m:t>
                        </m:r>
                        <m:r>
                          <m:rPr>
                            <m:sty m:val="p"/>
                          </m:rPr>
                          <a:rPr lang="en-US" altLang="zh-CN" sz="1600" i="1" dirty="0">
                            <a:solidFill>
                              <a:srgbClr val="CC00CC"/>
                            </a:solidFill>
                            <a:latin typeface="Cambria Math"/>
                          </a:rPr>
                          <m:t>g</m:t>
                        </m:r>
                      </m:e>
                      <m:sub>
                        <m:r>
                          <a:rPr lang="en-US" altLang="zh-CN" sz="1600" b="1" i="1" dirty="0" smtClean="0">
                            <a:solidFill>
                              <a:srgbClr val="CC00CC"/>
                            </a:solidFill>
                            <a:latin typeface="Cambria Math"/>
                          </a:rPr>
                          <m:t>𝟒</m:t>
                        </m:r>
                      </m:sub>
                    </m:sSub>
                    <m:d>
                      <m:dPr>
                        <m:ctrlPr>
                          <a:rPr lang="en-US" altLang="zh-CN" sz="1600" i="1" dirty="0">
                            <a:solidFill>
                              <a:srgbClr val="CC00CC"/>
                            </a:solidFill>
                            <a:latin typeface="Cambria Math" panose="02040503050406030204" pitchFamily="18" charset="0"/>
                          </a:rPr>
                        </m:ctrlPr>
                      </m:dPr>
                      <m:e>
                        <m:r>
                          <a:rPr lang="en-US" altLang="zh-CN" sz="1600" i="1" dirty="0">
                            <a:solidFill>
                              <a:srgbClr val="CC00CC"/>
                            </a:solidFill>
                            <a:latin typeface="Cambria Math"/>
                          </a:rPr>
                          <m:t>𝒙</m:t>
                        </m:r>
                      </m:e>
                    </m:d>
                    <m:r>
                      <a:rPr lang="en-US" altLang="zh-CN" sz="1600" i="1" dirty="0">
                        <a:solidFill>
                          <a:srgbClr val="CC00CC"/>
                        </a:solidFill>
                        <a:latin typeface="Cambria Math"/>
                      </a:rPr>
                      <m:t>=</m:t>
                    </m:r>
                    <m:d>
                      <m:dPr>
                        <m:ctrlPr>
                          <a:rPr lang="en-US" altLang="zh-CN" sz="1600" i="1" dirty="0">
                            <a:solidFill>
                              <a:srgbClr val="CC00CC"/>
                            </a:solidFill>
                            <a:latin typeface="Cambria Math" panose="02040503050406030204" pitchFamily="18" charset="0"/>
                          </a:rPr>
                        </m:ctrlPr>
                      </m:dPr>
                      <m:e>
                        <m:f>
                          <m:fPr>
                            <m:type m:val="noBar"/>
                            <m:ctrlPr>
                              <a:rPr lang="en-US" altLang="zh-CN" sz="1600" i="1" dirty="0">
                                <a:solidFill>
                                  <a:srgbClr val="CC00CC"/>
                                </a:solidFill>
                                <a:latin typeface="Cambria Math" panose="02040503050406030204" pitchFamily="18" charset="0"/>
                              </a:rPr>
                            </m:ctrlPr>
                          </m:fPr>
                          <m:num>
                            <m:r>
                              <a:rPr lang="en-US" altLang="zh-CN" sz="1600" b="1" i="1" dirty="0" smtClean="0">
                                <a:solidFill>
                                  <a:srgbClr val="CC00CC"/>
                                </a:solidFill>
                                <a:latin typeface="Cambria Math"/>
                              </a:rPr>
                              <m:t>𝟎</m:t>
                            </m:r>
                          </m:num>
                          <m:den>
                            <m:r>
                              <a:rPr lang="en-US" altLang="zh-CN" sz="1600" b="1" i="1" dirty="0" smtClean="0">
                                <a:solidFill>
                                  <a:srgbClr val="CC00CC"/>
                                </a:solidFill>
                                <a:latin typeface="Cambria Math"/>
                              </a:rPr>
                              <m:t>−</m:t>
                            </m:r>
                            <m:r>
                              <a:rPr lang="en-US" altLang="zh-CN" sz="1600" b="1" i="1" dirty="0" smtClean="0">
                                <a:solidFill>
                                  <a:srgbClr val="CC00CC"/>
                                </a:solidFill>
                                <a:latin typeface="Cambria Math"/>
                              </a:rPr>
                              <m:t>𝟏</m:t>
                            </m:r>
                          </m:den>
                        </m:f>
                      </m:e>
                    </m:d>
                  </m:oMath>
                </a14:m>
                <a:r>
                  <a:rPr lang="zh-CN" altLang="en-US" sz="1600" dirty="0">
                    <a:solidFill>
                      <a:srgbClr val="CC00CC"/>
                    </a:solidFill>
                  </a:rPr>
                  <a:t>，从而得到</a:t>
                </a:r>
                <a14:m>
                  <m:oMath xmlns:m="http://schemas.openxmlformats.org/officeDocument/2006/math">
                    <m:r>
                      <a:rPr lang="en-US" altLang="zh-CN" sz="1600" b="1" i="1" smtClean="0">
                        <a:solidFill>
                          <a:srgbClr val="CC00CC"/>
                        </a:solidFill>
                        <a:latin typeface="Cambria Math"/>
                      </a:rPr>
                      <m:t>𝑲𝑻</m:t>
                    </m:r>
                  </m:oMath>
                </a14:m>
                <a:r>
                  <a:rPr lang="zh-CN" altLang="en-US" sz="1600" dirty="0">
                    <a:solidFill>
                      <a:srgbClr val="CC00CC"/>
                    </a:solidFill>
                  </a:rPr>
                  <a:t>条件式</a:t>
                </a:r>
                <a:r>
                  <a:rPr lang="en-US" altLang="zh-CN" sz="1600" dirty="0">
                    <a:solidFill>
                      <a:srgbClr val="CC00CC"/>
                    </a:solidFill>
                  </a:rPr>
                  <a:t>:</a:t>
                </a:r>
                <a14:m>
                  <m:oMath xmlns:m="http://schemas.openxmlformats.org/officeDocument/2006/math">
                    <m:d>
                      <m:dPr>
                        <m:begChr m:val="{"/>
                        <m:endChr m:val=""/>
                        <m:ctrlPr>
                          <a:rPr lang="en-US" altLang="zh-CN" sz="1600" i="1" smtClean="0">
                            <a:solidFill>
                              <a:srgbClr val="CC00CC"/>
                            </a:solidFill>
                            <a:latin typeface="Cambria Math" panose="02040503050406030204" pitchFamily="18" charset="0"/>
                          </a:rPr>
                        </m:ctrlPr>
                      </m:dPr>
                      <m:e>
                        <m:eqArr>
                          <m:eqArrPr>
                            <m:ctrlPr>
                              <a:rPr lang="en-US" altLang="zh-CN" sz="1600" b="1" i="1" smtClean="0">
                                <a:solidFill>
                                  <a:srgbClr val="CC00CC"/>
                                </a:solidFill>
                                <a:latin typeface="Cambria Math" panose="02040503050406030204" pitchFamily="18" charset="0"/>
                              </a:rPr>
                            </m:ctrlPr>
                          </m:eqArrPr>
                          <m:e>
                            <m:r>
                              <a:rPr lang="en-US" altLang="zh-CN" sz="1600" b="1" i="1" smtClean="0">
                                <a:solidFill>
                                  <a:srgbClr val="CC00CC"/>
                                </a:solidFill>
                                <a:latin typeface="Cambria Math"/>
                              </a:rPr>
                              <m:t>𝟐</m:t>
                            </m:r>
                            <m:d>
                              <m:dPr>
                                <m:ctrlPr>
                                  <a:rPr lang="en-US" altLang="zh-CN" sz="1600" b="1" i="1" smtClean="0">
                                    <a:solidFill>
                                      <a:srgbClr val="CC00CC"/>
                                    </a:solidFill>
                                    <a:latin typeface="Cambria Math" panose="02040503050406030204" pitchFamily="18" charset="0"/>
                                  </a:rPr>
                                </m:ctrlPr>
                              </m:dPr>
                              <m:e>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𝒙</m:t>
                                    </m:r>
                                  </m:e>
                                  <m:sub>
                                    <m:r>
                                      <a:rPr lang="en-US" altLang="zh-CN" sz="1600" b="1" i="1" smtClean="0">
                                        <a:solidFill>
                                          <a:srgbClr val="CC00CC"/>
                                        </a:solidFill>
                                        <a:latin typeface="Cambria Math"/>
                                      </a:rPr>
                                      <m:t>𝟏</m:t>
                                    </m:r>
                                  </m:sub>
                                </m:sSub>
                                <m:r>
                                  <a:rPr lang="en-US" altLang="zh-CN" sz="1600" b="1" i="1" smtClean="0">
                                    <a:solidFill>
                                      <a:srgbClr val="CC00CC"/>
                                    </a:solidFill>
                                    <a:latin typeface="Cambria Math"/>
                                  </a:rPr>
                                  <m:t>−</m:t>
                                </m:r>
                                <m:r>
                                  <a:rPr lang="en-US" altLang="zh-CN" sz="1600" b="1" i="1" smtClean="0">
                                    <a:solidFill>
                                      <a:srgbClr val="CC00CC"/>
                                    </a:solidFill>
                                    <a:latin typeface="Cambria Math"/>
                                  </a:rPr>
                                  <m:t>𝟑</m:t>
                                </m:r>
                              </m:e>
                            </m:d>
                            <m:r>
                              <a:rPr lang="en-US" altLang="zh-CN" sz="1600" b="1" i="1" smtClean="0">
                                <a:solidFill>
                                  <a:srgbClr val="CC00CC"/>
                                </a:solidFill>
                                <a:latin typeface="Cambria Math"/>
                              </a:rPr>
                              <m:t>+</m:t>
                            </m:r>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𝟏</m:t>
                                </m:r>
                              </m:sub>
                            </m:sSub>
                            <m:r>
                              <a:rPr lang="en-US" altLang="zh-CN" sz="1600" b="1" i="1" smtClean="0">
                                <a:solidFill>
                                  <a:srgbClr val="CC00CC"/>
                                </a:solidFill>
                                <a:latin typeface="Cambria Math"/>
                              </a:rPr>
                              <m:t>𝟐</m:t>
                            </m:r>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𝒙</m:t>
                                </m:r>
                              </m:e>
                              <m:sub>
                                <m:r>
                                  <a:rPr lang="en-US" altLang="zh-CN" sz="1600" b="1" i="1" smtClean="0">
                                    <a:solidFill>
                                      <a:srgbClr val="CC00CC"/>
                                    </a:solidFill>
                                    <a:latin typeface="Cambria Math"/>
                                  </a:rPr>
                                  <m:t>𝟏</m:t>
                                </m:r>
                              </m:sub>
                            </m:sSub>
                            <m:r>
                              <a:rPr lang="en-US" altLang="zh-CN" sz="1600" b="1" i="1" smtClean="0">
                                <a:solidFill>
                                  <a:srgbClr val="CC00CC"/>
                                </a:solidFill>
                                <a:latin typeface="Cambria Math"/>
                              </a:rPr>
                              <m:t>+</m:t>
                            </m:r>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𝟐</m:t>
                                </m:r>
                              </m:sub>
                            </m:sSub>
                            <m:r>
                              <a:rPr lang="en-US" altLang="zh-CN" sz="1600" b="1" i="1" smtClean="0">
                                <a:solidFill>
                                  <a:srgbClr val="CC00CC"/>
                                </a:solidFill>
                                <a:latin typeface="Cambria Math"/>
                              </a:rPr>
                              <m:t>+</m:t>
                            </m:r>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𝟑</m:t>
                                </m:r>
                              </m:sub>
                            </m:sSub>
                            <m:d>
                              <m:dPr>
                                <m:ctrlPr>
                                  <a:rPr lang="en-US" altLang="zh-CN" sz="1600" b="1" i="1" smtClean="0">
                                    <a:solidFill>
                                      <a:srgbClr val="CC00CC"/>
                                    </a:solidFill>
                                    <a:latin typeface="Cambria Math" panose="02040503050406030204" pitchFamily="18" charset="0"/>
                                  </a:rPr>
                                </m:ctrlPr>
                              </m:dPr>
                              <m:e>
                                <m:r>
                                  <a:rPr lang="en-US" altLang="zh-CN" sz="1600" b="1" i="1" smtClean="0">
                                    <a:solidFill>
                                      <a:srgbClr val="CC00CC"/>
                                    </a:solidFill>
                                    <a:latin typeface="Cambria Math"/>
                                  </a:rPr>
                                  <m:t>−</m:t>
                                </m:r>
                                <m:r>
                                  <a:rPr lang="en-US" altLang="zh-CN" sz="1600" b="1" i="1" smtClean="0">
                                    <a:solidFill>
                                      <a:srgbClr val="CC00CC"/>
                                    </a:solidFill>
                                    <a:latin typeface="Cambria Math"/>
                                  </a:rPr>
                                  <m:t>𝟏</m:t>
                                </m:r>
                              </m:e>
                            </m:d>
                            <m:r>
                              <a:rPr lang="en-US" altLang="zh-CN" sz="1600" b="1" i="1" smtClean="0">
                                <a:solidFill>
                                  <a:srgbClr val="CC00CC"/>
                                </a:solidFill>
                                <a:latin typeface="Cambria Math"/>
                              </a:rPr>
                              <m:t>+</m:t>
                            </m:r>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𝟒</m:t>
                                </m:r>
                              </m:sub>
                            </m:sSub>
                            <m:r>
                              <a:rPr lang="en-US" altLang="zh-CN" sz="1600" b="1" i="1" smtClean="0">
                                <a:solidFill>
                                  <a:srgbClr val="CC00CC"/>
                                </a:solidFill>
                                <a:latin typeface="Cambria Math"/>
                              </a:rPr>
                              <m:t>⋅</m:t>
                            </m:r>
                            <m:r>
                              <a:rPr lang="en-US" altLang="zh-CN" sz="1600" b="1" i="1" smtClean="0">
                                <a:solidFill>
                                  <a:srgbClr val="CC00CC"/>
                                </a:solidFill>
                                <a:latin typeface="Cambria Math"/>
                              </a:rPr>
                              <m:t>𝟎</m:t>
                            </m:r>
                            <m:r>
                              <a:rPr lang="en-US" altLang="zh-CN" sz="1600" b="1" i="1" smtClean="0">
                                <a:solidFill>
                                  <a:srgbClr val="CC00CC"/>
                                </a:solidFill>
                                <a:latin typeface="Cambria Math"/>
                              </a:rPr>
                              <m:t>=</m:t>
                            </m:r>
                            <m:r>
                              <a:rPr lang="en-US" altLang="zh-CN" sz="1600" b="1" i="1" smtClean="0">
                                <a:solidFill>
                                  <a:srgbClr val="CC00CC"/>
                                </a:solidFill>
                                <a:latin typeface="Cambria Math"/>
                              </a:rPr>
                              <m:t>𝟎</m:t>
                            </m:r>
                          </m:e>
                          <m:e>
                            <m:r>
                              <a:rPr lang="en-US" altLang="zh-CN" sz="1600" i="1">
                                <a:solidFill>
                                  <a:srgbClr val="CC00CC"/>
                                </a:solidFill>
                                <a:latin typeface="Cambria Math"/>
                              </a:rPr>
                              <m:t>𝟐</m:t>
                            </m:r>
                            <m:d>
                              <m:dPr>
                                <m:ctrlPr>
                                  <a:rPr lang="en-US" altLang="zh-CN" sz="1600" i="1">
                                    <a:solidFill>
                                      <a:srgbClr val="CC00CC"/>
                                    </a:solidFill>
                                    <a:latin typeface="Cambria Math" panose="02040503050406030204" pitchFamily="18" charset="0"/>
                                  </a:rPr>
                                </m:ctrlPr>
                              </m:dPr>
                              <m:e>
                                <m:sSub>
                                  <m:sSubPr>
                                    <m:ctrlPr>
                                      <a:rPr lang="en-US" altLang="zh-CN" sz="1600" i="1">
                                        <a:solidFill>
                                          <a:srgbClr val="CC00CC"/>
                                        </a:solidFill>
                                        <a:latin typeface="Cambria Math" panose="02040503050406030204" pitchFamily="18" charset="0"/>
                                      </a:rPr>
                                    </m:ctrlPr>
                                  </m:sSubPr>
                                  <m:e>
                                    <m:r>
                                      <a:rPr lang="en-US" altLang="zh-CN" sz="1600" i="1">
                                        <a:solidFill>
                                          <a:srgbClr val="CC00CC"/>
                                        </a:solidFill>
                                        <a:latin typeface="Cambria Math"/>
                                      </a:rPr>
                                      <m:t>𝒙</m:t>
                                    </m:r>
                                  </m:e>
                                  <m:sub>
                                    <m:r>
                                      <a:rPr lang="en-US" altLang="zh-CN" sz="1600" b="1" i="1" smtClean="0">
                                        <a:solidFill>
                                          <a:srgbClr val="CC00CC"/>
                                        </a:solidFill>
                                        <a:latin typeface="Cambria Math"/>
                                      </a:rPr>
                                      <m:t>𝟐</m:t>
                                    </m:r>
                                  </m:sub>
                                </m:sSub>
                                <m:r>
                                  <a:rPr lang="en-US" altLang="zh-CN" sz="1600" i="1">
                                    <a:solidFill>
                                      <a:srgbClr val="CC00CC"/>
                                    </a:solidFill>
                                    <a:latin typeface="Cambria Math"/>
                                  </a:rPr>
                                  <m:t>−</m:t>
                                </m:r>
                                <m:r>
                                  <a:rPr lang="en-US" altLang="zh-CN" sz="1600" b="1" i="1" smtClean="0">
                                    <a:solidFill>
                                      <a:srgbClr val="CC00CC"/>
                                    </a:solidFill>
                                    <a:latin typeface="Cambria Math"/>
                                  </a:rPr>
                                  <m:t>𝟐</m:t>
                                </m:r>
                              </m:e>
                            </m:d>
                            <m:r>
                              <a:rPr lang="en-US" altLang="zh-CN" sz="1600" i="1">
                                <a:solidFill>
                                  <a:srgbClr val="CC00CC"/>
                                </a:solidFill>
                                <a:latin typeface="Cambria Math"/>
                              </a:rPr>
                              <m:t>+</m:t>
                            </m:r>
                            <m:sSub>
                              <m:sSubPr>
                                <m:ctrlPr>
                                  <a:rPr lang="en-US" altLang="zh-CN" sz="1600" i="1">
                                    <a:solidFill>
                                      <a:srgbClr val="CC00CC"/>
                                    </a:solidFill>
                                    <a:latin typeface="Cambria Math" panose="02040503050406030204" pitchFamily="18" charset="0"/>
                                  </a:rPr>
                                </m:ctrlPr>
                              </m:sSubPr>
                              <m:e>
                                <m:r>
                                  <a:rPr lang="en-US" altLang="zh-CN" sz="1600" i="1">
                                    <a:solidFill>
                                      <a:srgbClr val="CC00CC"/>
                                    </a:solidFill>
                                    <a:latin typeface="Cambria Math"/>
                                  </a:rPr>
                                  <m:t>𝝁</m:t>
                                </m:r>
                              </m:e>
                              <m:sub>
                                <m:r>
                                  <a:rPr lang="en-US" altLang="zh-CN" sz="1600" i="1">
                                    <a:solidFill>
                                      <a:srgbClr val="CC00CC"/>
                                    </a:solidFill>
                                    <a:latin typeface="Cambria Math"/>
                                  </a:rPr>
                                  <m:t>𝟏</m:t>
                                </m:r>
                              </m:sub>
                            </m:sSub>
                            <m:r>
                              <a:rPr lang="en-US" altLang="zh-CN" sz="1600" i="1">
                                <a:solidFill>
                                  <a:srgbClr val="CC00CC"/>
                                </a:solidFill>
                                <a:latin typeface="Cambria Math"/>
                              </a:rPr>
                              <m:t>𝟐</m:t>
                            </m:r>
                            <m:sSub>
                              <m:sSubPr>
                                <m:ctrlPr>
                                  <a:rPr lang="en-US" altLang="zh-CN" sz="1600" i="1">
                                    <a:solidFill>
                                      <a:srgbClr val="CC00CC"/>
                                    </a:solidFill>
                                    <a:latin typeface="Cambria Math" panose="02040503050406030204" pitchFamily="18" charset="0"/>
                                  </a:rPr>
                                </m:ctrlPr>
                              </m:sSubPr>
                              <m:e>
                                <m:r>
                                  <a:rPr lang="en-US" altLang="zh-CN" sz="1600" i="1">
                                    <a:solidFill>
                                      <a:srgbClr val="CC00CC"/>
                                    </a:solidFill>
                                    <a:latin typeface="Cambria Math"/>
                                  </a:rPr>
                                  <m:t>𝒙</m:t>
                                </m:r>
                              </m:e>
                              <m:sub>
                                <m:r>
                                  <a:rPr lang="en-US" altLang="zh-CN" sz="1600" b="1" i="1" smtClean="0">
                                    <a:solidFill>
                                      <a:srgbClr val="CC00CC"/>
                                    </a:solidFill>
                                    <a:latin typeface="Cambria Math"/>
                                  </a:rPr>
                                  <m:t>𝟐</m:t>
                                </m:r>
                              </m:sub>
                            </m:sSub>
                            <m:r>
                              <a:rPr lang="en-US" altLang="zh-CN" sz="1600" i="1">
                                <a:solidFill>
                                  <a:srgbClr val="CC00CC"/>
                                </a:solidFill>
                                <a:latin typeface="Cambria Math"/>
                              </a:rPr>
                              <m:t>+</m:t>
                            </m:r>
                            <m:sSub>
                              <m:sSubPr>
                                <m:ctrlPr>
                                  <a:rPr lang="en-US" altLang="zh-CN" sz="1600" i="1">
                                    <a:solidFill>
                                      <a:srgbClr val="CC00CC"/>
                                    </a:solidFill>
                                    <a:latin typeface="Cambria Math" panose="02040503050406030204" pitchFamily="18" charset="0"/>
                                  </a:rPr>
                                </m:ctrlPr>
                              </m:sSubPr>
                              <m:e>
                                <m:r>
                                  <a:rPr lang="en-US" altLang="zh-CN" sz="1600" i="1">
                                    <a:solidFill>
                                      <a:srgbClr val="CC00CC"/>
                                    </a:solidFill>
                                    <a:latin typeface="Cambria Math"/>
                                  </a:rPr>
                                  <m:t>𝝁</m:t>
                                </m:r>
                              </m:e>
                              <m:sub>
                                <m:r>
                                  <a:rPr lang="en-US" altLang="zh-CN" sz="1600" i="1">
                                    <a:solidFill>
                                      <a:srgbClr val="CC00CC"/>
                                    </a:solidFill>
                                    <a:latin typeface="Cambria Math"/>
                                  </a:rPr>
                                  <m:t>𝟐</m:t>
                                </m:r>
                              </m:sub>
                            </m:sSub>
                            <m:r>
                              <a:rPr lang="en-US" altLang="zh-CN" sz="1600" b="1" i="1" smtClean="0">
                                <a:solidFill>
                                  <a:srgbClr val="CC00CC"/>
                                </a:solidFill>
                                <a:latin typeface="Cambria Math"/>
                              </a:rPr>
                              <m:t>𝟐</m:t>
                            </m:r>
                            <m:r>
                              <a:rPr lang="en-US" altLang="zh-CN" sz="1600" i="1">
                                <a:solidFill>
                                  <a:srgbClr val="CC00CC"/>
                                </a:solidFill>
                                <a:latin typeface="Cambria Math"/>
                              </a:rPr>
                              <m:t>+</m:t>
                            </m:r>
                            <m:sSub>
                              <m:sSubPr>
                                <m:ctrlPr>
                                  <a:rPr lang="en-US" altLang="zh-CN" sz="1600" i="1">
                                    <a:solidFill>
                                      <a:srgbClr val="CC00CC"/>
                                    </a:solidFill>
                                    <a:latin typeface="Cambria Math" panose="02040503050406030204" pitchFamily="18" charset="0"/>
                                  </a:rPr>
                                </m:ctrlPr>
                              </m:sSubPr>
                              <m:e>
                                <m:r>
                                  <a:rPr lang="en-US" altLang="zh-CN" sz="1600" i="1">
                                    <a:solidFill>
                                      <a:srgbClr val="CC00CC"/>
                                    </a:solidFill>
                                    <a:latin typeface="Cambria Math"/>
                                  </a:rPr>
                                  <m:t>𝝁</m:t>
                                </m:r>
                              </m:e>
                              <m:sub>
                                <m:r>
                                  <a:rPr lang="en-US" altLang="zh-CN" sz="1600" i="1">
                                    <a:solidFill>
                                      <a:srgbClr val="CC00CC"/>
                                    </a:solidFill>
                                    <a:latin typeface="Cambria Math"/>
                                  </a:rPr>
                                  <m:t>𝟑</m:t>
                                </m:r>
                              </m:sub>
                            </m:sSub>
                            <m:r>
                              <a:rPr lang="en-US" altLang="zh-CN" sz="1600" b="1" i="1" smtClean="0">
                                <a:solidFill>
                                  <a:srgbClr val="CC00CC"/>
                                </a:solidFill>
                                <a:latin typeface="Cambria Math"/>
                              </a:rPr>
                              <m:t>⋅</m:t>
                            </m:r>
                            <m:r>
                              <a:rPr lang="en-US" altLang="zh-CN" sz="1600" b="1" i="1" smtClean="0">
                                <a:solidFill>
                                  <a:srgbClr val="CC00CC"/>
                                </a:solidFill>
                                <a:latin typeface="Cambria Math"/>
                              </a:rPr>
                              <m:t>𝟎</m:t>
                            </m:r>
                            <m:r>
                              <a:rPr lang="en-US" altLang="zh-CN" sz="1600" i="1">
                                <a:solidFill>
                                  <a:srgbClr val="CC00CC"/>
                                </a:solidFill>
                                <a:latin typeface="Cambria Math"/>
                              </a:rPr>
                              <m:t>+</m:t>
                            </m:r>
                            <m:sSub>
                              <m:sSubPr>
                                <m:ctrlPr>
                                  <a:rPr lang="en-US" altLang="zh-CN" sz="1600" i="1">
                                    <a:solidFill>
                                      <a:srgbClr val="CC00CC"/>
                                    </a:solidFill>
                                    <a:latin typeface="Cambria Math" panose="02040503050406030204" pitchFamily="18" charset="0"/>
                                  </a:rPr>
                                </m:ctrlPr>
                              </m:sSubPr>
                              <m:e>
                                <m:r>
                                  <a:rPr lang="en-US" altLang="zh-CN" sz="1600" i="1">
                                    <a:solidFill>
                                      <a:srgbClr val="CC00CC"/>
                                    </a:solidFill>
                                    <a:latin typeface="Cambria Math"/>
                                  </a:rPr>
                                  <m:t>𝝁</m:t>
                                </m:r>
                              </m:e>
                              <m:sub>
                                <m:r>
                                  <a:rPr lang="en-US" altLang="zh-CN" sz="1600" i="1">
                                    <a:solidFill>
                                      <a:srgbClr val="CC00CC"/>
                                    </a:solidFill>
                                    <a:latin typeface="Cambria Math"/>
                                  </a:rPr>
                                  <m:t>𝟒</m:t>
                                </m:r>
                              </m:sub>
                            </m:sSub>
                            <m:r>
                              <a:rPr lang="en-US" altLang="zh-CN" sz="1600" i="1">
                                <a:solidFill>
                                  <a:srgbClr val="CC00CC"/>
                                </a:solidFill>
                                <a:latin typeface="Cambria Math"/>
                              </a:rPr>
                              <m:t>⋅</m:t>
                            </m:r>
                            <m:r>
                              <a:rPr lang="en-US" altLang="zh-CN" sz="1600" b="1" i="1" smtClean="0">
                                <a:solidFill>
                                  <a:srgbClr val="CC00CC"/>
                                </a:solidFill>
                                <a:latin typeface="Cambria Math"/>
                              </a:rPr>
                              <m:t>(−</m:t>
                            </m:r>
                            <m:r>
                              <a:rPr lang="en-US" altLang="zh-CN" sz="1600" b="1" i="1" smtClean="0">
                                <a:solidFill>
                                  <a:srgbClr val="CC00CC"/>
                                </a:solidFill>
                                <a:latin typeface="Cambria Math"/>
                              </a:rPr>
                              <m:t>𝟏</m:t>
                            </m:r>
                            <m:r>
                              <a:rPr lang="en-US" altLang="zh-CN" sz="1600" b="1" i="1" smtClean="0">
                                <a:solidFill>
                                  <a:srgbClr val="CC00CC"/>
                                </a:solidFill>
                                <a:latin typeface="Cambria Math"/>
                              </a:rPr>
                              <m:t>)</m:t>
                            </m:r>
                            <m:r>
                              <a:rPr lang="en-US" altLang="zh-CN" sz="1600" i="1">
                                <a:solidFill>
                                  <a:srgbClr val="CC00CC"/>
                                </a:solidFill>
                                <a:latin typeface="Cambria Math"/>
                              </a:rPr>
                              <m:t>=</m:t>
                            </m:r>
                            <m:r>
                              <a:rPr lang="en-US" altLang="zh-CN" sz="1600" i="1">
                                <a:solidFill>
                                  <a:srgbClr val="CC00CC"/>
                                </a:solidFill>
                                <a:latin typeface="Cambria Math"/>
                              </a:rPr>
                              <m:t>𝟎</m:t>
                            </m:r>
                          </m:e>
                          <m:e>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𝒊</m:t>
                                </m:r>
                              </m:sub>
                            </m:sSub>
                            <m:r>
                              <a:rPr lang="en-US" altLang="zh-CN" sz="1600" b="1" i="1" smtClean="0">
                                <a:solidFill>
                                  <a:srgbClr val="CC00CC"/>
                                </a:solidFill>
                                <a:latin typeface="Cambria Math"/>
                              </a:rPr>
                              <m:t>≥</m:t>
                            </m:r>
                            <m:r>
                              <a:rPr lang="en-US" altLang="zh-CN" sz="1600" b="1" i="1" smtClean="0">
                                <a:solidFill>
                                  <a:srgbClr val="CC00CC"/>
                                </a:solidFill>
                                <a:latin typeface="Cambria Math"/>
                              </a:rPr>
                              <m:t>𝟎</m:t>
                            </m:r>
                          </m:e>
                          <m:e>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𝟏</m:t>
                                </m:r>
                              </m:sub>
                            </m:sSub>
                            <m:d>
                              <m:dPr>
                                <m:ctrlPr>
                                  <a:rPr lang="en-US" altLang="zh-CN" sz="1600" b="1" i="1" smtClean="0">
                                    <a:solidFill>
                                      <a:srgbClr val="CC00CC"/>
                                    </a:solidFill>
                                    <a:latin typeface="Cambria Math" panose="02040503050406030204" pitchFamily="18" charset="0"/>
                                  </a:rPr>
                                </m:ctrlPr>
                              </m:dPr>
                              <m:e>
                                <m:sSubSup>
                                  <m:sSubSupPr>
                                    <m:ctrlPr>
                                      <a:rPr lang="en-US" altLang="zh-CN" sz="1600" b="1" i="1" smtClean="0">
                                        <a:solidFill>
                                          <a:srgbClr val="CC00CC"/>
                                        </a:solidFill>
                                        <a:latin typeface="Cambria Math" panose="02040503050406030204" pitchFamily="18" charset="0"/>
                                      </a:rPr>
                                    </m:ctrlPr>
                                  </m:sSubSupPr>
                                  <m:e>
                                    <m:r>
                                      <a:rPr lang="en-US" altLang="zh-CN" sz="1600" b="1" i="1" smtClean="0">
                                        <a:solidFill>
                                          <a:srgbClr val="CC00CC"/>
                                        </a:solidFill>
                                        <a:latin typeface="Cambria Math"/>
                                      </a:rPr>
                                      <m:t>𝒙</m:t>
                                    </m:r>
                                  </m:e>
                                  <m:sub>
                                    <m:r>
                                      <a:rPr lang="en-US" altLang="zh-CN" sz="1600" b="1" i="1" smtClean="0">
                                        <a:solidFill>
                                          <a:srgbClr val="CC00CC"/>
                                        </a:solidFill>
                                        <a:latin typeface="Cambria Math"/>
                                      </a:rPr>
                                      <m:t>𝟏</m:t>
                                    </m:r>
                                  </m:sub>
                                  <m:sup>
                                    <m:r>
                                      <a:rPr lang="en-US" altLang="zh-CN" sz="1600" b="1" i="1" smtClean="0">
                                        <a:solidFill>
                                          <a:srgbClr val="CC00CC"/>
                                        </a:solidFill>
                                        <a:latin typeface="Cambria Math"/>
                                      </a:rPr>
                                      <m:t>𝟐</m:t>
                                    </m:r>
                                  </m:sup>
                                </m:sSubSup>
                                <m:r>
                                  <a:rPr lang="en-US" altLang="zh-CN" sz="1600" b="1" i="1" smtClean="0">
                                    <a:solidFill>
                                      <a:srgbClr val="CC00CC"/>
                                    </a:solidFill>
                                    <a:latin typeface="Cambria Math"/>
                                  </a:rPr>
                                  <m:t>+</m:t>
                                </m:r>
                                <m:sSubSup>
                                  <m:sSubSupPr>
                                    <m:ctrlPr>
                                      <a:rPr lang="en-US" altLang="zh-CN" sz="1600" b="1" i="1" smtClean="0">
                                        <a:solidFill>
                                          <a:srgbClr val="CC00CC"/>
                                        </a:solidFill>
                                        <a:latin typeface="Cambria Math" panose="02040503050406030204" pitchFamily="18" charset="0"/>
                                      </a:rPr>
                                    </m:ctrlPr>
                                  </m:sSubSupPr>
                                  <m:e>
                                    <m:r>
                                      <a:rPr lang="en-US" altLang="zh-CN" sz="1600" b="1" i="1" smtClean="0">
                                        <a:solidFill>
                                          <a:srgbClr val="CC00CC"/>
                                        </a:solidFill>
                                        <a:latin typeface="Cambria Math"/>
                                      </a:rPr>
                                      <m:t>𝒙</m:t>
                                    </m:r>
                                  </m:e>
                                  <m:sub>
                                    <m:r>
                                      <a:rPr lang="en-US" altLang="zh-CN" sz="1600" b="1" i="1" smtClean="0">
                                        <a:solidFill>
                                          <a:srgbClr val="CC00CC"/>
                                        </a:solidFill>
                                        <a:latin typeface="Cambria Math"/>
                                      </a:rPr>
                                      <m:t>𝟐</m:t>
                                    </m:r>
                                  </m:sub>
                                  <m:sup>
                                    <m:r>
                                      <a:rPr lang="en-US" altLang="zh-CN" sz="1600" b="1" i="1" smtClean="0">
                                        <a:solidFill>
                                          <a:srgbClr val="CC00CC"/>
                                        </a:solidFill>
                                        <a:latin typeface="Cambria Math"/>
                                      </a:rPr>
                                      <m:t>𝟐</m:t>
                                    </m:r>
                                  </m:sup>
                                </m:sSubSup>
                                <m:r>
                                  <a:rPr lang="en-US" altLang="zh-CN" sz="1600" b="1" i="1" smtClean="0">
                                    <a:solidFill>
                                      <a:srgbClr val="CC00CC"/>
                                    </a:solidFill>
                                    <a:latin typeface="Cambria Math"/>
                                  </a:rPr>
                                  <m:t>−</m:t>
                                </m:r>
                                <m:r>
                                  <a:rPr lang="en-US" altLang="zh-CN" sz="1600" b="1" i="1" smtClean="0">
                                    <a:solidFill>
                                      <a:srgbClr val="CC00CC"/>
                                    </a:solidFill>
                                    <a:latin typeface="Cambria Math"/>
                                  </a:rPr>
                                  <m:t>𝟓</m:t>
                                </m:r>
                              </m:e>
                            </m:d>
                            <m:r>
                              <a:rPr lang="en-US" altLang="zh-CN" sz="1600" b="1" i="1" smtClean="0">
                                <a:solidFill>
                                  <a:srgbClr val="CC00CC"/>
                                </a:solidFill>
                                <a:latin typeface="Cambria Math"/>
                              </a:rPr>
                              <m:t>=</m:t>
                            </m:r>
                            <m:r>
                              <a:rPr lang="en-US" altLang="zh-CN" sz="1600" b="1" i="1" smtClean="0">
                                <a:solidFill>
                                  <a:srgbClr val="CC00CC"/>
                                </a:solidFill>
                                <a:latin typeface="Cambria Math"/>
                              </a:rPr>
                              <m:t>𝟎</m:t>
                            </m:r>
                          </m:e>
                          <m:e>
                            <m:sSub>
                              <m:sSubPr>
                                <m:ctrlPr>
                                  <a:rPr lang="en-US" altLang="zh-CN" sz="1600" i="1">
                                    <a:solidFill>
                                      <a:srgbClr val="CC00CC"/>
                                    </a:solidFill>
                                    <a:latin typeface="Cambria Math" panose="02040503050406030204" pitchFamily="18" charset="0"/>
                                  </a:rPr>
                                </m:ctrlPr>
                              </m:sSubPr>
                              <m:e>
                                <m:r>
                                  <a:rPr lang="en-US" altLang="zh-CN" sz="1600" i="1">
                                    <a:solidFill>
                                      <a:srgbClr val="CC00CC"/>
                                    </a:solidFill>
                                    <a:latin typeface="Cambria Math"/>
                                  </a:rPr>
                                  <m:t>𝝁</m:t>
                                </m:r>
                              </m:e>
                              <m:sub>
                                <m:r>
                                  <a:rPr lang="en-US" altLang="zh-CN" sz="1600" b="1" i="1" smtClean="0">
                                    <a:solidFill>
                                      <a:srgbClr val="CC00CC"/>
                                    </a:solidFill>
                                    <a:latin typeface="Cambria Math"/>
                                  </a:rPr>
                                  <m:t>𝟐</m:t>
                                </m:r>
                              </m:sub>
                            </m:sSub>
                            <m:d>
                              <m:dPr>
                                <m:ctrlPr>
                                  <a:rPr lang="en-US" altLang="zh-CN" sz="1600" i="1">
                                    <a:solidFill>
                                      <a:srgbClr val="CC00CC"/>
                                    </a:solidFill>
                                    <a:latin typeface="Cambria Math" panose="02040503050406030204" pitchFamily="18" charset="0"/>
                                  </a:rPr>
                                </m:ctrlPr>
                              </m:dPr>
                              <m:e>
                                <m:sSubSup>
                                  <m:sSubSupPr>
                                    <m:ctrlPr>
                                      <a:rPr lang="en-US" altLang="zh-CN" sz="1600" i="1">
                                        <a:solidFill>
                                          <a:srgbClr val="CC00CC"/>
                                        </a:solidFill>
                                        <a:latin typeface="Cambria Math" panose="02040503050406030204" pitchFamily="18" charset="0"/>
                                      </a:rPr>
                                    </m:ctrlPr>
                                  </m:sSubSupPr>
                                  <m:e>
                                    <m:r>
                                      <a:rPr lang="en-US" altLang="zh-CN" sz="1600" i="1">
                                        <a:solidFill>
                                          <a:srgbClr val="CC00CC"/>
                                        </a:solidFill>
                                        <a:latin typeface="Cambria Math"/>
                                      </a:rPr>
                                      <m:t>𝒙</m:t>
                                    </m:r>
                                  </m:e>
                                  <m:sub>
                                    <m:r>
                                      <a:rPr lang="en-US" altLang="zh-CN" sz="1600" i="1">
                                        <a:solidFill>
                                          <a:srgbClr val="CC00CC"/>
                                        </a:solidFill>
                                        <a:latin typeface="Cambria Math"/>
                                      </a:rPr>
                                      <m:t>𝟏</m:t>
                                    </m:r>
                                  </m:sub>
                                  <m:sup>
                                    <m:r>
                                      <a:rPr lang="en-US" altLang="zh-CN" sz="1600" b="1" i="1" smtClean="0">
                                        <a:solidFill>
                                          <a:srgbClr val="CC00CC"/>
                                        </a:solidFill>
                                        <a:latin typeface="Cambria Math"/>
                                      </a:rPr>
                                      <m:t> </m:t>
                                    </m:r>
                                  </m:sup>
                                </m:sSubSup>
                                <m:r>
                                  <a:rPr lang="en-US" altLang="zh-CN" sz="1600" i="1">
                                    <a:solidFill>
                                      <a:srgbClr val="CC00CC"/>
                                    </a:solidFill>
                                    <a:latin typeface="Cambria Math"/>
                                  </a:rPr>
                                  <m:t>+</m:t>
                                </m:r>
                                <m:sSubSup>
                                  <m:sSubSupPr>
                                    <m:ctrlPr>
                                      <a:rPr lang="en-US" altLang="zh-CN" sz="1600" i="1">
                                        <a:solidFill>
                                          <a:srgbClr val="CC00CC"/>
                                        </a:solidFill>
                                        <a:latin typeface="Cambria Math" panose="02040503050406030204" pitchFamily="18" charset="0"/>
                                      </a:rPr>
                                    </m:ctrlPr>
                                  </m:sSubSupPr>
                                  <m:e>
                                    <m:r>
                                      <a:rPr lang="en-US" altLang="zh-CN" sz="1600" b="1" i="1" smtClean="0">
                                        <a:solidFill>
                                          <a:srgbClr val="CC00CC"/>
                                        </a:solidFill>
                                        <a:latin typeface="Cambria Math"/>
                                      </a:rPr>
                                      <m:t>𝟐</m:t>
                                    </m:r>
                                    <m:r>
                                      <a:rPr lang="en-US" altLang="zh-CN" sz="1600" i="1">
                                        <a:solidFill>
                                          <a:srgbClr val="CC00CC"/>
                                        </a:solidFill>
                                        <a:latin typeface="Cambria Math"/>
                                      </a:rPr>
                                      <m:t>𝒙</m:t>
                                    </m:r>
                                  </m:e>
                                  <m:sub>
                                    <m:r>
                                      <a:rPr lang="en-US" altLang="zh-CN" sz="1600" i="1">
                                        <a:solidFill>
                                          <a:srgbClr val="CC00CC"/>
                                        </a:solidFill>
                                        <a:latin typeface="Cambria Math"/>
                                      </a:rPr>
                                      <m:t>𝟐</m:t>
                                    </m:r>
                                  </m:sub>
                                  <m:sup>
                                    <m:r>
                                      <a:rPr lang="en-US" altLang="zh-CN" sz="1600" b="1" i="1" smtClean="0">
                                        <a:solidFill>
                                          <a:srgbClr val="CC00CC"/>
                                        </a:solidFill>
                                        <a:latin typeface="Cambria Math"/>
                                      </a:rPr>
                                      <m:t> </m:t>
                                    </m:r>
                                  </m:sup>
                                </m:sSubSup>
                                <m:r>
                                  <a:rPr lang="en-US" altLang="zh-CN" sz="1600" i="1">
                                    <a:solidFill>
                                      <a:srgbClr val="CC00CC"/>
                                    </a:solidFill>
                                    <a:latin typeface="Cambria Math"/>
                                  </a:rPr>
                                  <m:t>−</m:t>
                                </m:r>
                                <m:r>
                                  <a:rPr lang="en-US" altLang="zh-CN" sz="1600" b="1" i="1" smtClean="0">
                                    <a:solidFill>
                                      <a:srgbClr val="CC00CC"/>
                                    </a:solidFill>
                                    <a:latin typeface="Cambria Math"/>
                                  </a:rPr>
                                  <m:t>𝟒</m:t>
                                </m:r>
                              </m:e>
                            </m:d>
                            <m:r>
                              <a:rPr lang="en-US" altLang="zh-CN" sz="1600" i="1">
                                <a:solidFill>
                                  <a:srgbClr val="CC00CC"/>
                                </a:solidFill>
                                <a:latin typeface="Cambria Math"/>
                              </a:rPr>
                              <m:t>=</m:t>
                            </m:r>
                            <m:r>
                              <a:rPr lang="en-US" altLang="zh-CN" sz="1600" i="1">
                                <a:solidFill>
                                  <a:srgbClr val="CC00CC"/>
                                </a:solidFill>
                                <a:latin typeface="Cambria Math"/>
                              </a:rPr>
                              <m:t>𝟎</m:t>
                            </m:r>
                          </m:e>
                          <m:e>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𝟑</m:t>
                                </m:r>
                              </m:sub>
                            </m:sSub>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𝒙</m:t>
                                </m:r>
                              </m:e>
                              <m:sub>
                                <m:r>
                                  <a:rPr lang="en-US" altLang="zh-CN" sz="1600" b="1" i="1" smtClean="0">
                                    <a:solidFill>
                                      <a:srgbClr val="CC00CC"/>
                                    </a:solidFill>
                                    <a:latin typeface="Cambria Math"/>
                                  </a:rPr>
                                  <m:t>𝟏</m:t>
                                </m:r>
                              </m:sub>
                            </m:sSub>
                            <m:r>
                              <a:rPr lang="en-US" altLang="zh-CN" sz="1600" b="1" i="1" smtClean="0">
                                <a:solidFill>
                                  <a:srgbClr val="CC00CC"/>
                                </a:solidFill>
                                <a:latin typeface="Cambria Math"/>
                              </a:rPr>
                              <m:t>=</m:t>
                            </m:r>
                            <m:r>
                              <a:rPr lang="en-US" altLang="zh-CN" sz="1600" b="1" i="1" smtClean="0">
                                <a:solidFill>
                                  <a:srgbClr val="CC00CC"/>
                                </a:solidFill>
                                <a:latin typeface="Cambria Math"/>
                              </a:rPr>
                              <m:t>𝟎</m:t>
                            </m:r>
                          </m:e>
                          <m:e>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𝟒</m:t>
                                </m:r>
                              </m:sub>
                            </m:sSub>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𝒙</m:t>
                                </m:r>
                              </m:e>
                              <m:sub>
                                <m:r>
                                  <a:rPr lang="en-US" altLang="zh-CN" sz="1600" b="1" i="1" smtClean="0">
                                    <a:solidFill>
                                      <a:srgbClr val="CC00CC"/>
                                    </a:solidFill>
                                    <a:latin typeface="Cambria Math"/>
                                  </a:rPr>
                                  <m:t>𝟐</m:t>
                                </m:r>
                              </m:sub>
                            </m:sSub>
                            <m:r>
                              <a:rPr lang="en-US" altLang="zh-CN" sz="1600" b="1" i="1" smtClean="0">
                                <a:solidFill>
                                  <a:srgbClr val="CC00CC"/>
                                </a:solidFill>
                                <a:latin typeface="Cambria Math"/>
                              </a:rPr>
                              <m:t>=</m:t>
                            </m:r>
                            <m:r>
                              <a:rPr lang="en-US" altLang="zh-CN" sz="1600" b="1" i="1" smtClean="0">
                                <a:solidFill>
                                  <a:srgbClr val="CC00CC"/>
                                </a:solidFill>
                                <a:latin typeface="Cambria Math"/>
                              </a:rPr>
                              <m:t>𝟎</m:t>
                            </m:r>
                          </m:e>
                        </m:eqArr>
                      </m:e>
                    </m:d>
                    <m:r>
                      <a:rPr lang="en-US" altLang="zh-CN" sz="1600" b="1" i="1" smtClean="0">
                        <a:solidFill>
                          <a:srgbClr val="CC00CC"/>
                        </a:solidFill>
                        <a:latin typeface="Cambria Math"/>
                      </a:rPr>
                      <m:t>⇒</m:t>
                    </m:r>
                    <m:r>
                      <a:rPr lang="en-US" altLang="zh-CN" sz="1600" b="1" i="1" smtClean="0">
                        <a:solidFill>
                          <a:srgbClr val="CC00CC"/>
                        </a:solidFill>
                        <a:latin typeface="Cambria Math"/>
                      </a:rPr>
                      <m:t>𝑰</m:t>
                    </m:r>
                    <m:r>
                      <a:rPr lang="en-US" altLang="zh-CN" sz="1600" b="1" i="1" smtClean="0">
                        <a:solidFill>
                          <a:srgbClr val="CC00CC"/>
                        </a:solidFill>
                        <a:latin typeface="Cambria Math"/>
                      </a:rPr>
                      <m:t>=</m:t>
                    </m:r>
                    <m:d>
                      <m:dPr>
                        <m:begChr m:val="{"/>
                        <m:endChr m:val="}"/>
                        <m:ctrlPr>
                          <a:rPr lang="en-US" altLang="zh-CN" sz="1600" b="1" i="1" smtClean="0">
                            <a:solidFill>
                              <a:srgbClr val="CC00CC"/>
                            </a:solidFill>
                            <a:latin typeface="Cambria Math" panose="02040503050406030204" pitchFamily="18" charset="0"/>
                          </a:rPr>
                        </m:ctrlPr>
                      </m:dPr>
                      <m:e>
                        <m:r>
                          <a:rPr lang="en-US" altLang="zh-CN" sz="1600" b="1" i="1" smtClean="0">
                            <a:solidFill>
                              <a:srgbClr val="CC00CC"/>
                            </a:solidFill>
                            <a:latin typeface="Cambria Math"/>
                          </a:rPr>
                          <m:t>𝟏</m:t>
                        </m:r>
                        <m:r>
                          <a:rPr lang="en-US" altLang="zh-CN" sz="1600" b="1" i="1" smtClean="0">
                            <a:solidFill>
                              <a:srgbClr val="CC00CC"/>
                            </a:solidFill>
                            <a:latin typeface="Cambria Math"/>
                          </a:rPr>
                          <m:t>,</m:t>
                        </m:r>
                        <m:r>
                          <a:rPr lang="en-US" altLang="zh-CN" sz="1600" b="1" i="1" smtClean="0">
                            <a:solidFill>
                              <a:srgbClr val="CC00CC"/>
                            </a:solidFill>
                            <a:latin typeface="Cambria Math"/>
                          </a:rPr>
                          <m:t>𝟐</m:t>
                        </m:r>
                      </m:e>
                    </m:d>
                    <m:r>
                      <a:rPr lang="en-US" altLang="zh-CN" sz="1600" b="1" i="1" smtClean="0">
                        <a:solidFill>
                          <a:srgbClr val="CC00CC"/>
                        </a:solidFill>
                        <a:latin typeface="Cambria Math"/>
                      </a:rPr>
                      <m:t>,</m:t>
                    </m:r>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𝟑</m:t>
                        </m:r>
                      </m:sub>
                    </m:sSub>
                    <m:r>
                      <a:rPr lang="en-US" altLang="zh-CN" sz="1600" b="1" i="1" smtClean="0">
                        <a:solidFill>
                          <a:srgbClr val="CC00CC"/>
                        </a:solidFill>
                        <a:latin typeface="Cambria Math"/>
                      </a:rPr>
                      <m:t>=</m:t>
                    </m:r>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𝟒</m:t>
                        </m:r>
                      </m:sub>
                    </m:sSub>
                    <m:r>
                      <a:rPr lang="en-US" altLang="zh-CN" sz="1600" b="1" i="1" smtClean="0">
                        <a:solidFill>
                          <a:srgbClr val="CC00CC"/>
                        </a:solidFill>
                        <a:latin typeface="Cambria Math"/>
                      </a:rPr>
                      <m:t>=</m:t>
                    </m:r>
                    <m:r>
                      <a:rPr lang="en-US" altLang="zh-CN" sz="1600" b="1" i="1" smtClean="0">
                        <a:solidFill>
                          <a:srgbClr val="CC00CC"/>
                        </a:solidFill>
                        <a:latin typeface="Cambria Math"/>
                      </a:rPr>
                      <m:t>𝟎</m:t>
                    </m:r>
                    <m:r>
                      <a:rPr lang="en-US" altLang="zh-CN" sz="1600" b="1" i="0" smtClean="0">
                        <a:solidFill>
                          <a:srgbClr val="CC00CC"/>
                        </a:solidFill>
                        <a:latin typeface="Cambria Math"/>
                      </a:rPr>
                      <m:t>⇒</m:t>
                    </m:r>
                    <m:d>
                      <m:dPr>
                        <m:begChr m:val="{"/>
                        <m:endChr m:val=""/>
                        <m:ctrlPr>
                          <a:rPr lang="en-US" altLang="zh-CN" sz="1600" b="1" i="1" smtClean="0">
                            <a:solidFill>
                              <a:srgbClr val="CC00CC"/>
                            </a:solidFill>
                            <a:latin typeface="Cambria Math" panose="02040503050406030204" pitchFamily="18" charset="0"/>
                          </a:rPr>
                        </m:ctrlPr>
                      </m:dPr>
                      <m:e>
                        <m:eqArr>
                          <m:eqArrPr>
                            <m:ctrlPr>
                              <a:rPr lang="en-US" altLang="zh-CN" sz="1600" b="1" i="1" smtClean="0">
                                <a:solidFill>
                                  <a:srgbClr val="CC00CC"/>
                                </a:solidFill>
                                <a:latin typeface="Cambria Math" panose="02040503050406030204" pitchFamily="18" charset="0"/>
                              </a:rPr>
                            </m:ctrlPr>
                          </m:eqArrPr>
                          <m:e>
                            <m:r>
                              <a:rPr lang="en-US" altLang="zh-CN" sz="1600" b="1" i="1" smtClean="0">
                                <a:solidFill>
                                  <a:srgbClr val="CC00CC"/>
                                </a:solidFill>
                                <a:latin typeface="Cambria Math"/>
                              </a:rPr>
                              <m:t>𝟒</m:t>
                            </m:r>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𝟏</m:t>
                                </m:r>
                              </m:sub>
                            </m:sSub>
                            <m:r>
                              <a:rPr lang="en-US" altLang="zh-CN" sz="1600" b="1" i="1" smtClean="0">
                                <a:solidFill>
                                  <a:srgbClr val="CC00CC"/>
                                </a:solidFill>
                                <a:latin typeface="Cambria Math"/>
                              </a:rPr>
                              <m:t>+</m:t>
                            </m:r>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𝟐</m:t>
                                </m:r>
                              </m:sub>
                            </m:sSub>
                            <m:r>
                              <a:rPr lang="en-US" altLang="zh-CN" sz="1600" b="1" i="1" smtClean="0">
                                <a:solidFill>
                                  <a:srgbClr val="CC00CC"/>
                                </a:solidFill>
                                <a:latin typeface="Cambria Math"/>
                              </a:rPr>
                              <m:t>=</m:t>
                            </m:r>
                            <m:r>
                              <a:rPr lang="en-US" altLang="zh-CN" sz="1600" b="1" i="1" smtClean="0">
                                <a:solidFill>
                                  <a:srgbClr val="CC00CC"/>
                                </a:solidFill>
                                <a:latin typeface="Cambria Math"/>
                              </a:rPr>
                              <m:t>𝟐</m:t>
                            </m:r>
                          </m:e>
                          <m:e>
                            <m:r>
                              <a:rPr lang="en-US" altLang="zh-CN" sz="1600" b="1" i="1" smtClean="0">
                                <a:solidFill>
                                  <a:srgbClr val="CC00CC"/>
                                </a:solidFill>
                                <a:latin typeface="Cambria Math"/>
                              </a:rPr>
                              <m:t>𝟐</m:t>
                            </m:r>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𝟏</m:t>
                                </m:r>
                              </m:sub>
                            </m:sSub>
                            <m:r>
                              <a:rPr lang="en-US" altLang="zh-CN" sz="1600" b="1" i="1" smtClean="0">
                                <a:solidFill>
                                  <a:srgbClr val="CC00CC"/>
                                </a:solidFill>
                                <a:latin typeface="Cambria Math"/>
                              </a:rPr>
                              <m:t>+</m:t>
                            </m:r>
                            <m:r>
                              <a:rPr lang="en-US" altLang="zh-CN" sz="1600" b="1" i="1" smtClean="0">
                                <a:solidFill>
                                  <a:srgbClr val="CC00CC"/>
                                </a:solidFill>
                                <a:latin typeface="Cambria Math"/>
                              </a:rPr>
                              <m:t>𝟐</m:t>
                            </m:r>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𝟐</m:t>
                                </m:r>
                              </m:sub>
                            </m:sSub>
                            <m:r>
                              <a:rPr lang="en-US" altLang="zh-CN" sz="1600" b="1" i="1" smtClean="0">
                                <a:solidFill>
                                  <a:srgbClr val="CC00CC"/>
                                </a:solidFill>
                                <a:latin typeface="Cambria Math"/>
                              </a:rPr>
                              <m:t>=</m:t>
                            </m:r>
                            <m:r>
                              <a:rPr lang="en-US" altLang="zh-CN" sz="1600" b="1" i="1" smtClean="0">
                                <a:solidFill>
                                  <a:srgbClr val="CC00CC"/>
                                </a:solidFill>
                                <a:latin typeface="Cambria Math"/>
                              </a:rPr>
                              <m:t>𝟐</m:t>
                            </m:r>
                          </m:e>
                        </m:eqArr>
                      </m:e>
                    </m:d>
                  </m:oMath>
                </a14:m>
                <a:r>
                  <a:rPr lang="en-US" altLang="zh-CN" sz="1600" dirty="0">
                    <a:solidFill>
                      <a:srgbClr val="CC00CC"/>
                    </a:solidFill>
                  </a:rPr>
                  <a:t>,</a:t>
                </a:r>
                <a:r>
                  <a:rPr lang="zh-CN" altLang="en-US" sz="1600" dirty="0">
                    <a:solidFill>
                      <a:srgbClr val="CC00CC"/>
                    </a:solidFill>
                  </a:rPr>
                  <a:t>从而得</a:t>
                </a:r>
                <a14:m>
                  <m:oMath xmlns:m="http://schemas.openxmlformats.org/officeDocument/2006/math">
                    <m:sSubSup>
                      <m:sSubSupPr>
                        <m:ctrlPr>
                          <a:rPr lang="en-US" altLang="zh-CN" sz="1600" b="1" i="1" smtClean="0">
                            <a:solidFill>
                              <a:srgbClr val="CC00CC"/>
                            </a:solidFill>
                            <a:latin typeface="Cambria Math" panose="02040503050406030204" pitchFamily="18" charset="0"/>
                          </a:rPr>
                        </m:ctrlPr>
                      </m:sSubSup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𝟏</m:t>
                        </m:r>
                      </m:sub>
                      <m:sup>
                        <m:r>
                          <a:rPr lang="en-US" altLang="zh-CN" sz="1600" b="1" i="1" smtClean="0">
                            <a:solidFill>
                              <a:srgbClr val="CC00CC"/>
                            </a:solidFill>
                            <a:latin typeface="Cambria Math"/>
                          </a:rPr>
                          <m:t>∗</m:t>
                        </m:r>
                      </m:sup>
                    </m:sSubSup>
                    <m:r>
                      <a:rPr lang="en-US" altLang="zh-CN" sz="1600" b="1" i="1" smtClean="0">
                        <a:solidFill>
                          <a:srgbClr val="CC00CC"/>
                        </a:solidFill>
                        <a:latin typeface="Cambria Math"/>
                      </a:rPr>
                      <m:t>=</m:t>
                    </m:r>
                    <m:f>
                      <m:fPr>
                        <m:ctrlPr>
                          <a:rPr lang="en-US" altLang="zh-CN" sz="1600" b="1" i="1" smtClean="0">
                            <a:solidFill>
                              <a:srgbClr val="CC00CC"/>
                            </a:solidFill>
                            <a:latin typeface="Cambria Math" panose="02040503050406030204" pitchFamily="18" charset="0"/>
                          </a:rPr>
                        </m:ctrlPr>
                      </m:fPr>
                      <m:num>
                        <m:r>
                          <a:rPr lang="en-US" altLang="zh-CN" sz="1600" b="1" i="1" smtClean="0">
                            <a:solidFill>
                              <a:srgbClr val="CC00CC"/>
                            </a:solidFill>
                            <a:latin typeface="Cambria Math"/>
                          </a:rPr>
                          <m:t>𝟏</m:t>
                        </m:r>
                      </m:num>
                      <m:den>
                        <m:r>
                          <a:rPr lang="en-US" altLang="zh-CN" sz="1600" b="1" i="1" smtClean="0">
                            <a:solidFill>
                              <a:srgbClr val="CC00CC"/>
                            </a:solidFill>
                            <a:latin typeface="Cambria Math"/>
                          </a:rPr>
                          <m:t>𝟑</m:t>
                        </m:r>
                      </m:den>
                    </m:f>
                    <m:r>
                      <a:rPr lang="en-US" altLang="zh-CN" sz="1600" b="1" i="1" smtClean="0">
                        <a:solidFill>
                          <a:srgbClr val="CC00CC"/>
                        </a:solidFill>
                        <a:latin typeface="Cambria Math"/>
                      </a:rPr>
                      <m:t>,</m:t>
                    </m:r>
                    <m:sSubSup>
                      <m:sSubSupPr>
                        <m:ctrlPr>
                          <a:rPr lang="en-US" altLang="zh-CN" sz="1600" b="1" i="1" smtClean="0">
                            <a:solidFill>
                              <a:srgbClr val="CC00CC"/>
                            </a:solidFill>
                            <a:latin typeface="Cambria Math" panose="02040503050406030204" pitchFamily="18" charset="0"/>
                          </a:rPr>
                        </m:ctrlPr>
                      </m:sSubSup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𝟐</m:t>
                        </m:r>
                      </m:sub>
                      <m:sup>
                        <m:r>
                          <a:rPr lang="en-US" altLang="zh-CN" sz="1600" b="1" i="1" smtClean="0">
                            <a:solidFill>
                              <a:srgbClr val="CC00CC"/>
                            </a:solidFill>
                            <a:latin typeface="Cambria Math"/>
                          </a:rPr>
                          <m:t>∗</m:t>
                        </m:r>
                      </m:sup>
                    </m:sSubSup>
                    <m:r>
                      <a:rPr lang="en-US" altLang="zh-CN" sz="1600" b="1" i="1" smtClean="0">
                        <a:solidFill>
                          <a:srgbClr val="CC00CC"/>
                        </a:solidFill>
                        <a:latin typeface="Cambria Math"/>
                      </a:rPr>
                      <m:t>=</m:t>
                    </m:r>
                    <m:f>
                      <m:fPr>
                        <m:ctrlPr>
                          <a:rPr lang="en-US" altLang="zh-CN" sz="1600" b="1" i="1" smtClean="0">
                            <a:solidFill>
                              <a:srgbClr val="CC00CC"/>
                            </a:solidFill>
                            <a:latin typeface="Cambria Math" panose="02040503050406030204" pitchFamily="18" charset="0"/>
                          </a:rPr>
                        </m:ctrlPr>
                      </m:fPr>
                      <m:num>
                        <m:r>
                          <a:rPr lang="en-US" altLang="zh-CN" sz="1600" b="1" i="1" smtClean="0">
                            <a:solidFill>
                              <a:srgbClr val="CC00CC"/>
                            </a:solidFill>
                            <a:latin typeface="Cambria Math"/>
                          </a:rPr>
                          <m:t>𝟐</m:t>
                        </m:r>
                      </m:num>
                      <m:den>
                        <m:r>
                          <a:rPr lang="en-US" altLang="zh-CN" sz="1600" b="1" i="1" smtClean="0">
                            <a:solidFill>
                              <a:srgbClr val="CC00CC"/>
                            </a:solidFill>
                            <a:latin typeface="Cambria Math"/>
                          </a:rPr>
                          <m:t>𝟑</m:t>
                        </m:r>
                      </m:den>
                    </m:f>
                  </m:oMath>
                </a14:m>
                <a:r>
                  <a:rPr lang="en-US" altLang="zh-CN" sz="1600" dirty="0">
                    <a:solidFill>
                      <a:srgbClr val="CC00CC"/>
                    </a:solidFill>
                  </a:rPr>
                  <a:t>,</a:t>
                </a:r>
                <a:r>
                  <a:rPr lang="zh-CN" altLang="en-US" sz="1600" dirty="0">
                    <a:solidFill>
                      <a:srgbClr val="CC00CC"/>
                    </a:solidFill>
                  </a:rPr>
                  <a:t>均非负，因而</a:t>
                </a:r>
                <a14:m>
                  <m:oMath xmlns:m="http://schemas.openxmlformats.org/officeDocument/2006/math">
                    <m:sSup>
                      <m:sSupPr>
                        <m:ctrlPr>
                          <a:rPr lang="en-US" altLang="zh-CN" sz="1600" i="1">
                            <a:solidFill>
                              <a:srgbClr val="CC00CC"/>
                            </a:solidFill>
                            <a:latin typeface="Cambria Math" panose="02040503050406030204" pitchFamily="18" charset="0"/>
                          </a:rPr>
                        </m:ctrlPr>
                      </m:sSupPr>
                      <m:e>
                        <m:r>
                          <a:rPr lang="en-US" altLang="zh-CN" sz="1600" i="1">
                            <a:solidFill>
                              <a:srgbClr val="CC00CC"/>
                            </a:solidFill>
                            <a:latin typeface="Cambria Math"/>
                          </a:rPr>
                          <m:t>𝒙</m:t>
                        </m:r>
                      </m:e>
                      <m:sup>
                        <m:r>
                          <a:rPr lang="en-US" altLang="zh-CN" sz="1600" i="1">
                            <a:solidFill>
                              <a:srgbClr val="CC00CC"/>
                            </a:solidFill>
                            <a:latin typeface="Cambria Math"/>
                          </a:rPr>
                          <m:t>∗</m:t>
                        </m:r>
                      </m:sup>
                    </m:sSup>
                    <m:r>
                      <a:rPr lang="en-US" altLang="zh-CN" sz="1600" i="1">
                        <a:solidFill>
                          <a:srgbClr val="CC00CC"/>
                        </a:solidFill>
                        <a:latin typeface="Cambria Math"/>
                      </a:rPr>
                      <m:t>=</m:t>
                    </m:r>
                    <m:sSup>
                      <m:sSupPr>
                        <m:ctrlPr>
                          <a:rPr lang="en-US" altLang="zh-CN" sz="1600" i="1">
                            <a:solidFill>
                              <a:srgbClr val="CC00CC"/>
                            </a:solidFill>
                            <a:latin typeface="Cambria Math" panose="02040503050406030204" pitchFamily="18" charset="0"/>
                          </a:rPr>
                        </m:ctrlPr>
                      </m:sSupPr>
                      <m:e>
                        <m:d>
                          <m:dPr>
                            <m:ctrlPr>
                              <a:rPr lang="en-US" altLang="zh-CN" sz="1600" i="1">
                                <a:solidFill>
                                  <a:srgbClr val="CC00CC"/>
                                </a:solidFill>
                                <a:latin typeface="Cambria Math" panose="02040503050406030204" pitchFamily="18" charset="0"/>
                              </a:rPr>
                            </m:ctrlPr>
                          </m:dPr>
                          <m:e>
                            <m:r>
                              <a:rPr lang="en-US" altLang="zh-CN" sz="1600" i="1">
                                <a:solidFill>
                                  <a:srgbClr val="CC00CC"/>
                                </a:solidFill>
                                <a:latin typeface="Cambria Math"/>
                              </a:rPr>
                              <m:t>𝟐</m:t>
                            </m:r>
                            <m:r>
                              <a:rPr lang="en-US" altLang="zh-CN" sz="1600" i="1">
                                <a:solidFill>
                                  <a:srgbClr val="CC00CC"/>
                                </a:solidFill>
                                <a:latin typeface="Cambria Math"/>
                              </a:rPr>
                              <m:t>,</m:t>
                            </m:r>
                            <m:r>
                              <a:rPr lang="en-US" altLang="zh-CN" sz="1600" i="1">
                                <a:solidFill>
                                  <a:srgbClr val="CC00CC"/>
                                </a:solidFill>
                                <a:latin typeface="Cambria Math"/>
                              </a:rPr>
                              <m:t>𝟏</m:t>
                            </m:r>
                          </m:e>
                        </m:d>
                      </m:e>
                      <m:sup>
                        <m:r>
                          <a:rPr lang="en-US" altLang="zh-CN" sz="1600" i="1">
                            <a:solidFill>
                              <a:srgbClr val="CC00CC"/>
                            </a:solidFill>
                            <a:latin typeface="Cambria Math"/>
                          </a:rPr>
                          <m:t>𝑻</m:t>
                        </m:r>
                      </m:sup>
                    </m:sSup>
                  </m:oMath>
                </a14:m>
                <a:r>
                  <a:rPr lang="zh-CN" altLang="en-US" sz="1600" dirty="0">
                    <a:solidFill>
                      <a:srgbClr val="CC00CC"/>
                    </a:solidFill>
                  </a:rPr>
                  <a:t>是</a:t>
                </a:r>
                <a:r>
                  <a:rPr lang="en-US" altLang="zh-CN" sz="1600" dirty="0">
                    <a:solidFill>
                      <a:srgbClr val="CC00CC"/>
                    </a:solidFill>
                  </a:rPr>
                  <a:t>KT</a:t>
                </a:r>
                <a:r>
                  <a:rPr lang="zh-CN" altLang="en-US" sz="1600" dirty="0">
                    <a:solidFill>
                      <a:srgbClr val="CC00CC"/>
                    </a:solidFill>
                  </a:rPr>
                  <a:t>点</a:t>
                </a:r>
                <a:endParaRPr lang="en-US" altLang="zh-CN" sz="1600" dirty="0">
                  <a:solidFill>
                    <a:srgbClr val="CC00CC"/>
                  </a:solidFill>
                </a:endParaRPr>
              </a:p>
              <a:p>
                <a:r>
                  <a:rPr lang="zh-CN" altLang="en-US" sz="1600" dirty="0"/>
                  <a:t>注解</a:t>
                </a:r>
                <a:r>
                  <a:rPr lang="en-US" altLang="zh-CN" sz="1600" dirty="0"/>
                  <a:t>:K-T</a:t>
                </a:r>
                <a:r>
                  <a:rPr lang="zh-CN" altLang="en-US" sz="1600" dirty="0"/>
                  <a:t>条件的地位相当于无约束最优化问题中的驻点条件。因此，许多约束最优化算法的目标设定为求得</a:t>
                </a:r>
                <a:r>
                  <a:rPr lang="en-US" altLang="zh-CN" sz="1600" dirty="0"/>
                  <a:t>K-T</a:t>
                </a:r>
                <a:r>
                  <a:rPr lang="zh-CN" altLang="en-US" sz="1600" dirty="0"/>
                  <a:t>点</a:t>
                </a:r>
                <a:endParaRPr lang="en-US" altLang="zh-CN" sz="1600" dirty="0"/>
              </a:p>
              <a:p>
                <a:r>
                  <a:rPr lang="zh-CN" altLang="en-US" sz="1600" dirty="0"/>
                  <a:t>前面讨论的均为充分条件，但如果问题</a:t>
                </a:r>
                <a:r>
                  <a:rPr lang="en-US" altLang="zh-CN" sz="1600" dirty="0"/>
                  <a:t>P</a:t>
                </a:r>
                <a:r>
                  <a:rPr lang="zh-CN" altLang="en-US" sz="1600" dirty="0"/>
                  <a:t>是凸规划问题，则上述讨论同时也是必要条件</a:t>
                </a:r>
                <a:endParaRPr lang="en-US" altLang="zh-CN" sz="1600" dirty="0"/>
              </a:p>
              <a:p>
                <a:r>
                  <a:rPr lang="zh-CN" altLang="en-US" sz="1600" dirty="0">
                    <a:solidFill>
                      <a:srgbClr val="FF0000"/>
                    </a:solidFill>
                  </a:rPr>
                  <a:t>定理：</a:t>
                </a:r>
                <a:r>
                  <a:rPr lang="zh-CN" altLang="en-US" sz="1600" dirty="0">
                    <a:solidFill>
                      <a:srgbClr val="CC00CC"/>
                    </a:solidFill>
                  </a:rPr>
                  <a:t>设</a:t>
                </a:r>
                <a14:m>
                  <m:oMath xmlns:m="http://schemas.openxmlformats.org/officeDocument/2006/math">
                    <m:r>
                      <a:rPr lang="en-US" altLang="zh-CN" sz="1600" b="1" i="1" smtClean="0">
                        <a:solidFill>
                          <a:srgbClr val="CC00CC"/>
                        </a:solidFill>
                        <a:latin typeface="Cambria Math"/>
                      </a:rPr>
                      <m:t>𝒇</m:t>
                    </m:r>
                    <m:r>
                      <a:rPr lang="en-US" altLang="zh-CN" sz="1600" b="1" i="1" smtClean="0">
                        <a:solidFill>
                          <a:srgbClr val="CC00CC"/>
                        </a:solidFill>
                        <a:latin typeface="Cambria Math"/>
                      </a:rPr>
                      <m:t>:</m:t>
                    </m:r>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𝑹</m:t>
                        </m:r>
                      </m:e>
                      <m:sup>
                        <m:r>
                          <a:rPr lang="en-US" altLang="zh-CN" sz="1600" b="1" i="1" smtClean="0">
                            <a:solidFill>
                              <a:srgbClr val="CC00CC"/>
                            </a:solidFill>
                            <a:latin typeface="Cambria Math"/>
                          </a:rPr>
                          <m:t>𝒏</m:t>
                        </m:r>
                      </m:sup>
                    </m:sSup>
                    <m:r>
                      <a:rPr lang="en-US" altLang="zh-CN" sz="1600" b="1" i="1" smtClean="0">
                        <a:solidFill>
                          <a:srgbClr val="CC00CC"/>
                        </a:solidFill>
                        <a:latin typeface="Cambria Math"/>
                      </a:rPr>
                      <m:t>→</m:t>
                    </m:r>
                    <m:r>
                      <a:rPr lang="en-US" altLang="zh-CN" sz="1600" b="1" i="1" smtClean="0">
                        <a:solidFill>
                          <a:srgbClr val="CC00CC"/>
                        </a:solidFill>
                        <a:latin typeface="Cambria Math"/>
                      </a:rPr>
                      <m:t>𝑹</m:t>
                    </m:r>
                  </m:oMath>
                </a14:m>
                <a:r>
                  <a:rPr lang="zh-CN" altLang="en-US" sz="1600" dirty="0">
                    <a:solidFill>
                      <a:srgbClr val="CC00CC"/>
                    </a:solidFill>
                  </a:rPr>
                  <a:t>为可微凸函数，</a:t>
                </a:r>
                <a14:m>
                  <m:oMath xmlns:m="http://schemas.openxmlformats.org/officeDocument/2006/math">
                    <m:r>
                      <a:rPr lang="en-US" altLang="zh-CN" sz="1600" b="1" i="1" smtClean="0">
                        <a:solidFill>
                          <a:srgbClr val="CC00CC"/>
                        </a:solidFill>
                        <a:latin typeface="Cambria Math"/>
                      </a:rPr>
                      <m:t>𝒈</m:t>
                    </m:r>
                    <m:r>
                      <a:rPr lang="en-US" altLang="zh-CN" sz="1600" b="1" i="1" smtClean="0">
                        <a:solidFill>
                          <a:srgbClr val="CC00CC"/>
                        </a:solidFill>
                        <a:latin typeface="Cambria Math"/>
                      </a:rPr>
                      <m:t>:</m:t>
                    </m:r>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𝑹</m:t>
                        </m:r>
                      </m:e>
                      <m:sup>
                        <m:r>
                          <a:rPr lang="en-US" altLang="zh-CN" sz="1600" b="1" i="1" smtClean="0">
                            <a:solidFill>
                              <a:srgbClr val="CC00CC"/>
                            </a:solidFill>
                            <a:latin typeface="Cambria Math"/>
                          </a:rPr>
                          <m:t>𝒏</m:t>
                        </m:r>
                      </m:sup>
                    </m:sSup>
                    <m:r>
                      <a:rPr lang="en-US" altLang="zh-CN" sz="1600" b="1" i="1" smtClean="0">
                        <a:solidFill>
                          <a:srgbClr val="CC00CC"/>
                        </a:solidFill>
                        <a:latin typeface="Cambria Math"/>
                      </a:rPr>
                      <m:t>→</m:t>
                    </m:r>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𝑹</m:t>
                        </m:r>
                      </m:e>
                      <m:sup>
                        <m:r>
                          <a:rPr lang="en-US" altLang="zh-CN" sz="1600" b="1" i="1" smtClean="0">
                            <a:solidFill>
                              <a:srgbClr val="CC00CC"/>
                            </a:solidFill>
                            <a:latin typeface="Cambria Math"/>
                          </a:rPr>
                          <m:t>𝒎</m:t>
                        </m:r>
                      </m:sup>
                    </m:sSup>
                  </m:oMath>
                </a14:m>
                <a:r>
                  <a:rPr lang="zh-CN" altLang="en-US" sz="1600" dirty="0">
                    <a:solidFill>
                      <a:srgbClr val="CC00CC"/>
                    </a:solidFill>
                  </a:rPr>
                  <a:t>为可微凸函数组，</a:t>
                </a:r>
                <a14:m>
                  <m:oMath xmlns:m="http://schemas.openxmlformats.org/officeDocument/2006/math">
                    <m:r>
                      <a:rPr lang="en-US" altLang="zh-CN" sz="1600" b="1" i="1" smtClean="0">
                        <a:solidFill>
                          <a:srgbClr val="CC00CC"/>
                        </a:solidFill>
                        <a:latin typeface="Cambria Math"/>
                      </a:rPr>
                      <m:t>𝒉</m:t>
                    </m:r>
                    <m:d>
                      <m:dPr>
                        <m:ctrlPr>
                          <a:rPr lang="en-US" altLang="zh-CN" sz="1600" b="1" i="1" smtClean="0">
                            <a:solidFill>
                              <a:srgbClr val="CC00CC"/>
                            </a:solidFill>
                            <a:latin typeface="Cambria Math" panose="02040503050406030204" pitchFamily="18" charset="0"/>
                          </a:rPr>
                        </m:ctrlPr>
                      </m:dPr>
                      <m:e>
                        <m:r>
                          <a:rPr lang="en-US" altLang="zh-CN" sz="1600" b="1" i="1" smtClean="0">
                            <a:solidFill>
                              <a:srgbClr val="CC00CC"/>
                            </a:solidFill>
                            <a:latin typeface="Cambria Math"/>
                          </a:rPr>
                          <m:t>𝒙</m:t>
                        </m:r>
                      </m:e>
                    </m:d>
                    <m:r>
                      <a:rPr lang="en-US" altLang="zh-CN" sz="1600" b="1" i="1" smtClean="0">
                        <a:solidFill>
                          <a:srgbClr val="CC00CC"/>
                        </a:solidFill>
                        <a:latin typeface="Cambria Math"/>
                      </a:rPr>
                      <m:t>=</m:t>
                    </m:r>
                    <m:r>
                      <a:rPr lang="en-US" altLang="zh-CN" sz="1600" b="1" i="1" smtClean="0">
                        <a:solidFill>
                          <a:srgbClr val="CC00CC"/>
                        </a:solidFill>
                        <a:latin typeface="Cambria Math"/>
                      </a:rPr>
                      <m:t>𝑨𝒙</m:t>
                    </m:r>
                    <m:r>
                      <a:rPr lang="en-US" altLang="zh-CN" sz="1600" b="1" i="1" smtClean="0">
                        <a:solidFill>
                          <a:srgbClr val="CC00CC"/>
                        </a:solidFill>
                        <a:latin typeface="Cambria Math"/>
                      </a:rPr>
                      <m:t>−</m:t>
                    </m:r>
                    <m:r>
                      <a:rPr lang="en-US" altLang="zh-CN" sz="1600" b="1" i="1" smtClean="0">
                        <a:solidFill>
                          <a:srgbClr val="CC00CC"/>
                        </a:solidFill>
                        <a:latin typeface="Cambria Math"/>
                      </a:rPr>
                      <m:t>𝒃</m:t>
                    </m:r>
                    <m:r>
                      <a:rPr lang="en-US" altLang="zh-CN" sz="1600" b="1" i="1" smtClean="0">
                        <a:solidFill>
                          <a:srgbClr val="CC00CC"/>
                        </a:solidFill>
                        <a:latin typeface="Cambria Math"/>
                      </a:rPr>
                      <m:t>,</m:t>
                    </m:r>
                    <m:r>
                      <a:rPr lang="en-US" altLang="zh-CN" sz="1600" b="1" i="1" smtClean="0">
                        <a:solidFill>
                          <a:srgbClr val="CC00CC"/>
                        </a:solidFill>
                        <a:latin typeface="Cambria Math"/>
                      </a:rPr>
                      <m:t>𝑨</m:t>
                    </m:r>
                    <m:r>
                      <a:rPr lang="zh-CN" altLang="en-US" sz="1600" b="1" i="1" smtClean="0">
                        <a:solidFill>
                          <a:srgbClr val="CC00CC"/>
                        </a:solidFill>
                        <a:latin typeface="Cambria Math"/>
                      </a:rPr>
                      <m:t>为</m:t>
                    </m:r>
                    <m:r>
                      <a:rPr lang="en-US" altLang="zh-CN" sz="1600" i="1">
                        <a:solidFill>
                          <a:srgbClr val="CC00CC"/>
                        </a:solidFill>
                        <a:latin typeface="Cambria Math"/>
                      </a:rPr>
                      <m:t>𝒍</m:t>
                    </m:r>
                    <m:r>
                      <a:rPr lang="en-US" altLang="zh-CN" sz="1600" i="1">
                        <a:solidFill>
                          <a:srgbClr val="CC00CC"/>
                        </a:solidFill>
                        <a:latin typeface="Cambria Math"/>
                      </a:rPr>
                      <m:t>×</m:t>
                    </m:r>
                    <m:r>
                      <a:rPr lang="en-US" altLang="zh-CN" sz="1600" b="1" i="1" smtClean="0">
                        <a:solidFill>
                          <a:srgbClr val="CC00CC"/>
                        </a:solidFill>
                        <a:latin typeface="Cambria Math"/>
                      </a:rPr>
                      <m:t>𝒏</m:t>
                    </m:r>
                    <m:r>
                      <a:rPr lang="en-US" altLang="zh-CN" sz="1600" b="1" i="1" smtClean="0">
                        <a:solidFill>
                          <a:srgbClr val="CC00CC"/>
                        </a:solidFill>
                        <a:latin typeface="Cambria Math"/>
                      </a:rPr>
                      <m:t> </m:t>
                    </m:r>
                    <m:r>
                      <a:rPr lang="zh-CN" altLang="en-US" sz="1600" i="1">
                        <a:solidFill>
                          <a:srgbClr val="CC00CC"/>
                        </a:solidFill>
                        <a:latin typeface="Cambria Math"/>
                      </a:rPr>
                      <m:t>矩阵</m:t>
                    </m:r>
                  </m:oMath>
                </a14:m>
                <a:r>
                  <a:rPr lang="en-US" altLang="zh-CN" sz="1600" dirty="0">
                    <a:solidFill>
                      <a:srgbClr val="CC00CC"/>
                    </a:solidFill>
                  </a:rPr>
                  <a:t>,</a:t>
                </a:r>
                <a14:m>
                  <m:oMath xmlns:m="http://schemas.openxmlformats.org/officeDocument/2006/math">
                    <m:r>
                      <a:rPr lang="en-US" altLang="zh-CN" sz="1600" b="1" i="1" dirty="0" smtClean="0">
                        <a:solidFill>
                          <a:srgbClr val="CC00CC"/>
                        </a:solidFill>
                        <a:latin typeface="Cambria Math"/>
                      </a:rPr>
                      <m:t>𝒃</m:t>
                    </m:r>
                    <m:r>
                      <a:rPr lang="en-US" altLang="zh-CN" sz="1600" b="1" i="1" dirty="0" smtClean="0">
                        <a:solidFill>
                          <a:srgbClr val="CC00CC"/>
                        </a:solidFill>
                        <a:latin typeface="Cambria Math"/>
                      </a:rPr>
                      <m:t>∈</m:t>
                    </m:r>
                    <m:sSup>
                      <m:sSupPr>
                        <m:ctrlPr>
                          <a:rPr lang="en-US" altLang="zh-CN" sz="1600" b="1" i="1" dirty="0" smtClean="0">
                            <a:solidFill>
                              <a:srgbClr val="CC00CC"/>
                            </a:solidFill>
                            <a:latin typeface="Cambria Math" panose="02040503050406030204" pitchFamily="18" charset="0"/>
                          </a:rPr>
                        </m:ctrlPr>
                      </m:sSupPr>
                      <m:e>
                        <m:r>
                          <a:rPr lang="en-US" altLang="zh-CN" sz="1600" b="1" i="1" dirty="0" smtClean="0">
                            <a:solidFill>
                              <a:srgbClr val="CC00CC"/>
                            </a:solidFill>
                            <a:latin typeface="Cambria Math"/>
                          </a:rPr>
                          <m:t>𝑹</m:t>
                        </m:r>
                      </m:e>
                      <m:sup>
                        <m:r>
                          <a:rPr lang="en-US" altLang="zh-CN" sz="1600" b="1" i="1" dirty="0" smtClean="0">
                            <a:solidFill>
                              <a:srgbClr val="CC00CC"/>
                            </a:solidFill>
                            <a:latin typeface="Cambria Math"/>
                          </a:rPr>
                          <m:t>𝒍</m:t>
                        </m:r>
                      </m:sup>
                    </m:sSup>
                    <m:r>
                      <a:rPr lang="en-US" altLang="zh-CN" sz="1600" b="1" i="1" dirty="0" smtClean="0">
                        <a:solidFill>
                          <a:srgbClr val="CC00CC"/>
                        </a:solidFill>
                        <a:latin typeface="Cambria Math"/>
                      </a:rPr>
                      <m:t> . </m:t>
                    </m:r>
                    <m:sSup>
                      <m:sSupPr>
                        <m:ctrlPr>
                          <a:rPr lang="en-US" altLang="zh-CN" sz="1600" b="1" i="1" dirty="0" smtClean="0">
                            <a:solidFill>
                              <a:srgbClr val="CC00CC"/>
                            </a:solidFill>
                            <a:latin typeface="Cambria Math" panose="02040503050406030204" pitchFamily="18" charset="0"/>
                          </a:rPr>
                        </m:ctrlPr>
                      </m:sSupPr>
                      <m:e>
                        <m:r>
                          <a:rPr lang="en-US" altLang="zh-CN" sz="1600" b="1" i="1" dirty="0" smtClean="0">
                            <a:solidFill>
                              <a:srgbClr val="CC00CC"/>
                            </a:solidFill>
                            <a:latin typeface="Cambria Math"/>
                          </a:rPr>
                          <m:t>𝒙</m:t>
                        </m:r>
                      </m:e>
                      <m:sup>
                        <m:r>
                          <a:rPr lang="en-US" altLang="zh-CN" sz="1600" b="1" i="1" dirty="0" smtClean="0">
                            <a:solidFill>
                              <a:srgbClr val="CC00CC"/>
                            </a:solidFill>
                            <a:latin typeface="Cambria Math"/>
                          </a:rPr>
                          <m:t>∗</m:t>
                        </m:r>
                      </m:sup>
                    </m:sSup>
                    <m:r>
                      <a:rPr lang="en-US" altLang="zh-CN" sz="1600" b="1" i="1" dirty="0" smtClean="0">
                        <a:solidFill>
                          <a:srgbClr val="CC00CC"/>
                        </a:solidFill>
                        <a:latin typeface="Cambria Math"/>
                      </a:rPr>
                      <m:t>∈</m:t>
                    </m:r>
                    <m:r>
                      <a:rPr lang="en-US" altLang="zh-CN" sz="1600" b="1" i="1" dirty="0" smtClean="0">
                        <a:solidFill>
                          <a:srgbClr val="CC00CC"/>
                        </a:solidFill>
                        <a:latin typeface="Cambria Math"/>
                      </a:rPr>
                      <m:t>𝑺</m:t>
                    </m:r>
                    <m:r>
                      <a:rPr lang="en-US" altLang="zh-CN" sz="1600" b="1" i="1" dirty="0" smtClean="0">
                        <a:solidFill>
                          <a:srgbClr val="CC00CC"/>
                        </a:solidFill>
                        <a:latin typeface="Cambria Math"/>
                      </a:rPr>
                      <m:t>=</m:t>
                    </m:r>
                    <m:d>
                      <m:dPr>
                        <m:begChr m:val="{"/>
                        <m:endChr m:val="}"/>
                        <m:ctrlPr>
                          <a:rPr lang="en-US" altLang="zh-CN" sz="1600" b="1" i="1" dirty="0" smtClean="0">
                            <a:solidFill>
                              <a:srgbClr val="CC00CC"/>
                            </a:solidFill>
                            <a:latin typeface="Cambria Math" panose="02040503050406030204" pitchFamily="18" charset="0"/>
                          </a:rPr>
                        </m:ctrlPr>
                      </m:dPr>
                      <m:e>
                        <m:r>
                          <a:rPr lang="en-US" altLang="zh-CN" sz="1600" b="1" i="1" dirty="0" smtClean="0">
                            <a:solidFill>
                              <a:srgbClr val="CC00CC"/>
                            </a:solidFill>
                            <a:latin typeface="Cambria Math"/>
                          </a:rPr>
                          <m:t>𝒙</m:t>
                        </m:r>
                      </m:e>
                      <m:e>
                        <m:r>
                          <a:rPr lang="en-US" altLang="zh-CN" sz="1600" b="1" i="1" dirty="0" smtClean="0">
                            <a:solidFill>
                              <a:srgbClr val="CC00CC"/>
                            </a:solidFill>
                            <a:latin typeface="Cambria Math"/>
                          </a:rPr>
                          <m:t>𝒈</m:t>
                        </m:r>
                        <m:d>
                          <m:dPr>
                            <m:ctrlPr>
                              <a:rPr lang="en-US" altLang="zh-CN" sz="1600" b="1" i="1" dirty="0" smtClean="0">
                                <a:solidFill>
                                  <a:srgbClr val="CC00CC"/>
                                </a:solidFill>
                                <a:latin typeface="Cambria Math" panose="02040503050406030204" pitchFamily="18" charset="0"/>
                              </a:rPr>
                            </m:ctrlPr>
                          </m:dPr>
                          <m:e>
                            <m:r>
                              <a:rPr lang="en-US" altLang="zh-CN" sz="1600" b="1" i="1" dirty="0" smtClean="0">
                                <a:solidFill>
                                  <a:srgbClr val="CC00CC"/>
                                </a:solidFill>
                                <a:latin typeface="Cambria Math"/>
                              </a:rPr>
                              <m:t>𝒙</m:t>
                            </m:r>
                          </m:e>
                        </m:d>
                        <m:r>
                          <a:rPr lang="en-US" altLang="zh-CN" sz="1600" b="1" i="1" dirty="0" smtClean="0">
                            <a:solidFill>
                              <a:srgbClr val="CC00CC"/>
                            </a:solidFill>
                            <a:latin typeface="Cambria Math"/>
                          </a:rPr>
                          <m:t>≤</m:t>
                        </m:r>
                        <m:r>
                          <a:rPr lang="en-US" altLang="zh-CN" sz="1600" b="1" i="1" dirty="0" smtClean="0">
                            <a:solidFill>
                              <a:srgbClr val="CC00CC"/>
                            </a:solidFill>
                            <a:latin typeface="Cambria Math"/>
                          </a:rPr>
                          <m:t>𝟎</m:t>
                        </m:r>
                        <m:r>
                          <a:rPr lang="en-US" altLang="zh-CN" sz="1600" b="1" i="1" dirty="0" smtClean="0">
                            <a:solidFill>
                              <a:srgbClr val="CC00CC"/>
                            </a:solidFill>
                            <a:latin typeface="Cambria Math"/>
                          </a:rPr>
                          <m:t>,</m:t>
                        </m:r>
                        <m:r>
                          <a:rPr lang="en-US" altLang="zh-CN" sz="1600" b="1" i="1" dirty="0" smtClean="0">
                            <a:solidFill>
                              <a:srgbClr val="CC00CC"/>
                            </a:solidFill>
                            <a:latin typeface="Cambria Math"/>
                          </a:rPr>
                          <m:t>𝒉</m:t>
                        </m:r>
                        <m:d>
                          <m:dPr>
                            <m:ctrlPr>
                              <a:rPr lang="en-US" altLang="zh-CN" sz="1600" b="1" i="1" dirty="0" smtClean="0">
                                <a:solidFill>
                                  <a:srgbClr val="CC00CC"/>
                                </a:solidFill>
                                <a:latin typeface="Cambria Math" panose="02040503050406030204" pitchFamily="18" charset="0"/>
                              </a:rPr>
                            </m:ctrlPr>
                          </m:dPr>
                          <m:e>
                            <m:r>
                              <a:rPr lang="en-US" altLang="zh-CN" sz="1600" b="1" i="1" dirty="0" smtClean="0">
                                <a:solidFill>
                                  <a:srgbClr val="CC00CC"/>
                                </a:solidFill>
                                <a:latin typeface="Cambria Math"/>
                              </a:rPr>
                              <m:t>𝒙</m:t>
                            </m:r>
                          </m:e>
                        </m:d>
                        <m:r>
                          <a:rPr lang="en-US" altLang="zh-CN" sz="1600" b="1" i="1" dirty="0" smtClean="0">
                            <a:solidFill>
                              <a:srgbClr val="CC00CC"/>
                            </a:solidFill>
                            <a:latin typeface="Cambria Math"/>
                          </a:rPr>
                          <m:t>=</m:t>
                        </m:r>
                        <m:r>
                          <a:rPr lang="en-US" altLang="zh-CN" sz="1600" b="1" i="1" dirty="0" smtClean="0">
                            <a:solidFill>
                              <a:srgbClr val="CC00CC"/>
                            </a:solidFill>
                            <a:latin typeface="Cambria Math"/>
                          </a:rPr>
                          <m:t>𝟎</m:t>
                        </m:r>
                      </m:e>
                    </m:d>
                    <m:r>
                      <a:rPr lang="en-US" altLang="zh-CN" sz="1600" b="1" i="1" dirty="0" smtClean="0">
                        <a:solidFill>
                          <a:srgbClr val="CC00CC"/>
                        </a:solidFill>
                        <a:latin typeface="Cambria Math"/>
                      </a:rPr>
                      <m:t>,</m:t>
                    </m:r>
                  </m:oMath>
                </a14:m>
                <a:r>
                  <a:rPr lang="zh-CN" altLang="en-US" sz="1600" dirty="0">
                    <a:solidFill>
                      <a:srgbClr val="CC00CC"/>
                    </a:solidFill>
                  </a:rPr>
                  <a:t>且满足</a:t>
                </a:r>
                <a14:m>
                  <m:oMath xmlns:m="http://schemas.openxmlformats.org/officeDocument/2006/math">
                    <m:r>
                      <a:rPr lang="en-US" altLang="zh-CN" sz="1600">
                        <a:latin typeface="Cambria Math"/>
                      </a:rPr>
                      <m:t>𝛁</m:t>
                    </m:r>
                    <m:r>
                      <a:rPr lang="en-US" altLang="zh-CN" sz="1600" i="1">
                        <a:latin typeface="Cambria Math"/>
                      </a:rPr>
                      <m:t>𝒇</m:t>
                    </m:r>
                    <m:d>
                      <m:dPr>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m:t>
                            </m:r>
                          </m:sup>
                        </m:sSup>
                      </m:e>
                    </m:d>
                    <m:r>
                      <a:rPr lang="en-US" altLang="zh-CN" sz="1600" b="1" i="1" smtClean="0">
                        <a:latin typeface="Cambria Math"/>
                      </a:rPr>
                      <m:t>+</m:t>
                    </m:r>
                    <m:sSubSup>
                      <m:sSubSupPr>
                        <m:ctrlPr>
                          <a:rPr lang="en-US" altLang="zh-CN" sz="1600" b="1" i="1" smtClean="0">
                            <a:latin typeface="Cambria Math" panose="02040503050406030204" pitchFamily="18" charset="0"/>
                          </a:rPr>
                        </m:ctrlPr>
                      </m:sSubSupPr>
                      <m:e>
                        <m:r>
                          <a:rPr lang="en-US" altLang="zh-CN" sz="1600" b="1" i="1" smtClean="0">
                            <a:latin typeface="Cambria Math" panose="02040503050406030204" pitchFamily="18" charset="0"/>
                          </a:rPr>
                          <m:t>𝝀</m:t>
                        </m:r>
                      </m:e>
                      <m:sub>
                        <m:r>
                          <a:rPr lang="en-US" altLang="zh-CN" sz="1600" b="1" i="1" smtClean="0">
                            <a:latin typeface="Cambria Math" panose="02040503050406030204" pitchFamily="18" charset="0"/>
                          </a:rPr>
                          <m:t>𝒍</m:t>
                        </m:r>
                      </m:sub>
                      <m:sup>
                        <m:r>
                          <a:rPr lang="en-US" altLang="zh-CN" sz="1600" b="1" i="1" smtClean="0">
                            <a:latin typeface="Cambria Math" panose="02040503050406030204" pitchFamily="18" charset="0"/>
                          </a:rPr>
                          <m:t>𝑻</m:t>
                        </m:r>
                      </m:sup>
                    </m:sSubSup>
                    <m:r>
                      <a:rPr lang="en-US" altLang="zh-CN" sz="1600" b="1" i="0" smtClean="0">
                        <a:latin typeface="Cambria Math" panose="02040503050406030204" pitchFamily="18" charset="0"/>
                      </a:rPr>
                      <m:t>𝛁</m:t>
                    </m:r>
                    <m:r>
                      <a:rPr lang="en-US" altLang="zh-CN" sz="1600" i="1">
                        <a:latin typeface="Cambria Math"/>
                      </a:rPr>
                      <m:t>𝒉</m:t>
                    </m:r>
                    <m:d>
                      <m:dPr>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m:t>
                            </m:r>
                          </m:sup>
                        </m:sSup>
                      </m:e>
                    </m:d>
                    <m:r>
                      <a:rPr lang="en-US" altLang="zh-CN" sz="1600" b="1" i="1" smtClean="0">
                        <a:latin typeface="Cambria Math"/>
                      </a:rPr>
                      <m:t>+</m:t>
                    </m:r>
                    <m:sSubSup>
                      <m:sSubSupPr>
                        <m:ctrlPr>
                          <a:rPr lang="en-US" altLang="zh-CN" sz="1600" b="1" i="1" smtClean="0">
                            <a:latin typeface="Cambria Math" panose="02040503050406030204" pitchFamily="18" charset="0"/>
                          </a:rPr>
                        </m:ctrlPr>
                      </m:sSubSupPr>
                      <m:e>
                        <m:r>
                          <a:rPr lang="en-US" altLang="zh-CN" sz="1600" b="1" i="1" smtClean="0">
                            <a:latin typeface="Cambria Math"/>
                          </a:rPr>
                          <m:t>𝝁</m:t>
                        </m:r>
                      </m:e>
                      <m:sub>
                        <m:r>
                          <a:rPr lang="en-US" altLang="zh-CN" sz="1600" b="1" i="1" smtClean="0">
                            <a:latin typeface="Cambria Math"/>
                          </a:rPr>
                          <m:t>𝑰</m:t>
                        </m:r>
                      </m:sub>
                      <m:sup>
                        <m:r>
                          <a:rPr lang="en-US" altLang="zh-CN" sz="1600" b="1" i="1" smtClean="0">
                            <a:latin typeface="Cambria Math"/>
                          </a:rPr>
                          <m:t>𝑻</m:t>
                        </m:r>
                      </m:sup>
                    </m:sSubSup>
                    <m:sSub>
                      <m:sSubPr>
                        <m:ctrlPr>
                          <a:rPr lang="en-US" altLang="zh-CN" sz="1600" b="1" i="1" smtClean="0">
                            <a:latin typeface="Cambria Math" panose="02040503050406030204" pitchFamily="18" charset="0"/>
                          </a:rPr>
                        </m:ctrlPr>
                      </m:sSubPr>
                      <m:e>
                        <m:r>
                          <a:rPr lang="en-US" altLang="zh-CN" sz="1600" b="1" i="0" smtClean="0">
                            <a:latin typeface="Cambria Math" panose="02040503050406030204" pitchFamily="18" charset="0"/>
                          </a:rPr>
                          <m:t>𝛁</m:t>
                        </m:r>
                        <m:r>
                          <a:rPr lang="en-US" altLang="zh-CN" sz="1600" i="1">
                            <a:latin typeface="Cambria Math"/>
                          </a:rPr>
                          <m:t>𝒈</m:t>
                        </m:r>
                      </m:e>
                      <m:sub>
                        <m:r>
                          <a:rPr lang="en-US" altLang="zh-CN" sz="1600" b="1" i="1" smtClean="0">
                            <a:latin typeface="Cambria Math"/>
                          </a:rPr>
                          <m:t>𝑰</m:t>
                        </m:r>
                      </m:sub>
                    </m:sSub>
                    <m:d>
                      <m:dPr>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m:t>
                            </m:r>
                          </m:sup>
                        </m:sSup>
                      </m:e>
                    </m:d>
                    <m:r>
                      <a:rPr lang="en-US" altLang="zh-CN" sz="1600" i="1">
                        <a:latin typeface="Cambria Math"/>
                      </a:rPr>
                      <m:t>=</m:t>
                    </m:r>
                    <m:r>
                      <a:rPr lang="en-US" altLang="zh-CN" sz="1600" i="1">
                        <a:latin typeface="Cambria Math"/>
                      </a:rPr>
                      <m:t>𝟎</m:t>
                    </m:r>
                  </m:oMath>
                </a14:m>
                <a:r>
                  <a:rPr lang="en-US" altLang="zh-CN" sz="1600" dirty="0">
                    <a:solidFill>
                      <a:srgbClr val="CC00CC"/>
                    </a:solidFill>
                  </a:rPr>
                  <a:t>, </a:t>
                </a:r>
                <a:r>
                  <a:rPr lang="zh-CN" altLang="en-US" sz="1600" dirty="0">
                    <a:solidFill>
                      <a:srgbClr val="CC00CC"/>
                    </a:solidFill>
                  </a:rPr>
                  <a:t>则</a:t>
                </a:r>
                <a14:m>
                  <m:oMath xmlns:m="http://schemas.openxmlformats.org/officeDocument/2006/math">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𝒙</m:t>
                        </m:r>
                      </m:e>
                      <m:sup>
                        <m:r>
                          <a:rPr lang="en-US" altLang="zh-CN" sz="1600" b="1" i="1" smtClean="0">
                            <a:solidFill>
                              <a:srgbClr val="CC00CC"/>
                            </a:solidFill>
                            <a:latin typeface="Cambria Math"/>
                          </a:rPr>
                          <m:t>∗</m:t>
                        </m:r>
                      </m:sup>
                    </m:sSup>
                  </m:oMath>
                </a14:m>
                <a:r>
                  <a:rPr lang="zh-CN" altLang="en-US" sz="1600" dirty="0">
                    <a:solidFill>
                      <a:srgbClr val="CC00CC"/>
                    </a:solidFill>
                  </a:rPr>
                  <a:t>为问题</a:t>
                </a:r>
                <a:r>
                  <a:rPr lang="en-US" altLang="zh-CN" sz="1600" dirty="0">
                    <a:solidFill>
                      <a:srgbClr val="CC00CC"/>
                    </a:solidFill>
                  </a:rPr>
                  <a:t>P</a:t>
                </a:r>
                <a:r>
                  <a:rPr lang="zh-CN" altLang="en-US" sz="1600" dirty="0">
                    <a:solidFill>
                      <a:srgbClr val="CC00CC"/>
                    </a:solidFill>
                  </a:rPr>
                  <a:t>的全局最优解。这里</a:t>
                </a:r>
                <a14:m>
                  <m:oMath xmlns:m="http://schemas.openxmlformats.org/officeDocument/2006/math">
                    <m:r>
                      <a:rPr lang="en-US" altLang="zh-CN" sz="1600" b="1" i="1" smtClean="0">
                        <a:solidFill>
                          <a:srgbClr val="CC00CC"/>
                        </a:solidFill>
                        <a:latin typeface="Cambria Math"/>
                      </a:rPr>
                      <m:t>𝑰</m:t>
                    </m:r>
                  </m:oMath>
                </a14:m>
                <a:r>
                  <a:rPr lang="zh-CN" altLang="en-US" sz="1600" dirty="0">
                    <a:solidFill>
                      <a:srgbClr val="CC00CC"/>
                    </a:solidFill>
                  </a:rPr>
                  <a:t>表示起作用约束集</a:t>
                </a:r>
                <a:endParaRPr lang="en-US" altLang="zh-CN" sz="1600" dirty="0">
                  <a:solidFill>
                    <a:srgbClr val="CC00CC"/>
                  </a:solidFill>
                </a:endParaRPr>
              </a:p>
              <a:p>
                <a:r>
                  <a:rPr lang="zh-CN" altLang="en-US" sz="1600" dirty="0">
                    <a:solidFill>
                      <a:srgbClr val="CC00CC"/>
                    </a:solidFill>
                  </a:rPr>
                  <a:t>证明：根据凸函数的性质，</a:t>
                </a:r>
                <a14:m>
                  <m:oMath xmlns:m="http://schemas.openxmlformats.org/officeDocument/2006/math">
                    <m:r>
                      <a:rPr lang="en-US" altLang="zh-CN" sz="1600" b="1" i="1" smtClean="0">
                        <a:solidFill>
                          <a:srgbClr val="CC00CC"/>
                        </a:solidFill>
                        <a:latin typeface="Cambria Math"/>
                      </a:rPr>
                      <m:t>∀</m:t>
                    </m:r>
                    <m:r>
                      <a:rPr lang="en-US" altLang="zh-CN" sz="1600" b="1" i="1" smtClean="0">
                        <a:solidFill>
                          <a:srgbClr val="CC00CC"/>
                        </a:solidFill>
                        <a:latin typeface="Cambria Math"/>
                      </a:rPr>
                      <m:t>𝒙</m:t>
                    </m:r>
                    <m:r>
                      <a:rPr lang="en-US" altLang="zh-CN" sz="1600" b="1" i="1" smtClean="0">
                        <a:solidFill>
                          <a:srgbClr val="CC00CC"/>
                        </a:solidFill>
                        <a:latin typeface="Cambria Math"/>
                      </a:rPr>
                      <m:t>∈</m:t>
                    </m:r>
                    <m:r>
                      <a:rPr lang="en-US" altLang="zh-CN" sz="1600" b="1" i="1" smtClean="0">
                        <a:solidFill>
                          <a:srgbClr val="CC00CC"/>
                        </a:solidFill>
                        <a:latin typeface="Cambria Math"/>
                      </a:rPr>
                      <m:t>𝑺</m:t>
                    </m:r>
                    <m:r>
                      <a:rPr lang="en-US" altLang="zh-CN" sz="1600" b="1" i="1" smtClean="0">
                        <a:solidFill>
                          <a:srgbClr val="CC00CC"/>
                        </a:solidFill>
                        <a:latin typeface="Cambria Math"/>
                      </a:rPr>
                      <m:t>, </m:t>
                    </m:r>
                    <m:r>
                      <a:rPr lang="en-US" altLang="zh-CN" sz="1600" b="1" i="1" smtClean="0">
                        <a:solidFill>
                          <a:srgbClr val="CC00CC"/>
                        </a:solidFill>
                        <a:latin typeface="Cambria Math"/>
                      </a:rPr>
                      <m:t>𝒇</m:t>
                    </m:r>
                    <m:d>
                      <m:dPr>
                        <m:ctrlPr>
                          <a:rPr lang="en-US" altLang="zh-CN" sz="1600" b="1" i="1" smtClean="0">
                            <a:solidFill>
                              <a:srgbClr val="CC00CC"/>
                            </a:solidFill>
                            <a:latin typeface="Cambria Math" panose="02040503050406030204" pitchFamily="18" charset="0"/>
                          </a:rPr>
                        </m:ctrlPr>
                      </m:dPr>
                      <m:e>
                        <m:r>
                          <a:rPr lang="en-US" altLang="zh-CN" sz="1600" b="1" i="1" smtClean="0">
                            <a:solidFill>
                              <a:srgbClr val="CC00CC"/>
                            </a:solidFill>
                            <a:latin typeface="Cambria Math"/>
                          </a:rPr>
                          <m:t>𝒙</m:t>
                        </m:r>
                      </m:e>
                    </m:d>
                    <m:r>
                      <a:rPr lang="en-US" altLang="zh-CN" sz="1600" b="1" i="1" smtClean="0">
                        <a:solidFill>
                          <a:srgbClr val="CC00CC"/>
                        </a:solidFill>
                        <a:latin typeface="Cambria Math"/>
                      </a:rPr>
                      <m:t>≥</m:t>
                    </m:r>
                    <m:r>
                      <a:rPr lang="en-US" altLang="zh-CN" sz="1600" b="1" i="1" smtClean="0">
                        <a:solidFill>
                          <a:srgbClr val="CC00CC"/>
                        </a:solidFill>
                        <a:latin typeface="Cambria Math"/>
                      </a:rPr>
                      <m:t>𝒇</m:t>
                    </m:r>
                    <m:d>
                      <m:dPr>
                        <m:ctrlPr>
                          <a:rPr lang="en-US" altLang="zh-CN" sz="1600" b="1" i="1" smtClean="0">
                            <a:solidFill>
                              <a:srgbClr val="CC00CC"/>
                            </a:solidFill>
                            <a:latin typeface="Cambria Math" panose="02040503050406030204" pitchFamily="18" charset="0"/>
                          </a:rPr>
                        </m:ctrlPr>
                      </m:dPr>
                      <m:e>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𝒙</m:t>
                            </m:r>
                          </m:e>
                          <m:sup>
                            <m:r>
                              <a:rPr lang="en-US" altLang="zh-CN" sz="1600" b="1" i="1" smtClean="0">
                                <a:solidFill>
                                  <a:srgbClr val="CC00CC"/>
                                </a:solidFill>
                                <a:latin typeface="Cambria Math"/>
                              </a:rPr>
                              <m:t>∗</m:t>
                            </m:r>
                          </m:sup>
                        </m:sSup>
                      </m:e>
                    </m:d>
                    <m:r>
                      <a:rPr lang="en-US" altLang="zh-CN" sz="1600" b="1" i="1" smtClean="0">
                        <a:solidFill>
                          <a:srgbClr val="CC00CC"/>
                        </a:solidFill>
                        <a:latin typeface="Cambria Math"/>
                      </a:rPr>
                      <m:t>+</m:t>
                    </m:r>
                    <m:sSup>
                      <m:sSupPr>
                        <m:ctrlPr>
                          <a:rPr lang="en-US" altLang="zh-CN" sz="1600" b="1" i="1" smtClean="0">
                            <a:solidFill>
                              <a:srgbClr val="CC00CC"/>
                            </a:solidFill>
                            <a:latin typeface="Cambria Math" panose="02040503050406030204" pitchFamily="18" charset="0"/>
                          </a:rPr>
                        </m:ctrlPr>
                      </m:sSupPr>
                      <m:e>
                        <m:r>
                          <a:rPr lang="en-US" altLang="zh-CN" sz="1600" b="1" i="0" smtClean="0">
                            <a:solidFill>
                              <a:srgbClr val="CC00CC"/>
                            </a:solidFill>
                            <a:latin typeface="Cambria Math"/>
                          </a:rPr>
                          <m:t>𝛁</m:t>
                        </m:r>
                        <m:r>
                          <a:rPr lang="en-US" altLang="zh-CN" sz="1600" b="1" i="1" smtClean="0">
                            <a:solidFill>
                              <a:srgbClr val="CC00CC"/>
                            </a:solidFill>
                            <a:latin typeface="Cambria Math"/>
                          </a:rPr>
                          <m:t>𝒇</m:t>
                        </m:r>
                      </m:e>
                      <m:sup>
                        <m:r>
                          <a:rPr lang="en-US" altLang="zh-CN" sz="1600" b="1" i="1" smtClean="0">
                            <a:solidFill>
                              <a:srgbClr val="CC00CC"/>
                            </a:solidFill>
                            <a:latin typeface="Cambria Math"/>
                          </a:rPr>
                          <m:t>𝑻</m:t>
                        </m:r>
                      </m:sup>
                    </m:sSup>
                    <m:r>
                      <a:rPr lang="en-US" altLang="zh-CN" sz="1600" b="1" i="1" smtClean="0">
                        <a:solidFill>
                          <a:srgbClr val="CC00CC"/>
                        </a:solidFill>
                        <a:latin typeface="Cambria Math"/>
                      </a:rPr>
                      <m:t>(</m:t>
                    </m:r>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𝒙</m:t>
                        </m:r>
                      </m:e>
                      <m:sup>
                        <m:r>
                          <a:rPr lang="en-US" altLang="zh-CN" sz="1600" b="1" i="1" smtClean="0">
                            <a:solidFill>
                              <a:srgbClr val="CC00CC"/>
                            </a:solidFill>
                            <a:latin typeface="Cambria Math"/>
                          </a:rPr>
                          <m:t>∗</m:t>
                        </m:r>
                      </m:sup>
                    </m:sSup>
                    <m:r>
                      <a:rPr lang="en-US" altLang="zh-CN" sz="1600" b="1" i="1" smtClean="0">
                        <a:solidFill>
                          <a:srgbClr val="CC00CC"/>
                        </a:solidFill>
                        <a:latin typeface="Cambria Math"/>
                      </a:rPr>
                      <m:t>)(</m:t>
                    </m:r>
                    <m:r>
                      <a:rPr lang="en-US" altLang="zh-CN" sz="1600" b="1" i="1" smtClean="0">
                        <a:solidFill>
                          <a:srgbClr val="CC00CC"/>
                        </a:solidFill>
                        <a:latin typeface="Cambria Math"/>
                      </a:rPr>
                      <m:t>𝒙</m:t>
                    </m:r>
                    <m:r>
                      <a:rPr lang="en-US" altLang="zh-CN" sz="1600" b="1" i="1" smtClean="0">
                        <a:solidFill>
                          <a:srgbClr val="CC00CC"/>
                        </a:solidFill>
                        <a:latin typeface="Cambria Math"/>
                      </a:rPr>
                      <m:t>−</m:t>
                    </m:r>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𝒙</m:t>
                        </m:r>
                      </m:e>
                      <m:sup>
                        <m:r>
                          <a:rPr lang="en-US" altLang="zh-CN" sz="1600" b="1" i="1" smtClean="0">
                            <a:solidFill>
                              <a:srgbClr val="CC00CC"/>
                            </a:solidFill>
                            <a:latin typeface="Cambria Math"/>
                          </a:rPr>
                          <m:t>∗</m:t>
                        </m:r>
                      </m:sup>
                    </m:sSup>
                    <m:r>
                      <a:rPr lang="en-US" altLang="zh-CN" sz="1600" b="1" i="1" smtClean="0">
                        <a:solidFill>
                          <a:srgbClr val="CC00CC"/>
                        </a:solidFill>
                        <a:latin typeface="Cambria Math"/>
                      </a:rPr>
                      <m:t>)</m:t>
                    </m:r>
                  </m:oMath>
                </a14:m>
                <a:r>
                  <a:rPr lang="en-US" altLang="zh-CN" sz="1600" dirty="0">
                    <a:solidFill>
                      <a:srgbClr val="CC00CC"/>
                    </a:solidFill>
                  </a:rPr>
                  <a:t>,</a:t>
                </a:r>
                <a14:m>
                  <m:oMath xmlns:m="http://schemas.openxmlformats.org/officeDocument/2006/math">
                    <m:r>
                      <a:rPr lang="en-US" altLang="zh-CN" sz="1600" b="1" i="1" smtClean="0">
                        <a:solidFill>
                          <a:srgbClr val="CC00CC"/>
                        </a:solidFill>
                        <a:latin typeface="Cambria Math" panose="02040503050406030204" pitchFamily="18" charset="0"/>
                      </a:rPr>
                      <m:t>𝒈</m:t>
                    </m:r>
                    <m:d>
                      <m:dPr>
                        <m:ctrlPr>
                          <a:rPr lang="en-US" altLang="zh-CN" sz="1600" i="1">
                            <a:solidFill>
                              <a:srgbClr val="CC00CC"/>
                            </a:solidFill>
                            <a:latin typeface="Cambria Math" panose="02040503050406030204" pitchFamily="18" charset="0"/>
                          </a:rPr>
                        </m:ctrlPr>
                      </m:dPr>
                      <m:e>
                        <m:r>
                          <a:rPr lang="en-US" altLang="zh-CN" sz="1600" i="1">
                            <a:solidFill>
                              <a:srgbClr val="CC00CC"/>
                            </a:solidFill>
                            <a:latin typeface="Cambria Math"/>
                          </a:rPr>
                          <m:t>𝒙</m:t>
                        </m:r>
                      </m:e>
                    </m:d>
                    <m:r>
                      <a:rPr lang="en-US" altLang="zh-CN" sz="1600" i="1">
                        <a:solidFill>
                          <a:srgbClr val="CC00CC"/>
                        </a:solidFill>
                        <a:latin typeface="Cambria Math"/>
                      </a:rPr>
                      <m:t>≥</m:t>
                    </m:r>
                    <m:r>
                      <a:rPr lang="en-US" altLang="zh-CN" sz="1600" b="1" i="1" smtClean="0">
                        <a:solidFill>
                          <a:srgbClr val="CC00CC"/>
                        </a:solidFill>
                        <a:latin typeface="Cambria Math"/>
                      </a:rPr>
                      <m:t>𝒈</m:t>
                    </m:r>
                    <m:d>
                      <m:dPr>
                        <m:ctrlPr>
                          <a:rPr lang="en-US" altLang="zh-CN" sz="1600" i="1">
                            <a:solidFill>
                              <a:srgbClr val="CC00CC"/>
                            </a:solidFill>
                            <a:latin typeface="Cambria Math" panose="02040503050406030204" pitchFamily="18" charset="0"/>
                          </a:rPr>
                        </m:ctrlPr>
                      </m:dPr>
                      <m:e>
                        <m:sSup>
                          <m:sSupPr>
                            <m:ctrlPr>
                              <a:rPr lang="en-US" altLang="zh-CN" sz="1600" i="1">
                                <a:solidFill>
                                  <a:srgbClr val="CC00CC"/>
                                </a:solidFill>
                                <a:latin typeface="Cambria Math" panose="02040503050406030204" pitchFamily="18" charset="0"/>
                              </a:rPr>
                            </m:ctrlPr>
                          </m:sSupPr>
                          <m:e>
                            <m:r>
                              <a:rPr lang="en-US" altLang="zh-CN" sz="1600" i="1">
                                <a:solidFill>
                                  <a:srgbClr val="CC00CC"/>
                                </a:solidFill>
                                <a:latin typeface="Cambria Math"/>
                              </a:rPr>
                              <m:t>𝒙</m:t>
                            </m:r>
                          </m:e>
                          <m:sup>
                            <m:r>
                              <a:rPr lang="en-US" altLang="zh-CN" sz="1600" i="1">
                                <a:solidFill>
                                  <a:srgbClr val="CC00CC"/>
                                </a:solidFill>
                                <a:latin typeface="Cambria Math"/>
                              </a:rPr>
                              <m:t>∗</m:t>
                            </m:r>
                          </m:sup>
                        </m:sSup>
                      </m:e>
                    </m:d>
                    <m:r>
                      <a:rPr lang="en-US" altLang="zh-CN" sz="1600" i="1">
                        <a:solidFill>
                          <a:srgbClr val="CC00CC"/>
                        </a:solidFill>
                        <a:latin typeface="Cambria Math"/>
                      </a:rPr>
                      <m:t>+</m:t>
                    </m:r>
                    <m:sSup>
                      <m:sSupPr>
                        <m:ctrlPr>
                          <a:rPr lang="en-US" altLang="zh-CN" sz="1600" i="1">
                            <a:solidFill>
                              <a:srgbClr val="CC00CC"/>
                            </a:solidFill>
                            <a:latin typeface="Cambria Math" panose="02040503050406030204" pitchFamily="18" charset="0"/>
                          </a:rPr>
                        </m:ctrlPr>
                      </m:sSupPr>
                      <m:e>
                        <m:r>
                          <a:rPr lang="en-US" altLang="zh-CN" sz="1600">
                            <a:solidFill>
                              <a:srgbClr val="CC00CC"/>
                            </a:solidFill>
                            <a:latin typeface="Cambria Math"/>
                          </a:rPr>
                          <m:t>𝛁</m:t>
                        </m:r>
                        <m:r>
                          <a:rPr lang="en-US" altLang="zh-CN" sz="1600" b="1" i="1" smtClean="0">
                            <a:solidFill>
                              <a:srgbClr val="CC00CC"/>
                            </a:solidFill>
                            <a:latin typeface="Cambria Math"/>
                          </a:rPr>
                          <m:t>𝒈</m:t>
                        </m:r>
                      </m:e>
                      <m:sup>
                        <m:r>
                          <a:rPr lang="en-US" altLang="zh-CN" sz="1600" i="1">
                            <a:solidFill>
                              <a:srgbClr val="CC00CC"/>
                            </a:solidFill>
                            <a:latin typeface="Cambria Math"/>
                          </a:rPr>
                          <m:t>𝑻</m:t>
                        </m:r>
                      </m:sup>
                    </m:sSup>
                    <m:d>
                      <m:dPr>
                        <m:ctrlPr>
                          <a:rPr lang="en-US" altLang="zh-CN" sz="1600" i="1">
                            <a:solidFill>
                              <a:srgbClr val="CC00CC"/>
                            </a:solidFill>
                            <a:latin typeface="Cambria Math" panose="02040503050406030204" pitchFamily="18" charset="0"/>
                          </a:rPr>
                        </m:ctrlPr>
                      </m:dPr>
                      <m:e>
                        <m:sSup>
                          <m:sSupPr>
                            <m:ctrlPr>
                              <a:rPr lang="en-US" altLang="zh-CN" sz="1600" i="1">
                                <a:solidFill>
                                  <a:srgbClr val="CC00CC"/>
                                </a:solidFill>
                                <a:latin typeface="Cambria Math" panose="02040503050406030204" pitchFamily="18" charset="0"/>
                              </a:rPr>
                            </m:ctrlPr>
                          </m:sSupPr>
                          <m:e>
                            <m:r>
                              <a:rPr lang="en-US" altLang="zh-CN" sz="1600" i="1">
                                <a:solidFill>
                                  <a:srgbClr val="CC00CC"/>
                                </a:solidFill>
                                <a:latin typeface="Cambria Math"/>
                              </a:rPr>
                              <m:t>𝒙</m:t>
                            </m:r>
                          </m:e>
                          <m:sup>
                            <m:r>
                              <a:rPr lang="en-US" altLang="zh-CN" sz="1600" i="1">
                                <a:solidFill>
                                  <a:srgbClr val="CC00CC"/>
                                </a:solidFill>
                                <a:latin typeface="Cambria Math"/>
                              </a:rPr>
                              <m:t>∗</m:t>
                            </m:r>
                          </m:sup>
                        </m:sSup>
                      </m:e>
                    </m:d>
                    <m:d>
                      <m:dPr>
                        <m:ctrlPr>
                          <a:rPr lang="en-US" altLang="zh-CN" sz="1600" i="1">
                            <a:solidFill>
                              <a:srgbClr val="CC00CC"/>
                            </a:solidFill>
                            <a:latin typeface="Cambria Math" panose="02040503050406030204" pitchFamily="18" charset="0"/>
                          </a:rPr>
                        </m:ctrlPr>
                      </m:dPr>
                      <m:e>
                        <m:r>
                          <a:rPr lang="en-US" altLang="zh-CN" sz="1600" i="1">
                            <a:solidFill>
                              <a:srgbClr val="CC00CC"/>
                            </a:solidFill>
                            <a:latin typeface="Cambria Math"/>
                          </a:rPr>
                          <m:t>𝒙</m:t>
                        </m:r>
                        <m:r>
                          <a:rPr lang="en-US" altLang="zh-CN" sz="1600" i="1">
                            <a:solidFill>
                              <a:srgbClr val="CC00CC"/>
                            </a:solidFill>
                            <a:latin typeface="Cambria Math"/>
                          </a:rPr>
                          <m:t>−</m:t>
                        </m:r>
                        <m:sSup>
                          <m:sSupPr>
                            <m:ctrlPr>
                              <a:rPr lang="en-US" altLang="zh-CN" sz="1600" i="1">
                                <a:solidFill>
                                  <a:srgbClr val="CC00CC"/>
                                </a:solidFill>
                                <a:latin typeface="Cambria Math" panose="02040503050406030204" pitchFamily="18" charset="0"/>
                              </a:rPr>
                            </m:ctrlPr>
                          </m:sSupPr>
                          <m:e>
                            <m:r>
                              <a:rPr lang="en-US" altLang="zh-CN" sz="1600" i="1">
                                <a:solidFill>
                                  <a:srgbClr val="CC00CC"/>
                                </a:solidFill>
                                <a:latin typeface="Cambria Math"/>
                              </a:rPr>
                              <m:t>𝒙</m:t>
                            </m:r>
                          </m:e>
                          <m:sup>
                            <m:r>
                              <a:rPr lang="en-US" altLang="zh-CN" sz="1600" i="1">
                                <a:solidFill>
                                  <a:srgbClr val="CC00CC"/>
                                </a:solidFill>
                                <a:latin typeface="Cambria Math"/>
                              </a:rPr>
                              <m:t>∗</m:t>
                            </m:r>
                          </m:sup>
                        </m:sSup>
                      </m:e>
                    </m:d>
                    <m:r>
                      <a:rPr lang="en-US" altLang="zh-CN" sz="1600" b="1" i="1" smtClean="0">
                        <a:solidFill>
                          <a:srgbClr val="CC00CC"/>
                        </a:solidFill>
                        <a:latin typeface="Cambria Math"/>
                      </a:rPr>
                      <m:t>⇒</m:t>
                    </m:r>
                    <m:sSup>
                      <m:sSupPr>
                        <m:ctrlPr>
                          <a:rPr lang="en-US" altLang="zh-CN" sz="1600" b="1" i="1" smtClean="0">
                            <a:solidFill>
                              <a:srgbClr val="CC00CC"/>
                            </a:solidFill>
                            <a:latin typeface="Cambria Math" panose="02040503050406030204" pitchFamily="18" charset="0"/>
                          </a:rPr>
                        </m:ctrlPr>
                      </m:sSupPr>
                      <m:e>
                        <m:r>
                          <a:rPr lang="en-US" altLang="zh-CN" sz="1600" b="1" i="0" smtClean="0">
                            <a:solidFill>
                              <a:srgbClr val="CC00CC"/>
                            </a:solidFill>
                            <a:latin typeface="Cambria Math"/>
                          </a:rPr>
                          <m:t>𝛁</m:t>
                        </m:r>
                        <m:r>
                          <a:rPr lang="en-US" altLang="zh-CN" sz="1600" b="1" i="1" smtClean="0">
                            <a:solidFill>
                              <a:srgbClr val="CC00CC"/>
                            </a:solidFill>
                            <a:latin typeface="Cambria Math"/>
                          </a:rPr>
                          <m:t>𝒈</m:t>
                        </m:r>
                      </m:e>
                      <m:sup>
                        <m:r>
                          <a:rPr lang="en-US" altLang="zh-CN" sz="1600" b="1" i="1" smtClean="0">
                            <a:solidFill>
                              <a:srgbClr val="CC00CC"/>
                            </a:solidFill>
                            <a:latin typeface="Cambria Math"/>
                          </a:rPr>
                          <m:t>𝑻</m:t>
                        </m:r>
                      </m:sup>
                    </m:sSup>
                    <m:d>
                      <m:dPr>
                        <m:ctrlPr>
                          <a:rPr lang="en-US" altLang="zh-CN" sz="1600" b="1" i="1" smtClean="0">
                            <a:solidFill>
                              <a:srgbClr val="CC00CC"/>
                            </a:solidFill>
                            <a:latin typeface="Cambria Math" panose="02040503050406030204" pitchFamily="18" charset="0"/>
                          </a:rPr>
                        </m:ctrlPr>
                      </m:dPr>
                      <m:e>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𝒙</m:t>
                            </m:r>
                          </m:e>
                          <m:sup>
                            <m:r>
                              <a:rPr lang="en-US" altLang="zh-CN" sz="1600" b="1" i="1" smtClean="0">
                                <a:solidFill>
                                  <a:srgbClr val="CC00CC"/>
                                </a:solidFill>
                                <a:latin typeface="Cambria Math"/>
                              </a:rPr>
                              <m:t>∗</m:t>
                            </m:r>
                          </m:sup>
                        </m:sSup>
                      </m:e>
                    </m:d>
                    <m:d>
                      <m:dPr>
                        <m:ctrlPr>
                          <a:rPr lang="en-US" altLang="zh-CN" sz="1600" b="1" i="1" smtClean="0">
                            <a:solidFill>
                              <a:srgbClr val="CC00CC"/>
                            </a:solidFill>
                            <a:latin typeface="Cambria Math" panose="02040503050406030204" pitchFamily="18" charset="0"/>
                          </a:rPr>
                        </m:ctrlPr>
                      </m:dPr>
                      <m:e>
                        <m:r>
                          <a:rPr lang="en-US" altLang="zh-CN" sz="1600" b="1" i="1" smtClean="0">
                            <a:solidFill>
                              <a:srgbClr val="CC00CC"/>
                            </a:solidFill>
                            <a:latin typeface="Cambria Math"/>
                          </a:rPr>
                          <m:t>𝒙</m:t>
                        </m:r>
                        <m:r>
                          <a:rPr lang="en-US" altLang="zh-CN" sz="1600" b="1" i="1" smtClean="0">
                            <a:solidFill>
                              <a:srgbClr val="CC00CC"/>
                            </a:solidFill>
                            <a:latin typeface="Cambria Math"/>
                          </a:rPr>
                          <m:t>−</m:t>
                        </m:r>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𝒙</m:t>
                            </m:r>
                          </m:e>
                          <m:sup>
                            <m:r>
                              <a:rPr lang="en-US" altLang="zh-CN" sz="1600" b="1" i="1" smtClean="0">
                                <a:solidFill>
                                  <a:srgbClr val="CC00CC"/>
                                </a:solidFill>
                                <a:latin typeface="Cambria Math"/>
                              </a:rPr>
                              <m:t>∗</m:t>
                            </m:r>
                          </m:sup>
                        </m:sSup>
                      </m:e>
                    </m:d>
                    <m:r>
                      <a:rPr lang="en-US" altLang="zh-CN" sz="1600" b="1" i="1" smtClean="0">
                        <a:solidFill>
                          <a:srgbClr val="CC00CC"/>
                        </a:solidFill>
                        <a:latin typeface="Cambria Math"/>
                      </a:rPr>
                      <m:t>≤</m:t>
                    </m:r>
                    <m:r>
                      <a:rPr lang="en-US" altLang="zh-CN" sz="1600" b="1" i="1" smtClean="0">
                        <a:solidFill>
                          <a:srgbClr val="CC00CC"/>
                        </a:solidFill>
                        <a:latin typeface="Cambria Math"/>
                      </a:rPr>
                      <m:t>𝟎</m:t>
                    </m:r>
                  </m:oMath>
                </a14:m>
                <a:r>
                  <a:rPr lang="en-US" altLang="zh-CN" sz="1600" dirty="0">
                    <a:solidFill>
                      <a:srgbClr val="CC00CC"/>
                    </a:solidFill>
                  </a:rPr>
                  <a:t>,</a:t>
                </a:r>
                <a:r>
                  <a:rPr lang="zh-CN" altLang="en-US" sz="1600" dirty="0">
                    <a:solidFill>
                      <a:srgbClr val="CC00CC"/>
                    </a:solidFill>
                  </a:rPr>
                  <a:t>且有</a:t>
                </a:r>
                <a14:m>
                  <m:oMath xmlns:m="http://schemas.openxmlformats.org/officeDocument/2006/math">
                    <m:r>
                      <a:rPr lang="en-US" altLang="zh-CN" sz="1600" b="1" i="1" smtClean="0">
                        <a:solidFill>
                          <a:srgbClr val="CC00CC"/>
                        </a:solidFill>
                        <a:latin typeface="Cambria Math"/>
                      </a:rPr>
                      <m:t>𝒉</m:t>
                    </m:r>
                    <m:d>
                      <m:dPr>
                        <m:ctrlPr>
                          <a:rPr lang="en-US" altLang="zh-CN" sz="1600" b="1" i="1" smtClean="0">
                            <a:solidFill>
                              <a:srgbClr val="CC00CC"/>
                            </a:solidFill>
                            <a:latin typeface="Cambria Math" panose="02040503050406030204" pitchFamily="18" charset="0"/>
                          </a:rPr>
                        </m:ctrlPr>
                      </m:dPr>
                      <m:e>
                        <m:r>
                          <a:rPr lang="en-US" altLang="zh-CN" sz="1600" b="1" i="1" smtClean="0">
                            <a:solidFill>
                              <a:srgbClr val="CC00CC"/>
                            </a:solidFill>
                            <a:latin typeface="Cambria Math"/>
                          </a:rPr>
                          <m:t>𝒙</m:t>
                        </m:r>
                      </m:e>
                    </m:d>
                    <m:r>
                      <a:rPr lang="en-US" altLang="zh-CN" sz="1600" b="1" i="1" smtClean="0">
                        <a:solidFill>
                          <a:srgbClr val="CC00CC"/>
                        </a:solidFill>
                        <a:latin typeface="Cambria Math"/>
                      </a:rPr>
                      <m:t>−</m:t>
                    </m:r>
                    <m:r>
                      <a:rPr lang="en-US" altLang="zh-CN" sz="1600" b="1" i="1" smtClean="0">
                        <a:solidFill>
                          <a:srgbClr val="CC00CC"/>
                        </a:solidFill>
                        <a:latin typeface="Cambria Math"/>
                      </a:rPr>
                      <m:t>𝒉</m:t>
                    </m:r>
                    <m:d>
                      <m:dPr>
                        <m:ctrlPr>
                          <a:rPr lang="en-US" altLang="zh-CN" sz="1600" b="1" i="1" smtClean="0">
                            <a:solidFill>
                              <a:srgbClr val="CC00CC"/>
                            </a:solidFill>
                            <a:latin typeface="Cambria Math" panose="02040503050406030204" pitchFamily="18" charset="0"/>
                          </a:rPr>
                        </m:ctrlPr>
                      </m:dPr>
                      <m:e>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𝒙</m:t>
                            </m:r>
                          </m:e>
                          <m:sup>
                            <m:r>
                              <a:rPr lang="en-US" altLang="zh-CN" sz="1600" b="1" i="1" smtClean="0">
                                <a:solidFill>
                                  <a:srgbClr val="CC00CC"/>
                                </a:solidFill>
                                <a:latin typeface="Cambria Math"/>
                              </a:rPr>
                              <m:t>∗</m:t>
                            </m:r>
                          </m:sup>
                        </m:sSup>
                      </m:e>
                    </m:d>
                    <m:r>
                      <a:rPr lang="en-US" altLang="zh-CN" sz="1600" b="1" i="1" smtClean="0">
                        <a:solidFill>
                          <a:srgbClr val="CC00CC"/>
                        </a:solidFill>
                        <a:latin typeface="Cambria Math"/>
                      </a:rPr>
                      <m:t>=</m:t>
                    </m:r>
                    <m:r>
                      <a:rPr lang="en-US" altLang="zh-CN" sz="1600" b="1" i="1" smtClean="0">
                        <a:solidFill>
                          <a:srgbClr val="CC00CC"/>
                        </a:solidFill>
                        <a:latin typeface="Cambria Math"/>
                      </a:rPr>
                      <m:t>𝑨</m:t>
                    </m:r>
                    <m:d>
                      <m:dPr>
                        <m:ctrlPr>
                          <a:rPr lang="en-US" altLang="zh-CN" sz="1600" b="1" i="1" smtClean="0">
                            <a:solidFill>
                              <a:srgbClr val="CC00CC"/>
                            </a:solidFill>
                            <a:latin typeface="Cambria Math" panose="02040503050406030204" pitchFamily="18" charset="0"/>
                          </a:rPr>
                        </m:ctrlPr>
                      </m:dPr>
                      <m:e>
                        <m:r>
                          <a:rPr lang="en-US" altLang="zh-CN" sz="1600" b="1" i="1" smtClean="0">
                            <a:solidFill>
                              <a:srgbClr val="CC00CC"/>
                            </a:solidFill>
                            <a:latin typeface="Cambria Math"/>
                          </a:rPr>
                          <m:t>𝒙</m:t>
                        </m:r>
                        <m:r>
                          <a:rPr lang="en-US" altLang="zh-CN" sz="1600" b="1" i="1" smtClean="0">
                            <a:solidFill>
                              <a:srgbClr val="CC00CC"/>
                            </a:solidFill>
                            <a:latin typeface="Cambria Math"/>
                          </a:rPr>
                          <m:t>−</m:t>
                        </m:r>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𝒙</m:t>
                            </m:r>
                          </m:e>
                          <m:sup>
                            <m:r>
                              <a:rPr lang="en-US" altLang="zh-CN" sz="1600" b="1" i="1" smtClean="0">
                                <a:solidFill>
                                  <a:srgbClr val="CC00CC"/>
                                </a:solidFill>
                                <a:latin typeface="Cambria Math"/>
                              </a:rPr>
                              <m:t>∗</m:t>
                            </m:r>
                          </m:sup>
                        </m:sSup>
                      </m:e>
                    </m:d>
                    <m:r>
                      <a:rPr lang="en-US" altLang="zh-CN" sz="1600" b="1" i="1" smtClean="0">
                        <a:solidFill>
                          <a:srgbClr val="CC00CC"/>
                        </a:solidFill>
                        <a:latin typeface="Cambria Math"/>
                      </a:rPr>
                      <m:t>=</m:t>
                    </m:r>
                    <m:r>
                      <a:rPr lang="en-US" altLang="zh-CN" sz="1600" b="1" i="1" smtClean="0">
                        <a:solidFill>
                          <a:srgbClr val="CC00CC"/>
                        </a:solidFill>
                        <a:latin typeface="Cambria Math"/>
                      </a:rPr>
                      <m:t>𝟎</m:t>
                    </m:r>
                  </m:oMath>
                </a14:m>
                <a:r>
                  <a:rPr lang="en-US" altLang="zh-CN" sz="1600" dirty="0">
                    <a:solidFill>
                      <a:srgbClr val="CC00CC"/>
                    </a:solidFill>
                  </a:rPr>
                  <a:t>,</a:t>
                </a:r>
                <a:r>
                  <a:rPr lang="zh-CN" altLang="en-US" sz="1600" dirty="0">
                    <a:solidFill>
                      <a:srgbClr val="CC00CC"/>
                    </a:solidFill>
                  </a:rPr>
                  <a:t>将</a:t>
                </a:r>
                <a14:m>
                  <m:oMath xmlns:m="http://schemas.openxmlformats.org/officeDocument/2006/math">
                    <m:r>
                      <a:rPr lang="en-US" altLang="zh-CN" sz="1600">
                        <a:latin typeface="Cambria Math"/>
                      </a:rPr>
                      <m:t>𝛁</m:t>
                    </m:r>
                    <m:r>
                      <a:rPr lang="en-US" altLang="zh-CN" sz="1600" i="1">
                        <a:latin typeface="Cambria Math"/>
                      </a:rPr>
                      <m:t>𝒇</m:t>
                    </m:r>
                    <m:d>
                      <m:dPr>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m:t>
                            </m:r>
                          </m:sup>
                        </m:sSup>
                      </m:e>
                    </m:d>
                    <m:r>
                      <a:rPr lang="en-US" altLang="zh-CN" sz="1600" i="1">
                        <a:latin typeface="Cambria Math"/>
                      </a:rPr>
                      <m:t>+</m:t>
                    </m:r>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𝝀</m:t>
                        </m:r>
                      </m:e>
                      <m:sub>
                        <m:r>
                          <a:rPr lang="en-US" altLang="zh-CN" sz="1600" i="1">
                            <a:latin typeface="Cambria Math" panose="02040503050406030204" pitchFamily="18" charset="0"/>
                          </a:rPr>
                          <m:t>𝒍</m:t>
                        </m:r>
                      </m:sub>
                      <m:sup>
                        <m:r>
                          <a:rPr lang="en-US" altLang="zh-CN" sz="1600" i="1">
                            <a:latin typeface="Cambria Math" panose="02040503050406030204" pitchFamily="18" charset="0"/>
                          </a:rPr>
                          <m:t>𝑻</m:t>
                        </m:r>
                      </m:sup>
                    </m:sSubSup>
                    <m:r>
                      <a:rPr lang="en-US" altLang="zh-CN" sz="1600">
                        <a:latin typeface="Cambria Math" panose="02040503050406030204" pitchFamily="18" charset="0"/>
                      </a:rPr>
                      <m:t>𝛁</m:t>
                    </m:r>
                    <m:r>
                      <a:rPr lang="en-US" altLang="zh-CN" sz="1600" i="1">
                        <a:latin typeface="Cambria Math"/>
                      </a:rPr>
                      <m:t>𝒉</m:t>
                    </m:r>
                    <m:d>
                      <m:dPr>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m:t>
                            </m:r>
                          </m:sup>
                        </m:sSup>
                      </m:e>
                    </m:d>
                    <m:r>
                      <a:rPr lang="en-US" altLang="zh-CN" sz="1600" i="1">
                        <a:latin typeface="Cambria Math"/>
                      </a:rPr>
                      <m:t>+</m:t>
                    </m:r>
                    <m:sSubSup>
                      <m:sSubSupPr>
                        <m:ctrlPr>
                          <a:rPr lang="en-US" altLang="zh-CN" sz="1600" i="1">
                            <a:latin typeface="Cambria Math" panose="02040503050406030204" pitchFamily="18" charset="0"/>
                          </a:rPr>
                        </m:ctrlPr>
                      </m:sSubSupPr>
                      <m:e>
                        <m:r>
                          <a:rPr lang="en-US" altLang="zh-CN" sz="1600" i="1">
                            <a:latin typeface="Cambria Math"/>
                          </a:rPr>
                          <m:t>𝝁</m:t>
                        </m:r>
                      </m:e>
                      <m:sub>
                        <m:r>
                          <a:rPr lang="en-US" altLang="zh-CN" sz="1600" i="1">
                            <a:latin typeface="Cambria Math"/>
                          </a:rPr>
                          <m:t>𝑰</m:t>
                        </m:r>
                      </m:sub>
                      <m:sup>
                        <m:r>
                          <a:rPr lang="en-US" altLang="zh-CN" sz="1600" i="1">
                            <a:latin typeface="Cambria Math"/>
                          </a:rPr>
                          <m:t>𝑻</m:t>
                        </m:r>
                      </m:sup>
                    </m:sSubSup>
                    <m:sSub>
                      <m:sSubPr>
                        <m:ctrlPr>
                          <a:rPr lang="en-US" altLang="zh-CN" sz="1600" i="1">
                            <a:latin typeface="Cambria Math" panose="02040503050406030204" pitchFamily="18" charset="0"/>
                          </a:rPr>
                        </m:ctrlPr>
                      </m:sSubPr>
                      <m:e>
                        <m:r>
                          <a:rPr lang="en-US" altLang="zh-CN" sz="1600">
                            <a:latin typeface="Cambria Math" panose="02040503050406030204" pitchFamily="18" charset="0"/>
                          </a:rPr>
                          <m:t>𝛁</m:t>
                        </m:r>
                        <m:r>
                          <a:rPr lang="en-US" altLang="zh-CN" sz="1600" i="1">
                            <a:latin typeface="Cambria Math"/>
                          </a:rPr>
                          <m:t>𝒈</m:t>
                        </m:r>
                      </m:e>
                      <m:sub>
                        <m:r>
                          <a:rPr lang="en-US" altLang="zh-CN" sz="1600" i="1">
                            <a:latin typeface="Cambria Math"/>
                          </a:rPr>
                          <m:t>𝑰</m:t>
                        </m:r>
                      </m:sub>
                    </m:sSub>
                    <m:d>
                      <m:dPr>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m:t>
                            </m:r>
                          </m:sup>
                        </m:sSup>
                      </m:e>
                    </m:d>
                    <m:r>
                      <a:rPr lang="en-US" altLang="zh-CN" sz="1600" i="1">
                        <a:latin typeface="Cambria Math"/>
                      </a:rPr>
                      <m:t>=</m:t>
                    </m:r>
                    <m:r>
                      <a:rPr lang="en-US" altLang="zh-CN" sz="1600" i="1">
                        <a:latin typeface="Cambria Math"/>
                      </a:rPr>
                      <m:t>𝟎</m:t>
                    </m:r>
                  </m:oMath>
                </a14:m>
                <a:r>
                  <a:rPr lang="zh-CN" altLang="en-US" sz="1600" dirty="0">
                    <a:solidFill>
                      <a:srgbClr val="CC00CC"/>
                    </a:solidFill>
                  </a:rPr>
                  <a:t>两边同乘</a:t>
                </a:r>
                <a14:m>
                  <m:oMath xmlns:m="http://schemas.openxmlformats.org/officeDocument/2006/math">
                    <m:d>
                      <m:dPr>
                        <m:ctrlPr>
                          <a:rPr lang="en-US" altLang="zh-CN" sz="1600" b="1" i="1" smtClean="0">
                            <a:solidFill>
                              <a:srgbClr val="CC00CC"/>
                            </a:solidFill>
                            <a:latin typeface="Cambria Math" panose="02040503050406030204" pitchFamily="18" charset="0"/>
                          </a:rPr>
                        </m:ctrlPr>
                      </m:dPr>
                      <m:e>
                        <m:r>
                          <a:rPr lang="en-US" altLang="zh-CN" sz="1600" b="1" i="1" smtClean="0">
                            <a:solidFill>
                              <a:srgbClr val="CC00CC"/>
                            </a:solidFill>
                            <a:latin typeface="Cambria Math"/>
                          </a:rPr>
                          <m:t>𝒙</m:t>
                        </m:r>
                        <m:r>
                          <a:rPr lang="en-US" altLang="zh-CN" sz="1600" b="1" i="1" smtClean="0">
                            <a:solidFill>
                              <a:srgbClr val="CC00CC"/>
                            </a:solidFill>
                            <a:latin typeface="Cambria Math"/>
                          </a:rPr>
                          <m:t>−</m:t>
                        </m:r>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𝒙</m:t>
                            </m:r>
                          </m:e>
                          <m:sup>
                            <m:r>
                              <a:rPr lang="en-US" altLang="zh-CN" sz="1600" b="1" i="1" smtClean="0">
                                <a:solidFill>
                                  <a:srgbClr val="CC00CC"/>
                                </a:solidFill>
                                <a:latin typeface="Cambria Math"/>
                              </a:rPr>
                              <m:t>∗</m:t>
                            </m:r>
                          </m:sup>
                        </m:sSup>
                      </m:e>
                    </m:d>
                    <m:r>
                      <a:rPr lang="en-US" altLang="zh-CN" sz="1600" b="1" i="1" smtClean="0">
                        <a:solidFill>
                          <a:srgbClr val="CC00CC"/>
                        </a:solidFill>
                        <a:latin typeface="Cambria Math"/>
                      </a:rPr>
                      <m:t>⇒</m:t>
                    </m:r>
                    <m:sSup>
                      <m:sSupPr>
                        <m:ctrlPr>
                          <a:rPr lang="en-US" altLang="zh-CN" sz="1600" i="1">
                            <a:solidFill>
                              <a:srgbClr val="CC00CC"/>
                            </a:solidFill>
                            <a:latin typeface="Cambria Math" panose="02040503050406030204" pitchFamily="18" charset="0"/>
                          </a:rPr>
                        </m:ctrlPr>
                      </m:sSupPr>
                      <m:e>
                        <m:r>
                          <a:rPr lang="en-US" altLang="zh-CN" sz="1600">
                            <a:solidFill>
                              <a:srgbClr val="CC00CC"/>
                            </a:solidFill>
                            <a:latin typeface="Cambria Math"/>
                          </a:rPr>
                          <m:t>𝛁</m:t>
                        </m:r>
                        <m:r>
                          <a:rPr lang="en-US" altLang="zh-CN" sz="1600" i="1">
                            <a:solidFill>
                              <a:srgbClr val="CC00CC"/>
                            </a:solidFill>
                            <a:latin typeface="Cambria Math"/>
                          </a:rPr>
                          <m:t>𝒇</m:t>
                        </m:r>
                      </m:e>
                      <m:sup>
                        <m:r>
                          <a:rPr lang="en-US" altLang="zh-CN" sz="1600" i="1">
                            <a:solidFill>
                              <a:srgbClr val="CC00CC"/>
                            </a:solidFill>
                            <a:latin typeface="Cambria Math"/>
                          </a:rPr>
                          <m:t>𝑻</m:t>
                        </m:r>
                      </m:sup>
                    </m:sSup>
                    <m:d>
                      <m:dPr>
                        <m:ctrlPr>
                          <a:rPr lang="en-US" altLang="zh-CN" sz="1600" i="1">
                            <a:solidFill>
                              <a:srgbClr val="CC00CC"/>
                            </a:solidFill>
                            <a:latin typeface="Cambria Math" panose="02040503050406030204" pitchFamily="18" charset="0"/>
                          </a:rPr>
                        </m:ctrlPr>
                      </m:dPr>
                      <m:e>
                        <m:sSup>
                          <m:sSupPr>
                            <m:ctrlPr>
                              <a:rPr lang="en-US" altLang="zh-CN" sz="1600" i="1">
                                <a:solidFill>
                                  <a:srgbClr val="CC00CC"/>
                                </a:solidFill>
                                <a:latin typeface="Cambria Math" panose="02040503050406030204" pitchFamily="18" charset="0"/>
                              </a:rPr>
                            </m:ctrlPr>
                          </m:sSupPr>
                          <m:e>
                            <m:r>
                              <a:rPr lang="en-US" altLang="zh-CN" sz="1600" i="1">
                                <a:solidFill>
                                  <a:srgbClr val="CC00CC"/>
                                </a:solidFill>
                                <a:latin typeface="Cambria Math"/>
                              </a:rPr>
                              <m:t>𝒙</m:t>
                            </m:r>
                          </m:e>
                          <m:sup>
                            <m:r>
                              <a:rPr lang="en-US" altLang="zh-CN" sz="1600" i="1">
                                <a:solidFill>
                                  <a:srgbClr val="CC00CC"/>
                                </a:solidFill>
                                <a:latin typeface="Cambria Math"/>
                              </a:rPr>
                              <m:t>∗</m:t>
                            </m:r>
                          </m:sup>
                        </m:sSup>
                      </m:e>
                    </m:d>
                    <m:d>
                      <m:dPr>
                        <m:ctrlPr>
                          <a:rPr lang="en-US" altLang="zh-CN" sz="1600" i="1">
                            <a:solidFill>
                              <a:srgbClr val="CC00CC"/>
                            </a:solidFill>
                            <a:latin typeface="Cambria Math" panose="02040503050406030204" pitchFamily="18" charset="0"/>
                          </a:rPr>
                        </m:ctrlPr>
                      </m:dPr>
                      <m:e>
                        <m:r>
                          <a:rPr lang="en-US" altLang="zh-CN" sz="1600" i="1">
                            <a:solidFill>
                              <a:srgbClr val="CC00CC"/>
                            </a:solidFill>
                            <a:latin typeface="Cambria Math"/>
                          </a:rPr>
                          <m:t>𝒙</m:t>
                        </m:r>
                        <m:r>
                          <a:rPr lang="en-US" altLang="zh-CN" sz="1600" i="1">
                            <a:solidFill>
                              <a:srgbClr val="CC00CC"/>
                            </a:solidFill>
                            <a:latin typeface="Cambria Math"/>
                          </a:rPr>
                          <m:t>−</m:t>
                        </m:r>
                        <m:sSup>
                          <m:sSupPr>
                            <m:ctrlPr>
                              <a:rPr lang="en-US" altLang="zh-CN" sz="1600" i="1">
                                <a:solidFill>
                                  <a:srgbClr val="CC00CC"/>
                                </a:solidFill>
                                <a:latin typeface="Cambria Math" panose="02040503050406030204" pitchFamily="18" charset="0"/>
                              </a:rPr>
                            </m:ctrlPr>
                          </m:sSupPr>
                          <m:e>
                            <m:r>
                              <a:rPr lang="en-US" altLang="zh-CN" sz="1600" i="1">
                                <a:solidFill>
                                  <a:srgbClr val="CC00CC"/>
                                </a:solidFill>
                                <a:latin typeface="Cambria Math"/>
                              </a:rPr>
                              <m:t>𝒙</m:t>
                            </m:r>
                          </m:e>
                          <m:sup>
                            <m:r>
                              <a:rPr lang="en-US" altLang="zh-CN" sz="1600" i="1">
                                <a:solidFill>
                                  <a:srgbClr val="CC00CC"/>
                                </a:solidFill>
                                <a:latin typeface="Cambria Math"/>
                              </a:rPr>
                              <m:t>∗</m:t>
                            </m:r>
                          </m:sup>
                        </m:sSup>
                      </m:e>
                    </m:d>
                    <m:r>
                      <a:rPr lang="en-US" altLang="zh-CN" sz="1600" b="1" i="1" smtClean="0">
                        <a:solidFill>
                          <a:srgbClr val="CC00CC"/>
                        </a:solidFill>
                        <a:latin typeface="Cambria Math"/>
                      </a:rPr>
                      <m:t>≥</m:t>
                    </m:r>
                    <m:r>
                      <a:rPr lang="en-US" altLang="zh-CN" sz="1600" b="1" i="1" smtClean="0">
                        <a:solidFill>
                          <a:srgbClr val="CC00CC"/>
                        </a:solidFill>
                        <a:latin typeface="Cambria Math"/>
                      </a:rPr>
                      <m:t>𝟎</m:t>
                    </m:r>
                  </m:oMath>
                </a14:m>
                <a:r>
                  <a:rPr lang="en-US" altLang="zh-CN" sz="1600" dirty="0">
                    <a:solidFill>
                      <a:srgbClr val="CC00CC"/>
                    </a:solidFill>
                  </a:rPr>
                  <a:t>,</a:t>
                </a:r>
                <a:r>
                  <a:rPr lang="zh-CN" altLang="en-US" sz="1600" dirty="0">
                    <a:solidFill>
                      <a:srgbClr val="CC00CC"/>
                    </a:solidFill>
                  </a:rPr>
                  <a:t>得证</a:t>
                </a:r>
                <a:endParaRPr lang="en-US" altLang="zh-CN" sz="1600" dirty="0">
                  <a:solidFill>
                    <a:srgbClr val="CC00CC"/>
                  </a:solidFill>
                </a:endParaRPr>
              </a:p>
              <a:p>
                <a:endParaRPr lang="en-US" altLang="zh-CN" sz="1600" dirty="0">
                  <a:solidFill>
                    <a:srgbClr val="CC00CC"/>
                  </a:solidFill>
                </a:endParaRPr>
              </a:p>
              <a:p>
                <a:endParaRPr lang="zh-CN" altLang="en-US" sz="1600" dirty="0"/>
              </a:p>
              <a:p>
                <a:endParaRPr lang="zh-CN" alt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481" t="-434" r="-463" b="-5965"/>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线性规划的</a:t>
                </a:r>
                <a:r>
                  <a:rPr lang="en-US" altLang="zh-CN" sz="2000" dirty="0"/>
                  <a:t>KT</a:t>
                </a:r>
                <a:r>
                  <a:rPr lang="zh-CN" altLang="en-US" sz="2000" dirty="0"/>
                  <a:t>条件点，必然是最优解</a:t>
                </a:r>
                <a:endParaRPr lang="en-US" altLang="zh-CN" sz="2000" dirty="0"/>
              </a:p>
              <a:p>
                <a:r>
                  <a:rPr lang="zh-CN" altLang="en-US" sz="2000" dirty="0"/>
                  <a:t>考虑</a:t>
                </a:r>
                <a14:m>
                  <m:oMath xmlns:m="http://schemas.openxmlformats.org/officeDocument/2006/math">
                    <m:r>
                      <a:rPr lang="en-US" altLang="zh-CN" sz="2000" b="1" i="1" smtClean="0">
                        <a:latin typeface="Cambria Math"/>
                      </a:rPr>
                      <m:t>𝒎𝒂𝒙</m:t>
                    </m:r>
                    <m:r>
                      <a:rPr lang="en-US" altLang="zh-CN" sz="2000" b="1" i="1" smtClean="0">
                        <a:latin typeface="Cambria Math"/>
                      </a:rPr>
                      <m:t> </m:t>
                    </m:r>
                    <m:r>
                      <a:rPr lang="en-US" altLang="zh-CN" sz="2000" b="1" i="1" smtClean="0">
                        <a:latin typeface="Cambria Math"/>
                      </a:rPr>
                      <m:t>𝒛</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𝒄</m:t>
                        </m:r>
                      </m:e>
                      <m:sup>
                        <m:r>
                          <a:rPr lang="en-US" altLang="zh-CN" sz="2000" b="1" i="1" smtClean="0">
                            <a:latin typeface="Cambria Math"/>
                          </a:rPr>
                          <m:t>𝑻</m:t>
                        </m:r>
                      </m:sup>
                    </m:sSup>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𝒔</m:t>
                    </m:r>
                    <m:r>
                      <a:rPr lang="en-US" altLang="zh-CN" sz="2000" b="1" i="1" smtClean="0">
                        <a:latin typeface="Cambria Math"/>
                      </a:rPr>
                      <m:t>.</m:t>
                    </m:r>
                    <m:r>
                      <a:rPr lang="en-US" altLang="zh-CN" sz="2000" b="1" i="1" smtClean="0">
                        <a:latin typeface="Cambria Math"/>
                      </a:rPr>
                      <m:t>𝒕</m:t>
                    </m:r>
                    <m:r>
                      <a:rPr lang="en-US" altLang="zh-CN" sz="2000" b="1" i="1" smtClean="0">
                        <a:latin typeface="Cambria Math"/>
                      </a:rPr>
                      <m:t>. </m:t>
                    </m:r>
                    <m:r>
                      <a:rPr lang="en-US" altLang="zh-CN" sz="2000" b="1" i="1" smtClean="0">
                        <a:latin typeface="Cambria Math"/>
                      </a:rPr>
                      <m:t>𝑨𝒙</m:t>
                    </m:r>
                    <m:r>
                      <a:rPr lang="en-US" altLang="zh-CN" sz="2000" b="1" i="1" smtClean="0">
                        <a:latin typeface="Cambria Math"/>
                      </a:rPr>
                      <m:t>=</m:t>
                    </m:r>
                    <m:r>
                      <a:rPr lang="en-US" altLang="zh-CN" sz="2000" b="1" i="1" smtClean="0">
                        <a:latin typeface="Cambria Math"/>
                      </a:rPr>
                      <m:t>𝒃</m:t>
                    </m:r>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𝒎𝒊𝒏</m:t>
                    </m:r>
                    <m:r>
                      <a:rPr lang="en-US" altLang="zh-CN" sz="2000" b="1" i="1" smtClean="0">
                        <a:latin typeface="Cambria Math"/>
                      </a:rPr>
                      <m:t> </m:t>
                    </m:r>
                    <m:r>
                      <a:rPr lang="en-US" altLang="zh-CN" sz="2000" b="1" i="1" smtClean="0">
                        <a:latin typeface="Cambria Math"/>
                      </a:rPr>
                      <m:t>𝒇</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𝒄</m:t>
                        </m:r>
                      </m:e>
                      <m:sup>
                        <m:r>
                          <a:rPr lang="en-US" altLang="zh-CN" sz="2000" b="1" i="1" smtClean="0">
                            <a:latin typeface="Cambria Math"/>
                          </a:rPr>
                          <m:t>𝑻</m:t>
                        </m:r>
                      </m:sup>
                    </m:sSup>
                    <m:r>
                      <a:rPr lang="en-US" altLang="zh-CN" sz="2000" b="1" i="1" smtClean="0">
                        <a:latin typeface="Cambria Math"/>
                      </a:rPr>
                      <m:t>𝒙</m:t>
                    </m:r>
                    <m:r>
                      <a:rPr lang="en-US" altLang="zh-CN" sz="2000" b="1" i="1" smtClean="0">
                        <a:latin typeface="Cambria Math"/>
                      </a:rPr>
                      <m:t>, </m:t>
                    </m:r>
                    <m:r>
                      <a:rPr lang="en-US" altLang="zh-CN" sz="2000" b="1" i="1" smtClean="0">
                        <a:latin typeface="Cambria Math"/>
                      </a:rPr>
                      <m:t>𝒔</m:t>
                    </m:r>
                    <m:r>
                      <a:rPr lang="en-US" altLang="zh-CN" sz="2000" b="1" i="1" smtClean="0">
                        <a:latin typeface="Cambria Math"/>
                      </a:rPr>
                      <m:t>.</m:t>
                    </m:r>
                    <m:r>
                      <a:rPr lang="en-US" altLang="zh-CN" sz="2000" b="1" i="1" smtClean="0">
                        <a:latin typeface="Cambria Math"/>
                      </a:rPr>
                      <m:t>𝒕</m:t>
                    </m:r>
                    <m:r>
                      <a:rPr lang="en-US" altLang="zh-CN" sz="2000" b="1" i="1" smtClean="0">
                        <a:latin typeface="Cambria Math"/>
                      </a:rPr>
                      <m:t>. −</m:t>
                    </m:r>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𝑨𝒙</m:t>
                    </m:r>
                    <m:r>
                      <a:rPr lang="en-US" altLang="zh-CN" sz="2000" b="1" i="1" smtClean="0">
                        <a:latin typeface="Cambria Math"/>
                      </a:rPr>
                      <m:t>−</m:t>
                    </m:r>
                    <m:r>
                      <a:rPr lang="en-US" altLang="zh-CN" sz="2000" b="1" i="1" smtClean="0">
                        <a:latin typeface="Cambria Math"/>
                      </a:rPr>
                      <m:t>𝒃</m:t>
                    </m:r>
                    <m:r>
                      <a:rPr lang="en-US" altLang="zh-CN" sz="2000" b="1" i="1" smtClean="0">
                        <a:latin typeface="Cambria Math"/>
                      </a:rPr>
                      <m:t>=</m:t>
                    </m:r>
                    <m:r>
                      <a:rPr lang="en-US" altLang="zh-CN" sz="2000" b="1" i="1" smtClean="0">
                        <a:latin typeface="Cambria Math"/>
                      </a:rPr>
                      <m:t>𝟎</m:t>
                    </m:r>
                  </m:oMath>
                </a14:m>
                <a:endParaRPr lang="en-US" altLang="zh-CN" sz="2000" dirty="0"/>
              </a:p>
              <a:p>
                <a:r>
                  <a:rPr lang="zh-CN" altLang="en-US" sz="2000" dirty="0"/>
                  <a:t>其</a:t>
                </a:r>
                <a:r>
                  <a:rPr lang="en-US" altLang="zh-CN" sz="2000" dirty="0"/>
                  <a:t>KT</a:t>
                </a:r>
                <a:r>
                  <a:rPr lang="zh-CN" altLang="en-US" sz="2000" dirty="0"/>
                  <a:t>条件式为</a:t>
                </a:r>
                <a:r>
                  <a:rPr lang="en-US" altLang="zh-CN" sz="2000" dirty="0"/>
                  <a:t>:</a:t>
                </a:r>
                <a14:m>
                  <m:oMath xmlns:m="http://schemas.openxmlformats.org/officeDocument/2006/math">
                    <m:d>
                      <m:dPr>
                        <m:begChr m:val="{"/>
                        <m:endChr m:val=""/>
                        <m:ctrlPr>
                          <a:rPr lang="en-US" altLang="zh-CN" sz="2000" i="1" smtClean="0">
                            <a:latin typeface="Cambria Math" panose="02040503050406030204" pitchFamily="18" charset="0"/>
                          </a:rPr>
                        </m:ctrlPr>
                      </m:dPr>
                      <m:e>
                        <m:eqArr>
                          <m:eqArrPr>
                            <m:ctrlPr>
                              <a:rPr lang="en-US" altLang="zh-CN" sz="2000" i="1" smtClean="0">
                                <a:latin typeface="Cambria Math" panose="02040503050406030204" pitchFamily="18" charset="0"/>
                              </a:rPr>
                            </m:ctrlPr>
                          </m:eqArrPr>
                          <m:e>
                            <m:r>
                              <a:rPr lang="en-US" altLang="zh-CN" sz="2000" b="1" i="1" smtClean="0">
                                <a:latin typeface="Cambria Math"/>
                              </a:rPr>
                              <m:t>−</m:t>
                            </m:r>
                            <m:r>
                              <a:rPr lang="en-US" altLang="zh-CN" sz="2000" b="1" i="1" smtClean="0">
                                <a:latin typeface="Cambria Math"/>
                              </a:rPr>
                              <m:t>𝒄</m:t>
                            </m:r>
                            <m:r>
                              <a:rPr lang="en-US" altLang="zh-CN" sz="2000" b="1" i="1" smtClean="0">
                                <a:latin typeface="Cambria Math"/>
                              </a:rPr>
                              <m:t>+</m:t>
                            </m:r>
                            <m:d>
                              <m:dPr>
                                <m:ctrlPr>
                                  <a:rPr lang="en-US" altLang="zh-CN" sz="2000" b="1" i="1" smtClean="0">
                                    <a:latin typeface="Cambria Math" panose="02040503050406030204" pitchFamily="18" charset="0"/>
                                  </a:rPr>
                                </m:ctrlPr>
                              </m:dPr>
                              <m:e>
                                <m:r>
                                  <a:rPr lang="en-US" altLang="zh-CN" sz="2000" b="1" i="1" smtClean="0">
                                    <a:latin typeface="Cambria Math"/>
                                  </a:rPr>
                                  <m:t>−</m:t>
                                </m:r>
                                <m:r>
                                  <a:rPr lang="en-US" altLang="zh-CN" sz="2000" b="1" i="1" smtClean="0">
                                    <a:latin typeface="Cambria Math"/>
                                  </a:rPr>
                                  <m:t>𝑬</m:t>
                                </m:r>
                              </m:e>
                            </m:d>
                            <m:r>
                              <a:rPr lang="en-US" altLang="zh-CN" sz="2000" b="1" i="1" smtClean="0">
                                <a:latin typeface="Cambria Math"/>
                              </a:rPr>
                              <m:t>𝝁</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𝑨</m:t>
                                </m:r>
                              </m:e>
                              <m:sup>
                                <m:r>
                                  <a:rPr lang="en-US" altLang="zh-CN" sz="2000" b="1" i="1" smtClean="0">
                                    <a:latin typeface="Cambria Math"/>
                                  </a:rPr>
                                  <m:t>𝑻</m:t>
                                </m:r>
                              </m:sup>
                            </m:sSup>
                            <m:r>
                              <a:rPr lang="en-US" altLang="zh-CN" sz="2000" b="1" i="1" smtClean="0">
                                <a:latin typeface="Cambria Math"/>
                              </a:rPr>
                              <m:t>𝝀</m:t>
                            </m:r>
                            <m:r>
                              <a:rPr lang="en-US" altLang="zh-CN" sz="2000" b="1" i="1" smtClean="0">
                                <a:latin typeface="Cambria Math"/>
                              </a:rPr>
                              <m:t>=</m:t>
                            </m:r>
                            <m:r>
                              <a:rPr lang="en-US" altLang="zh-CN" sz="2000" b="1" i="1" smtClean="0">
                                <a:latin typeface="Cambria Math"/>
                              </a:rPr>
                              <m:t>𝟎</m:t>
                            </m:r>
                          </m:e>
                          <m:e>
                            <m:sSup>
                              <m:sSupPr>
                                <m:ctrlPr>
                                  <a:rPr lang="en-US" altLang="zh-CN" sz="2000" b="1" i="1" smtClean="0">
                                    <a:latin typeface="Cambria Math" panose="02040503050406030204" pitchFamily="18" charset="0"/>
                                  </a:rPr>
                                </m:ctrlPr>
                              </m:sSupPr>
                              <m:e>
                                <m:r>
                                  <a:rPr lang="en-US" altLang="zh-CN" sz="2000" b="1" i="1" smtClean="0">
                                    <a:latin typeface="Cambria Math"/>
                                  </a:rPr>
                                  <m:t>𝝁</m:t>
                                </m:r>
                              </m:e>
                              <m:sup>
                                <m:r>
                                  <a:rPr lang="en-US" altLang="zh-CN" sz="2000" b="1" i="1" smtClean="0">
                                    <a:latin typeface="Cambria Math"/>
                                  </a:rPr>
                                  <m:t>𝑻</m:t>
                                </m:r>
                              </m:sup>
                            </m:sSup>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𝟎</m:t>
                            </m:r>
                          </m:e>
                          <m:e>
                            <m:r>
                              <a:rPr lang="en-US" altLang="zh-CN" sz="2000" b="1" i="1" smtClean="0">
                                <a:latin typeface="Cambria Math"/>
                              </a:rPr>
                              <m:t>𝝁</m:t>
                            </m:r>
                            <m:r>
                              <a:rPr lang="en-US" altLang="zh-CN" sz="2000" b="1" i="1" smtClean="0">
                                <a:latin typeface="Cambria Math"/>
                              </a:rPr>
                              <m:t>≥</m:t>
                            </m:r>
                            <m:r>
                              <a:rPr lang="en-US" altLang="zh-CN" sz="2000" b="1" i="1" smtClean="0">
                                <a:latin typeface="Cambria Math"/>
                              </a:rPr>
                              <m:t>𝟎</m:t>
                            </m:r>
                          </m:e>
                        </m:eqArr>
                      </m:e>
                    </m:d>
                  </m:oMath>
                </a14:m>
                <a:r>
                  <a:rPr lang="en-US" altLang="zh-CN" sz="2000" dirty="0"/>
                  <a:t>,</a:t>
                </a:r>
                <a14:m>
                  <m:oMath xmlns:m="http://schemas.openxmlformats.org/officeDocument/2006/math">
                    <m:r>
                      <a:rPr lang="en-US" altLang="zh-CN" sz="2000" b="1" i="1" dirty="0" smtClean="0">
                        <a:latin typeface="Cambria Math"/>
                      </a:rPr>
                      <m:t>𝑬</m:t>
                    </m:r>
                  </m:oMath>
                </a14:m>
                <a:r>
                  <a:rPr lang="zh-CN" altLang="en-US" sz="2000" dirty="0"/>
                  <a:t>为单位矩阵，</a:t>
                </a:r>
                <a14:m>
                  <m:oMath xmlns:m="http://schemas.openxmlformats.org/officeDocument/2006/math">
                    <m:r>
                      <a:rPr lang="en-US" altLang="zh-CN" sz="2000" b="1" i="1" smtClean="0">
                        <a:latin typeface="Cambria Math"/>
                      </a:rPr>
                      <m:t>𝝁</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𝑹</m:t>
                        </m:r>
                      </m:e>
                      <m:sup>
                        <m:r>
                          <a:rPr lang="en-US" altLang="zh-CN" sz="2000" b="1" i="1" smtClean="0">
                            <a:latin typeface="Cambria Math"/>
                          </a:rPr>
                          <m:t>𝒏</m:t>
                        </m:r>
                      </m:sup>
                    </m:sSup>
                    <m:r>
                      <a:rPr lang="en-US" altLang="zh-CN" sz="2000" b="1" i="1" smtClean="0">
                        <a:latin typeface="Cambria Math"/>
                      </a:rPr>
                      <m:t>,</m:t>
                    </m:r>
                    <m:r>
                      <a:rPr lang="en-US" altLang="zh-CN" sz="2000" b="1" i="1" smtClean="0">
                        <a:latin typeface="Cambria Math"/>
                      </a:rPr>
                      <m:t>𝝀</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𝑹</m:t>
                        </m:r>
                      </m:e>
                      <m:sup>
                        <m:r>
                          <a:rPr lang="en-US" altLang="zh-CN" sz="2000" b="1" i="1" smtClean="0">
                            <a:latin typeface="Cambria Math"/>
                          </a:rPr>
                          <m:t>𝒎</m:t>
                        </m:r>
                      </m:sup>
                    </m:sSup>
                  </m:oMath>
                </a14:m>
                <a:r>
                  <a:rPr lang="en-US" altLang="zh-CN" sz="2000" dirty="0"/>
                  <a:t>,</a:t>
                </a:r>
                <a:r>
                  <a:rPr lang="zh-CN" altLang="en-US" sz="2000" dirty="0"/>
                  <a:t>可得</a:t>
                </a:r>
                <a14:m>
                  <m:oMath xmlns:m="http://schemas.openxmlformats.org/officeDocument/2006/math">
                    <m:r>
                      <a:rPr lang="en-US" altLang="zh-CN" sz="2000" b="1" i="1" smtClean="0">
                        <a:latin typeface="Cambria Math"/>
                      </a:rPr>
                      <m:t>𝝁</m:t>
                    </m:r>
                    <m:r>
                      <a:rPr lang="en-US" altLang="zh-CN" sz="2000" b="1" i="1" smtClean="0">
                        <a:latin typeface="Cambria Math"/>
                      </a:rPr>
                      <m:t>=−</m:t>
                    </m:r>
                    <m:r>
                      <a:rPr lang="en-US" altLang="zh-CN" sz="2000" b="1" i="1" smtClean="0">
                        <a:latin typeface="Cambria Math"/>
                      </a:rPr>
                      <m:t>𝒄</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𝑨</m:t>
                        </m:r>
                      </m:e>
                      <m:sup>
                        <m:r>
                          <a:rPr lang="en-US" altLang="zh-CN" sz="2000" b="1" i="1" smtClean="0">
                            <a:latin typeface="Cambria Math"/>
                          </a:rPr>
                          <m:t>𝑻</m:t>
                        </m:r>
                      </m:sup>
                    </m:sSup>
                    <m:r>
                      <a:rPr lang="en-US" altLang="zh-CN" sz="2000" b="1" i="1" smtClean="0">
                        <a:latin typeface="Cambria Math"/>
                      </a:rPr>
                      <m:t>𝝀</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𝒄</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𝑨</m:t>
                                </m:r>
                              </m:e>
                              <m:sup>
                                <m:r>
                                  <a:rPr lang="en-US" altLang="zh-CN" sz="2000" b="1" i="1" smtClean="0">
                                    <a:latin typeface="Cambria Math"/>
                                  </a:rPr>
                                  <m:t>𝑻</m:t>
                                </m:r>
                              </m:sup>
                            </m:sSup>
                            <m:r>
                              <a:rPr lang="en-US" altLang="zh-CN" sz="2000" b="1" i="1" smtClean="0">
                                <a:latin typeface="Cambria Math"/>
                              </a:rPr>
                              <m:t>𝝀</m:t>
                            </m:r>
                          </m:e>
                        </m:d>
                      </m:e>
                      <m:sup>
                        <m:r>
                          <a:rPr lang="en-US" altLang="zh-CN" sz="2000" b="1" i="1" smtClean="0">
                            <a:latin typeface="Cambria Math"/>
                          </a:rPr>
                          <m:t>𝑻</m:t>
                        </m:r>
                      </m:sup>
                    </m:sSup>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𝒄</m:t>
                        </m:r>
                      </m:e>
                      <m:sup>
                        <m:r>
                          <a:rPr lang="en-US" altLang="zh-CN" sz="2000" b="1" i="1" smtClean="0">
                            <a:latin typeface="Cambria Math"/>
                          </a:rPr>
                          <m:t>𝑻</m:t>
                        </m:r>
                      </m:sup>
                    </m:sSup>
                    <m:r>
                      <a:rPr lang="en-US" altLang="zh-CN" sz="2000" b="1" i="1" smtClean="0">
                        <a:latin typeface="Cambria Math"/>
                      </a:rPr>
                      <m:t>𝒙</m:t>
                    </m:r>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𝑨𝒙</m:t>
                            </m:r>
                          </m:e>
                        </m:d>
                      </m:e>
                      <m:sup>
                        <m:r>
                          <a:rPr lang="en-US" altLang="zh-CN" sz="2000" b="1" i="1" smtClean="0">
                            <a:latin typeface="Cambria Math"/>
                          </a:rPr>
                          <m:t>𝑻</m:t>
                        </m:r>
                      </m:sup>
                    </m:sSup>
                    <m:r>
                      <a:rPr lang="en-US" altLang="zh-CN" sz="2000" b="1" i="1" smtClean="0">
                        <a:latin typeface="Cambria Math"/>
                      </a:rPr>
                      <m:t>𝝀</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𝒃</m:t>
                        </m:r>
                      </m:e>
                      <m:sup>
                        <m:r>
                          <a:rPr lang="en-US" altLang="zh-CN" sz="2000" b="1" i="1" smtClean="0">
                            <a:latin typeface="Cambria Math"/>
                          </a:rPr>
                          <m:t>𝑻</m:t>
                        </m:r>
                      </m:sup>
                    </m:sSup>
                    <m:r>
                      <a:rPr lang="en-US" altLang="zh-CN" sz="2000" b="1" i="1" smtClean="0">
                        <a:latin typeface="Cambria Math"/>
                      </a:rPr>
                      <m:t>𝝀</m:t>
                    </m:r>
                  </m:oMath>
                </a14:m>
                <a:r>
                  <a:rPr lang="en-US" altLang="zh-CN" sz="2000" dirty="0"/>
                  <a:t>,</a:t>
                </a:r>
                <a:r>
                  <a:rPr lang="zh-CN" altLang="en-US" sz="2000" dirty="0"/>
                  <a:t>若</a:t>
                </a:r>
                <a14:m>
                  <m:oMath xmlns:m="http://schemas.openxmlformats.org/officeDocument/2006/math">
                    <m:r>
                      <a:rPr lang="en-US" altLang="zh-CN" sz="2000" b="1" i="1" smtClean="0">
                        <a:latin typeface="Cambria Math"/>
                      </a:rPr>
                      <m:t>𝒙</m:t>
                    </m:r>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𝑩</m:t>
                                </m:r>
                              </m:sub>
                            </m:sSub>
                            <m:r>
                              <a:rPr lang="en-US" altLang="zh-CN" sz="2000" b="1" i="1" smtClean="0">
                                <a:latin typeface="Cambria Math"/>
                              </a:rPr>
                              <m:t> </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𝑵</m:t>
                                </m:r>
                              </m:sub>
                            </m:sSub>
                          </m:e>
                        </m:d>
                      </m:e>
                      <m:sup>
                        <m:r>
                          <a:rPr lang="en-US" altLang="zh-CN" sz="2000" b="1" i="1" smtClean="0">
                            <a:latin typeface="Cambria Math"/>
                          </a:rPr>
                          <m:t>𝑻</m:t>
                        </m:r>
                      </m:sup>
                    </m:sSup>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𝑩</m:t>
                        </m:r>
                      </m:sub>
                    </m:sSub>
                    <m:r>
                      <a:rPr lang="en-US" altLang="zh-CN" sz="2000" b="1" i="1" smtClean="0">
                        <a:latin typeface="Cambria Math"/>
                      </a:rPr>
                      <m:t>&gt;</m:t>
                    </m:r>
                    <m:r>
                      <a:rPr lang="en-US" altLang="zh-CN" sz="2000" b="1" i="1" smtClean="0">
                        <a:latin typeface="Cambria Math"/>
                      </a:rPr>
                      <m:t>𝟎</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𝑵</m:t>
                        </m:r>
                      </m:sub>
                    </m:sSub>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oMath>
                </a14:m>
                <a:r>
                  <a:rPr lang="zh-CN" altLang="en-US" sz="2000" dirty="0"/>
                  <a:t>且</a:t>
                </a:r>
                <a14:m>
                  <m:oMath xmlns:m="http://schemas.openxmlformats.org/officeDocument/2006/math">
                    <m:r>
                      <a:rPr lang="en-US" altLang="zh-CN" sz="2000" b="1" i="1" dirty="0" smtClean="0">
                        <a:latin typeface="Cambria Math"/>
                      </a:rPr>
                      <m:t>𝒄</m:t>
                    </m:r>
                    <m:r>
                      <a:rPr lang="en-US" altLang="zh-CN" sz="2000" b="1" i="1" dirty="0" smtClean="0">
                        <a:latin typeface="Cambria Math"/>
                      </a:rPr>
                      <m:t>,</m:t>
                    </m:r>
                    <m:r>
                      <a:rPr lang="en-US" altLang="zh-CN" sz="2000" b="1" i="1" dirty="0" smtClean="0">
                        <a:latin typeface="Cambria Math"/>
                      </a:rPr>
                      <m:t>𝝁</m:t>
                    </m:r>
                  </m:oMath>
                </a14:m>
                <a:r>
                  <a:rPr lang="zh-CN" altLang="en-US" sz="2000" dirty="0"/>
                  <a:t>均这样分解，有互补松弛性条件</a:t>
                </a:r>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a:rPr>
                          <m:t>𝝁</m:t>
                        </m:r>
                      </m:e>
                      <m:sub>
                        <m:r>
                          <a:rPr lang="en-US" altLang="zh-CN" sz="2000" b="1" i="1" smtClean="0">
                            <a:latin typeface="Cambria Math"/>
                          </a:rPr>
                          <m:t>𝑩</m:t>
                        </m:r>
                      </m:sub>
                      <m:sup>
                        <m:r>
                          <a:rPr lang="en-US" altLang="zh-CN" sz="2000" b="1" i="1" smtClean="0">
                            <a:latin typeface="Cambria Math"/>
                          </a:rPr>
                          <m:t>𝑻</m:t>
                        </m:r>
                      </m:sup>
                    </m:sSubSup>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𝑩</m:t>
                        </m:r>
                      </m:sub>
                    </m:sSub>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𝝁</m:t>
                        </m:r>
                      </m:e>
                      <m:sub>
                        <m:r>
                          <a:rPr lang="en-US" altLang="zh-CN" sz="2000" b="1" i="1" smtClean="0">
                            <a:latin typeface="Cambria Math"/>
                          </a:rPr>
                          <m:t>𝑩</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𝒄</m:t>
                        </m:r>
                      </m:e>
                      <m:sub>
                        <m:r>
                          <a:rPr lang="en-US" altLang="zh-CN" sz="2000" b="1" i="1" smtClean="0">
                            <a:latin typeface="Cambria Math"/>
                          </a:rPr>
                          <m:t>𝑩</m:t>
                        </m:r>
                      </m:sub>
                    </m:sSub>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𝑩</m:t>
                        </m:r>
                      </m:e>
                      <m:sup>
                        <m:r>
                          <a:rPr lang="en-US" altLang="zh-CN" sz="2000" b="1" i="1" smtClean="0">
                            <a:latin typeface="Cambria Math"/>
                          </a:rPr>
                          <m:t>𝑻</m:t>
                        </m:r>
                      </m:sup>
                    </m:sSup>
                    <m:r>
                      <a:rPr lang="en-US" altLang="zh-CN" sz="2000" b="1" i="1" smtClean="0">
                        <a:latin typeface="Cambria Math"/>
                      </a:rPr>
                      <m:t>𝝀</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𝝀</m:t>
                        </m:r>
                      </m:e>
                      <m:sup>
                        <m:r>
                          <a:rPr lang="en-US" altLang="zh-CN" sz="2000" b="1" i="1" smtClean="0">
                            <a:latin typeface="Cambria Math"/>
                          </a:rPr>
                          <m:t>𝑻</m:t>
                        </m:r>
                      </m:sup>
                    </m:sSup>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𝒄</m:t>
                        </m:r>
                      </m:e>
                      <m:sub>
                        <m:r>
                          <a:rPr lang="en-US" altLang="zh-CN" sz="2000" b="1" i="1" smtClean="0">
                            <a:latin typeface="Cambria Math"/>
                          </a:rPr>
                          <m:t>𝑩</m:t>
                        </m:r>
                      </m:sub>
                      <m:sup>
                        <m:r>
                          <a:rPr lang="en-US" altLang="zh-CN" sz="2000" b="1" i="1" smtClean="0">
                            <a:latin typeface="Cambria Math"/>
                          </a:rPr>
                          <m:t>𝑻</m:t>
                        </m:r>
                      </m:sup>
                    </m:sSubSup>
                    <m:sSup>
                      <m:sSupPr>
                        <m:ctrlPr>
                          <a:rPr lang="en-US" altLang="zh-CN" sz="2000" b="1" i="1" smtClean="0">
                            <a:latin typeface="Cambria Math" panose="02040503050406030204" pitchFamily="18" charset="0"/>
                          </a:rPr>
                        </m:ctrlPr>
                      </m:sSupPr>
                      <m:e>
                        <m:r>
                          <a:rPr lang="en-US" altLang="zh-CN" sz="2000" b="1" i="1" smtClean="0">
                            <a:latin typeface="Cambria Math"/>
                          </a:rPr>
                          <m:t>𝑩</m:t>
                        </m:r>
                      </m:e>
                      <m:sup>
                        <m:r>
                          <a:rPr lang="en-US" altLang="zh-CN" sz="2000" b="1" i="1" smtClean="0">
                            <a:latin typeface="Cambria Math"/>
                          </a:rPr>
                          <m:t>−</m:t>
                        </m:r>
                        <m:r>
                          <a:rPr lang="en-US" altLang="zh-CN" sz="2000" b="1" i="1" smtClean="0">
                            <a:latin typeface="Cambria Math"/>
                          </a:rPr>
                          <m:t>𝟏</m:t>
                        </m:r>
                      </m:sup>
                    </m:sSup>
                  </m:oMath>
                </a14:m>
                <a:r>
                  <a:rPr lang="en-US" altLang="zh-CN" sz="2000" dirty="0"/>
                  <a:t>(</a:t>
                </a:r>
                <a:r>
                  <a:rPr lang="zh-CN" altLang="en-US" sz="2000" dirty="0"/>
                  <a:t>即对偶问题的解</a:t>
                </a:r>
                <a:r>
                  <a:rPr lang="en-US" altLang="zh-CN" sz="2000" dirty="0"/>
                  <a:t>)</a:t>
                </a:r>
                <a:r>
                  <a:rPr lang="zh-CN" altLang="en-US" sz="2000" dirty="0"/>
                  <a:t>，代入</a:t>
                </a:r>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a:rPr>
                          <m:t>𝝁</m:t>
                        </m:r>
                      </m:e>
                      <m:sub>
                        <m:r>
                          <a:rPr lang="en-US" altLang="zh-CN" sz="2000" b="1" i="1" smtClean="0">
                            <a:latin typeface="Cambria Math"/>
                          </a:rPr>
                          <m:t>𝑵</m:t>
                        </m:r>
                      </m:sub>
                      <m:sup>
                        <m:r>
                          <a:rPr lang="en-US" altLang="zh-CN" sz="2000" b="1" i="1" smtClean="0">
                            <a:latin typeface="Cambria Math"/>
                          </a:rPr>
                          <m:t>𝑻</m:t>
                        </m:r>
                      </m:sup>
                    </m:sSubSup>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𝒄</m:t>
                        </m:r>
                      </m:e>
                      <m:sub>
                        <m:r>
                          <a:rPr lang="en-US" altLang="zh-CN" sz="2000" b="1" i="1" smtClean="0">
                            <a:latin typeface="Cambria Math"/>
                          </a:rPr>
                          <m:t>𝑵</m:t>
                        </m:r>
                      </m:sub>
                      <m:sup>
                        <m:r>
                          <a:rPr lang="en-US" altLang="zh-CN" sz="2000" b="1" i="1" smtClean="0">
                            <a:latin typeface="Cambria Math"/>
                          </a:rPr>
                          <m:t>𝑻</m:t>
                        </m:r>
                      </m:sup>
                    </m:sSub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𝝀</m:t>
                        </m:r>
                      </m:e>
                      <m:sup>
                        <m:r>
                          <a:rPr lang="en-US" altLang="zh-CN" sz="2000" b="1" i="1" smtClean="0">
                            <a:latin typeface="Cambria Math"/>
                          </a:rPr>
                          <m:t>𝑻</m:t>
                        </m:r>
                      </m:sup>
                    </m:sSup>
                    <m:r>
                      <a:rPr lang="en-US" altLang="zh-CN" sz="2000" b="1" i="1" smtClean="0">
                        <a:latin typeface="Cambria Math"/>
                      </a:rPr>
                      <m:t>𝑵</m:t>
                    </m:r>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𝒄</m:t>
                        </m:r>
                      </m:e>
                      <m:sub>
                        <m:r>
                          <a:rPr lang="en-US" altLang="zh-CN" sz="2000" b="1" i="1" smtClean="0">
                            <a:latin typeface="Cambria Math"/>
                          </a:rPr>
                          <m:t>𝑵</m:t>
                        </m:r>
                      </m:sub>
                      <m:sup>
                        <m:r>
                          <a:rPr lang="en-US" altLang="zh-CN" sz="2000" b="1" i="1" smtClean="0">
                            <a:latin typeface="Cambria Math"/>
                          </a:rPr>
                          <m:t>𝑻</m:t>
                        </m:r>
                      </m:sup>
                    </m:sSubSup>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𝒄</m:t>
                        </m:r>
                      </m:e>
                      <m:sub>
                        <m:r>
                          <a:rPr lang="en-US" altLang="zh-CN" sz="2000" b="1" i="1" smtClean="0">
                            <a:latin typeface="Cambria Math"/>
                          </a:rPr>
                          <m:t>𝑩</m:t>
                        </m:r>
                      </m:sub>
                      <m:sup>
                        <m:r>
                          <a:rPr lang="en-US" altLang="zh-CN" sz="2000" b="1" i="1" smtClean="0">
                            <a:latin typeface="Cambria Math"/>
                          </a:rPr>
                          <m:t>𝑻</m:t>
                        </m:r>
                      </m:sup>
                    </m:sSubSup>
                    <m:sSup>
                      <m:sSupPr>
                        <m:ctrlPr>
                          <a:rPr lang="en-US" altLang="zh-CN" sz="2000" b="1" i="1" smtClean="0">
                            <a:latin typeface="Cambria Math" panose="02040503050406030204" pitchFamily="18" charset="0"/>
                          </a:rPr>
                        </m:ctrlPr>
                      </m:sSupPr>
                      <m:e>
                        <m:r>
                          <a:rPr lang="en-US" altLang="zh-CN" sz="2000" b="1" i="1" smtClean="0">
                            <a:latin typeface="Cambria Math"/>
                          </a:rPr>
                          <m:t>𝑩</m:t>
                        </m:r>
                      </m:e>
                      <m:sup>
                        <m:r>
                          <a:rPr lang="en-US" altLang="zh-CN" sz="2000" b="1" i="1" smtClean="0">
                            <a:latin typeface="Cambria Math"/>
                          </a:rPr>
                          <m:t>−</m:t>
                        </m:r>
                        <m:r>
                          <a:rPr lang="en-US" altLang="zh-CN" sz="2000" b="1" i="1" smtClean="0">
                            <a:latin typeface="Cambria Math"/>
                          </a:rPr>
                          <m:t>𝟏</m:t>
                        </m:r>
                      </m:sup>
                    </m:sSup>
                    <m:r>
                      <a:rPr lang="en-US" altLang="zh-CN" sz="2000" b="1" i="1" smtClean="0">
                        <a:latin typeface="Cambria Math"/>
                      </a:rPr>
                      <m:t>𝑵</m:t>
                    </m:r>
                    <m:r>
                      <a:rPr lang="en-US" altLang="zh-CN" sz="2000" b="1" i="1" smtClean="0">
                        <a:latin typeface="Cambria Math"/>
                      </a:rPr>
                      <m:t>≥</m:t>
                    </m:r>
                    <m:r>
                      <a:rPr lang="en-US" altLang="zh-CN" sz="2000" b="1" i="1" smtClean="0">
                        <a:latin typeface="Cambria Math"/>
                      </a:rPr>
                      <m:t>𝟎</m:t>
                    </m:r>
                  </m:oMath>
                </a14:m>
                <a:r>
                  <a:rPr lang="en-US" altLang="zh-CN" sz="2000" dirty="0"/>
                  <a:t>,</a:t>
                </a:r>
                <a:r>
                  <a:rPr lang="zh-CN" altLang="en-US" sz="2000" dirty="0"/>
                  <a:t>于是</a:t>
                </a:r>
                <a14:m>
                  <m:oMath xmlns:m="http://schemas.openxmlformats.org/officeDocument/2006/math">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𝝁</m:t>
                        </m:r>
                      </m:e>
                      <m:sub>
                        <m:r>
                          <a:rPr lang="en-US" altLang="zh-CN" sz="2000" b="1" i="1" smtClean="0">
                            <a:latin typeface="Cambria Math"/>
                          </a:rPr>
                          <m:t>𝑵</m:t>
                        </m:r>
                      </m:sub>
                      <m:sup>
                        <m:r>
                          <a:rPr lang="en-US" altLang="zh-CN" sz="2000" b="1" i="1" smtClean="0">
                            <a:latin typeface="Cambria Math"/>
                          </a:rPr>
                          <m:t>𝑻</m:t>
                        </m:r>
                      </m:sup>
                    </m:sSubSup>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𝒄</m:t>
                        </m:r>
                      </m:e>
                      <m:sub>
                        <m:r>
                          <a:rPr lang="en-US" altLang="zh-CN" sz="2000" b="1" i="1" smtClean="0">
                            <a:latin typeface="Cambria Math"/>
                          </a:rPr>
                          <m:t>𝑵</m:t>
                        </m:r>
                      </m:sub>
                      <m:sup>
                        <m:r>
                          <a:rPr lang="en-US" altLang="zh-CN" sz="2000" b="1" i="1" smtClean="0">
                            <a:latin typeface="Cambria Math"/>
                          </a:rPr>
                          <m:t>𝑻</m:t>
                        </m:r>
                      </m:sup>
                    </m:sSubSup>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𝒄</m:t>
                        </m:r>
                      </m:e>
                      <m:sub>
                        <m:r>
                          <a:rPr lang="en-US" altLang="zh-CN" sz="2000" b="1" i="1" smtClean="0">
                            <a:latin typeface="Cambria Math"/>
                          </a:rPr>
                          <m:t>𝑩</m:t>
                        </m:r>
                      </m:sub>
                      <m:sup>
                        <m:r>
                          <a:rPr lang="en-US" altLang="zh-CN" sz="2000" b="1" i="1" smtClean="0">
                            <a:latin typeface="Cambria Math"/>
                          </a:rPr>
                          <m:t>𝑻</m:t>
                        </m:r>
                      </m:sup>
                    </m:sSubSup>
                    <m:sSup>
                      <m:sSupPr>
                        <m:ctrlPr>
                          <a:rPr lang="en-US" altLang="zh-CN" sz="2000" b="1" i="1" smtClean="0">
                            <a:latin typeface="Cambria Math" panose="02040503050406030204" pitchFamily="18" charset="0"/>
                          </a:rPr>
                        </m:ctrlPr>
                      </m:sSupPr>
                      <m:e>
                        <m:r>
                          <a:rPr lang="en-US" altLang="zh-CN" sz="2000" b="1" i="1" smtClean="0">
                            <a:latin typeface="Cambria Math"/>
                          </a:rPr>
                          <m:t>𝑩</m:t>
                        </m:r>
                      </m:e>
                      <m:sup>
                        <m:r>
                          <a:rPr lang="en-US" altLang="zh-CN" sz="2000" b="1" i="1" smtClean="0">
                            <a:latin typeface="Cambria Math"/>
                          </a:rPr>
                          <m:t>−</m:t>
                        </m:r>
                        <m:r>
                          <a:rPr lang="en-US" altLang="zh-CN" sz="2000" b="1" i="1" smtClean="0">
                            <a:latin typeface="Cambria Math"/>
                          </a:rPr>
                          <m:t>𝟏</m:t>
                        </m:r>
                      </m:sup>
                    </m:sSup>
                    <m:r>
                      <a:rPr lang="en-US" altLang="zh-CN" sz="2000" b="1" i="1" smtClean="0">
                        <a:latin typeface="Cambria Math"/>
                      </a:rPr>
                      <m:t>𝑵</m:t>
                    </m:r>
                    <m:r>
                      <a:rPr lang="en-US" altLang="zh-CN" sz="2000" b="1" i="1" smtClean="0">
                        <a:latin typeface="Cambria Math"/>
                      </a:rPr>
                      <m:t>≤</m:t>
                    </m:r>
                    <m:r>
                      <a:rPr lang="en-US" altLang="zh-CN" sz="2000" b="1" i="1" smtClean="0">
                        <a:latin typeface="Cambria Math"/>
                      </a:rPr>
                      <m:t>𝟎</m:t>
                    </m:r>
                  </m:oMath>
                </a14:m>
                <a:r>
                  <a:rPr lang="en-US" altLang="zh-CN" sz="2000" dirty="0"/>
                  <a:t>,</a:t>
                </a:r>
                <a:r>
                  <a:rPr lang="zh-CN" altLang="en-US" sz="2000" dirty="0"/>
                  <a:t>这就是线性规划的最优性条件</a:t>
                </a:r>
                <a:r>
                  <a:rPr lang="en-US" altLang="zh-CN" sz="2000" dirty="0"/>
                  <a:t>,</a:t>
                </a:r>
                <a14:m>
                  <m:oMath xmlns:m="http://schemas.openxmlformats.org/officeDocument/2006/math">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𝝁</m:t>
                        </m:r>
                      </m:e>
                      <m:sub>
                        <m:r>
                          <a:rPr lang="en-US" altLang="zh-CN" sz="2000" b="1" i="1" smtClean="0">
                            <a:latin typeface="Cambria Math"/>
                          </a:rPr>
                          <m:t>𝑵</m:t>
                        </m:r>
                      </m:sub>
                    </m:sSub>
                  </m:oMath>
                </a14:m>
                <a:r>
                  <a:rPr lang="zh-CN" altLang="en-US" sz="2000" dirty="0"/>
                  <a:t>即为检验数</a:t>
                </a:r>
                <a:endParaRPr lang="en-US" altLang="zh-CN" sz="2000" dirty="0"/>
              </a:p>
              <a:p>
                <a:r>
                  <a:rPr lang="zh-CN" altLang="en-US" sz="2000" dirty="0"/>
                  <a:t>约束最优化问题的二阶条件</a:t>
                </a:r>
                <a:endParaRPr lang="en-US" altLang="zh-CN" sz="2000" dirty="0"/>
              </a:p>
              <a:p>
                <a:pPr lvl="1"/>
                <a:r>
                  <a:rPr lang="zh-CN" altLang="en-US" sz="1600" dirty="0"/>
                  <a:t>无约束问题的二阶必要条件和充分条件是要求二阶</a:t>
                </a:r>
                <a:r>
                  <a:rPr lang="en-US" altLang="zh-CN" sz="1600" dirty="0"/>
                  <a:t>Hessian</a:t>
                </a:r>
                <a:r>
                  <a:rPr lang="zh-CN" altLang="en-US" sz="1600" dirty="0"/>
                  <a:t>矩阵半正定和正定</a:t>
                </a:r>
                <a:endParaRPr lang="en-US" altLang="zh-CN" sz="1600" dirty="0"/>
              </a:p>
              <a:p>
                <a:pPr lvl="1"/>
                <a:r>
                  <a:rPr lang="zh-CN" altLang="en-US" sz="1600" dirty="0"/>
                  <a:t>对于约束问题只考虑其</a:t>
                </a:r>
                <a:r>
                  <a:rPr lang="en-US" altLang="zh-CN" sz="1600" dirty="0"/>
                  <a:t>Hessian</a:t>
                </a:r>
                <a:r>
                  <a:rPr lang="zh-CN" altLang="en-US" sz="1600" dirty="0"/>
                  <a:t>矩阵是不够的，即使</a:t>
                </a:r>
                <a14:m>
                  <m:oMath xmlns:m="http://schemas.openxmlformats.org/officeDocument/2006/math">
                    <m:r>
                      <a:rPr lang="en-US" altLang="zh-CN" sz="1600" b="1" i="1" smtClean="0">
                        <a:latin typeface="Cambria Math"/>
                      </a:rPr>
                      <m:t>𝑯</m:t>
                    </m:r>
                    <m:d>
                      <m:dPr>
                        <m:ctrlPr>
                          <a:rPr lang="en-US" altLang="zh-CN" sz="1600" b="1" i="1" smtClean="0">
                            <a:latin typeface="Cambria Math" panose="02040503050406030204" pitchFamily="18" charset="0"/>
                          </a:rPr>
                        </m:ctrlPr>
                      </m:dPr>
                      <m:e>
                        <m:r>
                          <a:rPr lang="en-US" altLang="zh-CN" sz="1600" b="1" i="1" smtClean="0">
                            <a:latin typeface="Cambria Math"/>
                          </a:rPr>
                          <m:t>𝒇</m:t>
                        </m:r>
                      </m:e>
                    </m:d>
                    <m:r>
                      <a:rPr lang="en-US" altLang="zh-CN" sz="1600" b="1" i="1" smtClean="0">
                        <a:latin typeface="Cambria Math"/>
                      </a:rPr>
                      <m:t>=</m:t>
                    </m:r>
                    <m:sSup>
                      <m:sSupPr>
                        <m:ctrlPr>
                          <a:rPr lang="en-US" altLang="zh-CN" sz="1600" b="1" i="1" smtClean="0">
                            <a:latin typeface="Cambria Math" panose="02040503050406030204" pitchFamily="18" charset="0"/>
                          </a:rPr>
                        </m:ctrlPr>
                      </m:sSupPr>
                      <m:e>
                        <m:r>
                          <a:rPr lang="en-US" altLang="zh-CN" sz="1600" b="1" i="0" smtClean="0">
                            <a:latin typeface="Cambria Math"/>
                          </a:rPr>
                          <m:t>𝛁</m:t>
                        </m:r>
                      </m:e>
                      <m:sup>
                        <m:r>
                          <a:rPr lang="en-US" altLang="zh-CN" sz="1600" b="1" i="0" smtClean="0">
                            <a:latin typeface="Cambria Math"/>
                          </a:rPr>
                          <m:t>𝟐</m:t>
                        </m:r>
                      </m:sup>
                    </m:sSup>
                    <m:r>
                      <a:rPr lang="en-US" altLang="zh-CN" sz="1600" b="1" i="1" smtClean="0">
                        <a:latin typeface="Cambria Math"/>
                      </a:rPr>
                      <m:t>𝒇</m:t>
                    </m:r>
                    <m:r>
                      <a:rPr lang="en-US" altLang="zh-CN" sz="1600" b="1" i="1" smtClean="0">
                        <a:latin typeface="Cambria Math"/>
                      </a:rPr>
                      <m:t>(</m:t>
                    </m:r>
                    <m:sSup>
                      <m:sSupPr>
                        <m:ctrlPr>
                          <a:rPr lang="en-US" altLang="zh-CN" sz="1600" b="1" i="1" smtClean="0">
                            <a:latin typeface="Cambria Math" panose="02040503050406030204" pitchFamily="18" charset="0"/>
                          </a:rPr>
                        </m:ctrlPr>
                      </m:sSupPr>
                      <m:e>
                        <m:r>
                          <a:rPr lang="en-US" altLang="zh-CN" sz="1600" b="1" i="1" smtClean="0">
                            <a:latin typeface="Cambria Math"/>
                          </a:rPr>
                          <m:t>𝒙</m:t>
                        </m:r>
                      </m:e>
                      <m:sup>
                        <m:r>
                          <a:rPr lang="en-US" altLang="zh-CN" sz="1600" b="1" i="1" smtClean="0">
                            <a:latin typeface="Cambria Math"/>
                          </a:rPr>
                          <m:t>∗</m:t>
                        </m:r>
                      </m:sup>
                    </m:sSup>
                    <m:r>
                      <a:rPr lang="en-US" altLang="zh-CN" sz="1600" b="1" i="1" smtClean="0">
                        <a:latin typeface="Cambria Math"/>
                      </a:rPr>
                      <m:t>)</m:t>
                    </m:r>
                  </m:oMath>
                </a14:m>
                <a:r>
                  <a:rPr lang="zh-CN" altLang="en-US" sz="1600" dirty="0"/>
                  <a:t>正定，仍不能保证</a:t>
                </a:r>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a:rPr>
                          <m:t>𝒙</m:t>
                        </m:r>
                      </m:e>
                      <m:sup>
                        <m:r>
                          <a:rPr lang="en-US" altLang="zh-CN" sz="1600" b="1" i="1" smtClean="0">
                            <a:latin typeface="Cambria Math"/>
                          </a:rPr>
                          <m:t>∗</m:t>
                        </m:r>
                      </m:sup>
                    </m:sSup>
                  </m:oMath>
                </a14:m>
                <a:r>
                  <a:rPr lang="zh-CN" altLang="en-US" sz="1600" dirty="0"/>
                  <a:t>是最优点</a:t>
                </a:r>
                <a:endParaRPr lang="en-US" altLang="zh-CN" sz="1600" dirty="0"/>
              </a:p>
              <a:p>
                <a:pPr lvl="1"/>
                <a:r>
                  <a:rPr lang="zh-CN" altLang="en-US" sz="1600" dirty="0"/>
                  <a:t>例如非凸规划问题</a:t>
                </a:r>
                <a14:m>
                  <m:oMath xmlns:m="http://schemas.openxmlformats.org/officeDocument/2006/math">
                    <m:r>
                      <a:rPr lang="en-US" altLang="zh-CN" sz="1600" b="1" i="1" smtClean="0">
                        <a:latin typeface="Cambria Math"/>
                      </a:rPr>
                      <m:t>𝑷</m:t>
                    </m:r>
                    <m:r>
                      <a:rPr lang="en-US" altLang="zh-CN" sz="1600" b="1" i="1" smtClean="0">
                        <a:latin typeface="Cambria Math"/>
                      </a:rPr>
                      <m:t>:</m:t>
                    </m:r>
                    <m:r>
                      <a:rPr lang="en-US" altLang="zh-CN" sz="1600" b="1" i="1" smtClean="0">
                        <a:latin typeface="Cambria Math"/>
                      </a:rPr>
                      <m:t>𝒎𝒊𝒏</m:t>
                    </m:r>
                    <m:r>
                      <a:rPr lang="en-US" altLang="zh-CN" sz="1600" b="1" i="1" smtClean="0">
                        <a:latin typeface="Cambria Math"/>
                      </a:rPr>
                      <m:t> {</m:t>
                    </m:r>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𝟏</m:t>
                            </m:r>
                          </m:e>
                        </m:d>
                      </m:e>
                      <m:sup>
                        <m:r>
                          <a:rPr lang="en-US" altLang="zh-CN" sz="1600" b="1" i="1" smtClean="0">
                            <a:latin typeface="Cambria Math"/>
                          </a:rPr>
                          <m:t>𝟐</m:t>
                        </m:r>
                      </m:sup>
                    </m:sSup>
                    <m:r>
                      <a:rPr lang="en-US" altLang="zh-CN" sz="1600" b="1" i="1" smtClean="0">
                        <a:latin typeface="Cambria Math"/>
                      </a:rPr>
                      <m:t>+</m:t>
                    </m:r>
                    <m:sSubSup>
                      <m:sSubSupPr>
                        <m:ctrlPr>
                          <a:rPr lang="en-US" altLang="zh-CN" sz="1600" b="1" i="1" smtClean="0">
                            <a:latin typeface="Cambria Math" panose="02040503050406030204" pitchFamily="18" charset="0"/>
                          </a:rPr>
                        </m:ctrlPr>
                      </m:sSubSupPr>
                      <m:e>
                        <m:r>
                          <a:rPr lang="en-US" altLang="zh-CN" sz="1600" b="1" i="1" smtClean="0">
                            <a:latin typeface="Cambria Math"/>
                          </a:rPr>
                          <m:t>𝒙</m:t>
                        </m:r>
                      </m:e>
                      <m:sub>
                        <m:r>
                          <a:rPr lang="en-US" altLang="zh-CN" sz="1600" b="1" i="1" smtClean="0">
                            <a:latin typeface="Cambria Math"/>
                          </a:rPr>
                          <m:t>𝟐</m:t>
                        </m:r>
                      </m:sub>
                      <m:sup>
                        <m:r>
                          <a:rPr lang="en-US" altLang="zh-CN" sz="1600" b="1" i="1" smtClean="0">
                            <a:latin typeface="Cambria Math"/>
                          </a:rPr>
                          <m:t>𝟐</m:t>
                        </m:r>
                      </m:sup>
                    </m:sSubSup>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𝒈</m:t>
                        </m:r>
                      </m:e>
                      <m:sub>
                        <m:r>
                          <a:rPr lang="en-US" altLang="zh-CN" sz="1600" b="1" i="1" smtClean="0">
                            <a:latin typeface="Cambria Math"/>
                          </a:rPr>
                          <m:t>𝟏</m:t>
                        </m:r>
                      </m:sub>
                    </m:sSub>
                    <m:d>
                      <m:dPr>
                        <m:ctrlPr>
                          <a:rPr lang="en-US" altLang="zh-CN" sz="1600" b="1" i="1" smtClean="0">
                            <a:latin typeface="Cambria Math" panose="02040503050406030204" pitchFamily="18" charset="0"/>
                          </a:rPr>
                        </m:ctrlPr>
                      </m:dPr>
                      <m:e>
                        <m:r>
                          <a:rPr lang="en-US" altLang="zh-CN" sz="1600" b="1" i="1" smtClean="0">
                            <a:latin typeface="Cambria Math"/>
                          </a:rPr>
                          <m:t>𝒙</m:t>
                        </m:r>
                      </m:e>
                    </m:d>
                    <m:r>
                      <a:rPr lang="en-US" altLang="zh-CN" sz="1600" b="1" i="1" smtClean="0">
                        <a:latin typeface="Cambria Math"/>
                      </a:rPr>
                      <m:t>=</m:t>
                    </m:r>
                    <m:r>
                      <a:rPr lang="en-US" altLang="zh-CN" sz="1600" b="1" i="1" smtClean="0">
                        <a:latin typeface="Cambria Math"/>
                      </a:rPr>
                      <m:t>𝟐</m:t>
                    </m:r>
                    <m:r>
                      <a:rPr lang="en-US" altLang="zh-CN" sz="1600" b="1" i="1" smtClean="0">
                        <a:latin typeface="Cambria Math"/>
                      </a:rPr>
                      <m:t>𝒌</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𝟏</m:t>
                        </m:r>
                      </m:sub>
                    </m:sSub>
                    <m:r>
                      <a:rPr lang="en-US" altLang="zh-CN" sz="1600" b="1" i="1" smtClean="0">
                        <a:latin typeface="Cambria Math"/>
                      </a:rPr>
                      <m:t>−</m:t>
                    </m:r>
                    <m:sSubSup>
                      <m:sSubSupPr>
                        <m:ctrlPr>
                          <a:rPr lang="en-US" altLang="zh-CN" sz="1600" b="1" i="1" smtClean="0">
                            <a:latin typeface="Cambria Math" panose="02040503050406030204" pitchFamily="18" charset="0"/>
                          </a:rPr>
                        </m:ctrlPr>
                      </m:sSubSupPr>
                      <m:e>
                        <m:r>
                          <a:rPr lang="en-US" altLang="zh-CN" sz="1600" b="1" i="1" smtClean="0">
                            <a:latin typeface="Cambria Math"/>
                          </a:rPr>
                          <m:t>𝒙</m:t>
                        </m:r>
                      </m:e>
                      <m:sub>
                        <m:r>
                          <a:rPr lang="en-US" altLang="zh-CN" sz="1600" b="1" i="1" smtClean="0">
                            <a:latin typeface="Cambria Math"/>
                          </a:rPr>
                          <m:t>𝟐</m:t>
                        </m:r>
                      </m:sub>
                      <m:sup>
                        <m:r>
                          <a:rPr lang="en-US" altLang="zh-CN" sz="1600" b="1" i="1" smtClean="0">
                            <a:latin typeface="Cambria Math"/>
                          </a:rPr>
                          <m:t>𝟐</m:t>
                        </m:r>
                      </m:sup>
                    </m:sSubSup>
                    <m:r>
                      <a:rPr lang="en-US" altLang="zh-CN" sz="1600" b="1" i="1" smtClean="0">
                        <a:latin typeface="Cambria Math"/>
                      </a:rPr>
                      <m:t>≤</m:t>
                    </m:r>
                    <m:r>
                      <a:rPr lang="en-US" altLang="zh-CN" sz="1600" b="1" i="1" smtClean="0">
                        <a:latin typeface="Cambria Math"/>
                      </a:rPr>
                      <m:t>𝟎</m:t>
                    </m:r>
                    <m:r>
                      <a:rPr lang="en-US" altLang="zh-CN" sz="1600" b="1" i="1" smtClean="0">
                        <a:latin typeface="Cambria Math"/>
                      </a:rPr>
                      <m:t>}</m:t>
                    </m:r>
                  </m:oMath>
                </a14:m>
                <a:endParaRPr lang="en-US" altLang="zh-CN"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759"/>
                </a:stretch>
              </a:blipFill>
            </p:spPr>
            <p:txBody>
              <a:bodyPr/>
              <a:lstStyle/>
              <a:p>
                <a:r>
                  <a:rPr lang="zh-CN" altLang="en-US">
                    <a:noFill/>
                  </a:rPr>
                  <a:t> </a:t>
                </a:r>
              </a:p>
            </p:txBody>
          </p:sp>
        </mc:Fallback>
      </mc:AlternateContent>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3280" y="5748861"/>
            <a:ext cx="1880641" cy="1343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3074"/>
                                        </p:tgtEl>
                                        <p:attrNameLst>
                                          <p:attrName>style.visibility</p:attrName>
                                        </p:attrNameLst>
                                      </p:cBhvr>
                                      <p:to>
                                        <p:strVal val="visible"/>
                                      </p:to>
                                    </p:set>
                                    <p:anim calcmode="lin" valueType="num">
                                      <p:cBhvr additive="base">
                                        <p:cTn id="56" dur="500" fill="hold"/>
                                        <p:tgtEl>
                                          <p:spTgt spid="3074"/>
                                        </p:tgtEl>
                                        <p:attrNameLst>
                                          <p:attrName>ppt_x</p:attrName>
                                        </p:attrNameLst>
                                      </p:cBhvr>
                                      <p:tavLst>
                                        <p:tav tm="0">
                                          <p:val>
                                            <p:strVal val="#ppt_x"/>
                                          </p:val>
                                        </p:tav>
                                        <p:tav tm="100000">
                                          <p:val>
                                            <p:strVal val="#ppt_x"/>
                                          </p:val>
                                        </p:tav>
                                      </p:tavLst>
                                    </p:anim>
                                    <p:anim calcmode="lin" valueType="num">
                                      <p:cBhvr additive="base">
                                        <p:cTn id="57"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solidFill>
                      <a:srgbClr val="CC00CC"/>
                    </a:solidFill>
                  </a:rPr>
                  <a:t>下面讨论充分条件</a:t>
                </a:r>
                <a:endParaRPr lang="en-US" altLang="zh-CN" sz="2400" dirty="0">
                  <a:solidFill>
                    <a:srgbClr val="CC00CC"/>
                  </a:solidFill>
                </a:endParaRPr>
              </a:p>
              <a:p>
                <a:r>
                  <a:rPr lang="zh-CN" altLang="en-US" sz="2400" dirty="0"/>
                  <a:t>设</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r>
                      <a:rPr lang="en-US" altLang="zh-CN" sz="2400" i="1">
                        <a:latin typeface="Cambria Math"/>
                      </a:rPr>
                      <m:t>∈</m:t>
                    </m:r>
                    <m:r>
                      <a:rPr lang="en-US" altLang="zh-CN" sz="2400" i="1">
                        <a:latin typeface="Cambria Math"/>
                      </a:rPr>
                      <m:t>𝑿</m:t>
                    </m:r>
                  </m:oMath>
                </a14:m>
                <a:r>
                  <a:rPr lang="zh-CN" altLang="en-US" sz="2400" dirty="0"/>
                  <a:t>，如果目标函数和约束函数在</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oMath>
                </a14:m>
                <a:r>
                  <a:rPr lang="zh-CN" altLang="en-US" sz="2400" dirty="0"/>
                  <a:t>点都可微，</a:t>
                </a:r>
                <a14:m>
                  <m:oMath xmlns:m="http://schemas.openxmlformats.org/officeDocument/2006/math">
                    <m:r>
                      <a:rPr lang="zh-CN" altLang="en-US" sz="2400">
                        <a:latin typeface="Cambria Math"/>
                      </a:rPr>
                      <m:t>且</m:t>
                    </m:r>
                    <m:sSup>
                      <m:sSupPr>
                        <m:ctrlPr>
                          <a:rPr lang="en-US" altLang="zh-CN" sz="2400" i="1">
                            <a:latin typeface="Cambria Math" panose="02040503050406030204" pitchFamily="18" charset="0"/>
                          </a:rPr>
                        </m:ctrlPr>
                      </m:sSupPr>
                      <m:e>
                        <m:r>
                          <a:rPr lang="en-US" altLang="zh-CN" sz="2400" i="1">
                            <a:latin typeface="Cambria Math"/>
                          </a:rPr>
                          <m:t>𝒅</m:t>
                        </m:r>
                      </m:e>
                      <m:sup>
                        <m:r>
                          <a:rPr lang="en-US" altLang="zh-CN" sz="2400" i="1">
                            <a:latin typeface="Cambria Math"/>
                          </a:rPr>
                          <m:t>𝑻</m:t>
                        </m:r>
                      </m:sup>
                    </m:sSup>
                    <m:r>
                      <a:rPr lang="en-US" altLang="zh-CN" sz="2400">
                        <a:latin typeface="Cambria Math"/>
                      </a:rPr>
                      <m:t>𝛁</m:t>
                    </m:r>
                    <m:r>
                      <a:rPr lang="en-US" altLang="zh-CN" sz="2400" i="1">
                        <a:latin typeface="Cambria Math"/>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e>
                    </m:d>
                    <m:r>
                      <a:rPr lang="en-US" altLang="zh-CN" sz="2400" i="1">
                        <a:latin typeface="Cambria Math"/>
                      </a:rPr>
                      <m:t>&gt;</m:t>
                    </m:r>
                    <m:r>
                      <a:rPr lang="en-US" altLang="zh-CN" sz="2400" i="1">
                        <a:latin typeface="Cambria Math"/>
                      </a:rPr>
                      <m:t>𝟎</m:t>
                    </m:r>
                    <m:r>
                      <a:rPr lang="en-US" altLang="zh-CN" sz="2400" i="1">
                        <a:latin typeface="Cambria Math"/>
                      </a:rPr>
                      <m:t>,∀</m:t>
                    </m:r>
                    <m:r>
                      <a:rPr lang="en-US" altLang="zh-CN" sz="2400" i="1">
                        <a:latin typeface="Cambria Math"/>
                      </a:rPr>
                      <m:t>𝟎</m:t>
                    </m:r>
                    <m:r>
                      <a:rPr lang="en-US" altLang="zh-CN" sz="2400" i="1">
                        <a:latin typeface="Cambria Math"/>
                      </a:rPr>
                      <m:t>≠</m:t>
                    </m:r>
                    <m:r>
                      <a:rPr lang="en-US" altLang="zh-CN" sz="2400" i="1">
                        <a:latin typeface="Cambria Math"/>
                      </a:rPr>
                      <m:t>𝒅</m:t>
                    </m:r>
                    <m:r>
                      <a:rPr lang="en-US" altLang="zh-CN" sz="2400" i="1">
                        <a:latin typeface="Cambria Math"/>
                      </a:rPr>
                      <m:t>∈</m:t>
                    </m:r>
                    <m:r>
                      <a:rPr lang="en-US" altLang="zh-CN" sz="2400" i="1">
                        <a:latin typeface="Cambria Math"/>
                      </a:rPr>
                      <m:t>𝑺𝑭𝑫</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r>
                      <a:rPr lang="en-US" altLang="zh-CN" sz="2400" i="1">
                        <a:latin typeface="Cambria Math"/>
                      </a:rPr>
                      <m:t>,</m:t>
                    </m:r>
                    <m:r>
                      <a:rPr lang="en-US" altLang="zh-CN" sz="2400" i="1">
                        <a:latin typeface="Cambria Math"/>
                      </a:rPr>
                      <m:t>𝑿</m:t>
                    </m:r>
                    <m:r>
                      <a:rPr lang="en-US" altLang="zh-CN" sz="2400" i="1">
                        <a:latin typeface="Cambria Math"/>
                      </a:rPr>
                      <m:t>)</m:t>
                    </m:r>
                  </m:oMath>
                </a14:m>
                <a:r>
                  <a:rPr lang="en-US" altLang="zh-CN" sz="2400" dirty="0"/>
                  <a:t>,</a:t>
                </a:r>
                <a:r>
                  <a:rPr lang="zh-CN" altLang="en-US" sz="2400" dirty="0"/>
                  <a:t>则</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oMath>
                </a14:m>
                <a:r>
                  <a:rPr lang="zh-CN" altLang="en-US" sz="2400" dirty="0"/>
                  <a:t>是问题</a:t>
                </a:r>
                <a:r>
                  <a:rPr lang="en-US" altLang="zh-CN" sz="2400" dirty="0"/>
                  <a:t>P</a:t>
                </a:r>
                <a:r>
                  <a:rPr lang="zh-CN" altLang="en-US" sz="2400" dirty="0"/>
                  <a:t>的严格局部极小点</a:t>
                </a:r>
                <a:r>
                  <a:rPr lang="en-US" altLang="zh-CN" sz="2400" dirty="0"/>
                  <a:t>.</a:t>
                </a:r>
                <a:r>
                  <a:rPr lang="zh-CN" altLang="en-US" sz="2400" dirty="0"/>
                  <a:t>注意这里</a:t>
                </a:r>
                <a14:m>
                  <m:oMath xmlns:m="http://schemas.openxmlformats.org/officeDocument/2006/math">
                    <m:r>
                      <a:rPr lang="en-US" altLang="zh-CN" sz="2400" i="1">
                        <a:latin typeface="Cambria Math"/>
                      </a:rPr>
                      <m:t>𝑳𝑭𝑫</m:t>
                    </m:r>
                    <m:r>
                      <a:rPr lang="en-US" altLang="zh-CN" sz="2400" i="1">
                        <a:latin typeface="Cambria Math"/>
                      </a:rPr>
                      <m:t>←</m:t>
                    </m:r>
                    <m:r>
                      <a:rPr lang="en-US" altLang="zh-CN" sz="2400" i="1">
                        <a:latin typeface="Cambria Math"/>
                      </a:rPr>
                      <m:t>𝑺𝑭𝑫</m:t>
                    </m:r>
                  </m:oMath>
                </a14:m>
                <a:r>
                  <a:rPr lang="zh-CN" altLang="en-US" sz="2400" dirty="0"/>
                  <a:t>也成立。</a:t>
                </a:r>
                <a:endParaRPr lang="en-US" altLang="zh-CN" sz="2400" dirty="0"/>
              </a:p>
              <a:p>
                <a:r>
                  <a:rPr lang="zh-CN" altLang="en-US" sz="2400" dirty="0"/>
                  <a:t>定理：设</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𝒉</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𝒈</m:t>
                    </m:r>
                    <m:r>
                      <a:rPr lang="en-US" altLang="zh-CN" sz="2400" b="1" i="1" smtClean="0">
                        <a:latin typeface="Cambria Math"/>
                      </a:rPr>
                      <m:t>(</m:t>
                    </m:r>
                    <m:r>
                      <a:rPr lang="en-US" altLang="zh-CN" sz="2400" b="1" i="1" smtClean="0">
                        <a:latin typeface="Cambria Math"/>
                      </a:rPr>
                      <m:t>𝒙</m:t>
                    </m:r>
                    <m:r>
                      <a:rPr lang="en-US" altLang="zh-CN" sz="2400" b="1" i="1" smtClean="0">
                        <a:latin typeface="Cambria Math"/>
                      </a:rPr>
                      <m:t>)</m:t>
                    </m:r>
                  </m:oMath>
                </a14:m>
                <a:r>
                  <a:rPr lang="zh-CN" altLang="en-US" sz="2400" dirty="0"/>
                  <a:t>在可行域的某一开集上连续可微，如果</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dirty="0"/>
                  <a:t>是问题</a:t>
                </a:r>
                <a:r>
                  <a:rPr lang="en-US" altLang="zh-CN" sz="2400" dirty="0"/>
                  <a:t>P(6-1)</a:t>
                </a:r>
                <a:r>
                  <a:rPr lang="zh-CN" altLang="en-US" sz="2400" dirty="0"/>
                  <a:t>的局部极小点，则必存在不全为</a:t>
                </a:r>
                <a:r>
                  <a:rPr lang="en-US" altLang="zh-CN" sz="2400" dirty="0"/>
                  <a:t>0</a:t>
                </a:r>
                <a:r>
                  <a:rPr lang="zh-CN" altLang="en-US" sz="2400" dirty="0"/>
                  <a:t>的</a:t>
                </a:r>
                <a14:m>
                  <m:oMath xmlns:m="http://schemas.openxmlformats.org/officeDocument/2006/math">
                    <m:sSubSup>
                      <m:sSubSupPr>
                        <m:ctrlPr>
                          <a:rPr lang="en-US" altLang="zh-CN" sz="2400" b="1" i="1" smtClean="0">
                            <a:latin typeface="Cambria Math" panose="02040503050406030204" pitchFamily="18" charset="0"/>
                          </a:rPr>
                        </m:ctrlPr>
                      </m:sSubSupPr>
                      <m:e>
                        <m:r>
                          <a:rPr lang="en-US" altLang="zh-CN" sz="2400" b="1" i="1" smtClean="0">
                            <a:latin typeface="Cambria Math"/>
                          </a:rPr>
                          <m:t>𝝀</m:t>
                        </m:r>
                      </m:e>
                      <m:sub>
                        <m:r>
                          <a:rPr lang="en-US" altLang="zh-CN" sz="2400" b="1" i="1" smtClean="0">
                            <a:latin typeface="Cambria Math"/>
                          </a:rPr>
                          <m:t>𝟎</m:t>
                        </m:r>
                      </m:sub>
                      <m:sup>
                        <m:r>
                          <a:rPr lang="en-US" altLang="zh-CN" sz="2400" b="1" i="1" smtClean="0">
                            <a:latin typeface="Cambria Math"/>
                          </a:rPr>
                          <m:t>∗</m:t>
                        </m:r>
                      </m:sup>
                    </m:sSubSup>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𝝀</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𝒍</m:t>
                        </m:r>
                      </m:sup>
                    </m:sSup>
                    <m:r>
                      <a:rPr lang="en-US" altLang="zh-CN" sz="2400" b="1" i="1" smtClean="0">
                        <a:latin typeface="Cambria Math"/>
                      </a:rPr>
                      <m:t>,</m:t>
                    </m:r>
                    <m:r>
                      <a:rPr lang="en-US" altLang="zh-CN" sz="2400" b="1" i="1" smtClean="0">
                        <a:latin typeface="Cambria Math"/>
                      </a:rPr>
                      <m:t>𝝁</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𝒎</m:t>
                        </m:r>
                      </m:sup>
                    </m:sSup>
                  </m:oMath>
                </a14:m>
                <a:r>
                  <a:rPr lang="en-US" altLang="zh-CN" sz="2400" dirty="0"/>
                  <a:t>,</a:t>
                </a:r>
                <a:r>
                  <a:rPr lang="zh-CN" altLang="en-US" sz="2400" dirty="0"/>
                  <a:t>使得</a:t>
                </a:r>
                <a14:m>
                  <m:oMath xmlns:m="http://schemas.openxmlformats.org/officeDocument/2006/math">
                    <m:sSubSup>
                      <m:sSubSupPr>
                        <m:ctrlPr>
                          <a:rPr lang="en-US" altLang="zh-CN" sz="2400" b="1" i="1" smtClean="0">
                            <a:latin typeface="Cambria Math" panose="02040503050406030204" pitchFamily="18" charset="0"/>
                          </a:rPr>
                        </m:ctrlPr>
                      </m:sSubSupPr>
                      <m:e>
                        <m:r>
                          <a:rPr lang="en-US" altLang="zh-CN" sz="2400" b="1" i="1" smtClean="0">
                            <a:latin typeface="Cambria Math"/>
                          </a:rPr>
                          <m:t>𝝀</m:t>
                        </m:r>
                      </m:e>
                      <m:sub>
                        <m:r>
                          <a:rPr lang="en-US" altLang="zh-CN" sz="2400" b="1" i="1" smtClean="0">
                            <a:latin typeface="Cambria Math"/>
                          </a:rPr>
                          <m:t>𝟎</m:t>
                        </m:r>
                      </m:sub>
                      <m:sup>
                        <m:r>
                          <a:rPr lang="en-US" altLang="zh-CN" sz="2400" b="1" i="1" smtClean="0">
                            <a:latin typeface="Cambria Math"/>
                          </a:rPr>
                          <m:t>∗</m:t>
                        </m:r>
                      </m:sup>
                    </m:sSubSup>
                    <m:r>
                      <a:rPr lang="en-US" altLang="zh-CN" sz="2400" b="1" i="0"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a:rPr>
                          <m:t>𝝀</m:t>
                        </m:r>
                      </m:e>
                      <m:sup>
                        <m:r>
                          <a:rPr lang="en-US" altLang="zh-CN" sz="2400" b="1" i="1" smtClean="0">
                            <a:latin typeface="Cambria Math"/>
                          </a:rPr>
                          <m:t>𝑻</m:t>
                        </m:r>
                      </m:sup>
                    </m:sSup>
                    <m:r>
                      <a:rPr lang="en-US" altLang="zh-CN" sz="2400" b="1" i="1" smtClean="0">
                        <a:latin typeface="Cambria Math"/>
                      </a:rPr>
                      <m:t>𝒉</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i="1">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a:rPr>
                          <m:t>𝝁</m:t>
                        </m:r>
                      </m:e>
                      <m:sup>
                        <m:r>
                          <a:rPr lang="en-US" altLang="zh-CN" sz="2400" b="1" i="1" smtClean="0">
                            <a:latin typeface="Cambria Math"/>
                          </a:rPr>
                          <m:t>𝑻</m:t>
                        </m:r>
                      </m:sup>
                    </m:sSup>
                    <m:r>
                      <a:rPr lang="en-US" altLang="zh-CN" sz="2400" b="1" i="1" smtClean="0">
                        <a:latin typeface="Cambria Math"/>
                      </a:rPr>
                      <m:t>𝒈</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𝝁</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𝝁</m:t>
                        </m:r>
                      </m:e>
                      <m:sup>
                        <m:r>
                          <a:rPr lang="en-US" altLang="zh-CN" sz="2400" b="1" i="1" smtClean="0">
                            <a:latin typeface="Cambria Math"/>
                          </a:rPr>
                          <m:t>𝑻</m:t>
                        </m:r>
                      </m:sup>
                    </m:sSup>
                    <m:r>
                      <a:rPr lang="en-US" altLang="zh-CN" sz="2400" b="1" i="1" smtClean="0">
                        <a:latin typeface="Cambria Math"/>
                      </a:rPr>
                      <m:t>𝒈</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m:t>
                    </m:r>
                    <m:r>
                      <a:rPr lang="en-US" altLang="zh-CN" sz="2400" b="1" i="1" smtClean="0">
                        <a:latin typeface="Cambria Math"/>
                      </a:rPr>
                      <m:t>𝟎</m:t>
                    </m:r>
                  </m:oMath>
                </a14:m>
                <a:endParaRPr lang="en-US" altLang="zh-CN" sz="2400" b="1" dirty="0"/>
              </a:p>
              <a:p>
                <a:r>
                  <a:rPr lang="zh-CN" altLang="en-US" sz="2400" dirty="0"/>
                  <a:t>称满足上述条件的点为</a:t>
                </a:r>
                <a:r>
                  <a:rPr lang="en-US" altLang="zh-CN" sz="2400" dirty="0"/>
                  <a:t>Fritz John</a:t>
                </a:r>
                <a:r>
                  <a:rPr lang="zh-CN" altLang="en-US" sz="2400" dirty="0"/>
                  <a:t>点，称下面的加权</a:t>
                </a:r>
                <a:r>
                  <a:rPr lang="en-US" altLang="zh-CN" sz="2400" dirty="0"/>
                  <a:t>Lagrange</a:t>
                </a:r>
                <a:r>
                  <a:rPr lang="zh-CN" altLang="en-US" sz="2400" dirty="0"/>
                  <a:t>函数为</a:t>
                </a:r>
                <a:r>
                  <a:rPr lang="en-US" altLang="zh-CN" sz="2400" dirty="0"/>
                  <a:t>Fritz John</a:t>
                </a:r>
                <a:r>
                  <a:rPr lang="zh-CN" altLang="en-US" sz="2400" dirty="0"/>
                  <a:t>函数</a:t>
                </a:r>
                <a14:m>
                  <m:oMath xmlns:m="http://schemas.openxmlformats.org/officeDocument/2006/math">
                    <m:r>
                      <a:rPr lang="en-US" altLang="zh-CN" sz="2400" b="1" i="1" smtClean="0">
                        <a:latin typeface="Cambria Math"/>
                      </a:rPr>
                      <m:t>𝑳</m:t>
                    </m:r>
                    <m:d>
                      <m:dPr>
                        <m:ctrlPr>
                          <a:rPr lang="en-US" altLang="zh-CN" sz="2400" b="1" i="1" smtClean="0">
                            <a:latin typeface="Cambria Math" panose="02040503050406030204" pitchFamily="18" charset="0"/>
                          </a:rPr>
                        </m:ctrlPr>
                      </m:dPr>
                      <m:e>
                        <m:r>
                          <a:rPr lang="en-US" altLang="zh-CN" sz="2400" b="1" i="1" smtClean="0">
                            <a:latin typeface="Cambria Math"/>
                          </a:rPr>
                          <m:t>𝒙</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𝟎</m:t>
                            </m:r>
                          </m:sub>
                        </m:sSub>
                        <m:r>
                          <a:rPr lang="en-US" altLang="zh-CN" sz="2400" b="1" i="1" smtClean="0">
                            <a:latin typeface="Cambria Math"/>
                          </a:rPr>
                          <m:t>,</m:t>
                        </m:r>
                        <m:r>
                          <a:rPr lang="en-US" altLang="zh-CN" sz="2400" b="1" i="1" smtClean="0">
                            <a:latin typeface="Cambria Math"/>
                          </a:rPr>
                          <m:t>𝝀</m:t>
                        </m:r>
                        <m:r>
                          <a:rPr lang="en-US" altLang="zh-CN" sz="2400" b="1" i="1" smtClean="0">
                            <a:latin typeface="Cambria Math"/>
                          </a:rPr>
                          <m:t>,</m:t>
                        </m:r>
                        <m:r>
                          <a:rPr lang="en-US" altLang="zh-CN" sz="2400" b="1" i="1" smtClean="0">
                            <a:latin typeface="Cambria Math"/>
                          </a:rPr>
                          <m:t>𝝁</m:t>
                        </m:r>
                      </m:e>
                    </m:d>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𝟎</m:t>
                        </m:r>
                      </m:sub>
                    </m:sSub>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a:rPr>
                          <m:t>𝝀</m:t>
                        </m:r>
                      </m:e>
                      <m:sup>
                        <m:r>
                          <a:rPr lang="en-US" altLang="zh-CN" sz="2400" b="1" i="1" smtClean="0">
                            <a:latin typeface="Cambria Math"/>
                          </a:rPr>
                          <m:t>𝑻</m:t>
                        </m:r>
                      </m:sup>
                    </m:sSup>
                    <m:r>
                      <a:rPr lang="en-US" altLang="zh-CN" sz="2400" b="1" i="1" smtClean="0">
                        <a:latin typeface="Cambria Math"/>
                      </a:rPr>
                      <m:t>𝒉</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a:rPr>
                          <m:t>𝝁</m:t>
                        </m:r>
                      </m:e>
                      <m:sup>
                        <m:r>
                          <a:rPr lang="en-US" altLang="zh-CN" sz="2400" b="1" i="1" smtClean="0">
                            <a:latin typeface="Cambria Math"/>
                          </a:rPr>
                          <m:t>𝑻</m:t>
                        </m:r>
                      </m:sup>
                    </m:sSup>
                    <m:r>
                      <a:rPr lang="en-US" altLang="zh-CN" sz="2400" b="1" i="1" smtClean="0">
                        <a:latin typeface="Cambria Math"/>
                      </a:rPr>
                      <m:t>𝒈</m:t>
                    </m:r>
                    <m:d>
                      <m:dPr>
                        <m:ctrlPr>
                          <a:rPr lang="en-US" altLang="zh-CN" sz="2400" b="1" i="1" smtClean="0">
                            <a:latin typeface="Cambria Math" panose="02040503050406030204" pitchFamily="18" charset="0"/>
                          </a:rPr>
                        </m:ctrlPr>
                      </m:dPr>
                      <m:e>
                        <m:r>
                          <a:rPr lang="en-US" altLang="zh-CN" sz="2400" b="1" i="1" smtClean="0">
                            <a:latin typeface="Cambria Math"/>
                          </a:rPr>
                          <m:t>𝒙</m:t>
                        </m:r>
                      </m:e>
                    </m:d>
                  </m:oMath>
                </a14:m>
                <a:endParaRPr lang="en-US" altLang="zh-CN" sz="2400" b="1" dirty="0"/>
              </a:p>
              <a:p>
                <a:r>
                  <a:rPr lang="zh-CN" altLang="en-US" sz="2400" dirty="0"/>
                  <a:t>显然</a:t>
                </a:r>
                <a:r>
                  <a:rPr lang="en-US" altLang="zh-CN" sz="2400" dirty="0"/>
                  <a:t>Fritz John</a:t>
                </a:r>
                <a:r>
                  <a:rPr lang="zh-CN" altLang="en-US" sz="2400" dirty="0"/>
                  <a:t>点是</a:t>
                </a:r>
                <a:r>
                  <a:rPr lang="en-US" altLang="zh-CN" sz="2400" dirty="0"/>
                  <a:t>Fritz John</a:t>
                </a:r>
                <a:r>
                  <a:rPr lang="zh-CN" altLang="en-US" sz="2400" dirty="0"/>
                  <a:t>函数的稳定点，注意到</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𝟎</m:t>
                        </m:r>
                      </m:sub>
                    </m:sSub>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oMath>
                </a14:m>
                <a:r>
                  <a:rPr lang="zh-CN" altLang="en-US" sz="2400" dirty="0"/>
                  <a:t>如果</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𝟎</m:t>
                        </m:r>
                      </m:sub>
                    </m:sSub>
                    <m:r>
                      <a:rPr lang="en-US" altLang="zh-CN" sz="2400" b="1" i="1" smtClean="0">
                        <a:latin typeface="Cambria Math"/>
                      </a:rPr>
                      <m:t>&gt;</m:t>
                    </m:r>
                    <m:r>
                      <a:rPr lang="en-US" altLang="zh-CN" sz="2400" b="1" i="1" smtClean="0">
                        <a:latin typeface="Cambria Math"/>
                      </a:rPr>
                      <m:t>𝟎</m:t>
                    </m:r>
                  </m:oMath>
                </a14:m>
                <a:r>
                  <a:rPr lang="en-US" altLang="zh-CN" sz="2400" dirty="0"/>
                  <a:t>,</a:t>
                </a:r>
                <a:r>
                  <a:rPr lang="zh-CN" altLang="en-US" sz="2400" dirty="0"/>
                  <a:t>则</a:t>
                </a:r>
                <a:r>
                  <a:rPr lang="en-US" altLang="zh-CN" sz="2400" dirty="0"/>
                  <a:t>Fritz John</a:t>
                </a:r>
                <a:r>
                  <a:rPr lang="zh-CN" altLang="en-US" sz="2400" dirty="0"/>
                  <a:t>函数可以看成是</a:t>
                </a:r>
                <a:r>
                  <a:rPr lang="en-US" altLang="zh-CN" sz="2400" dirty="0"/>
                  <a:t>Lagrange</a:t>
                </a:r>
                <a:r>
                  <a:rPr lang="zh-CN" altLang="en-US" sz="2400" dirty="0"/>
                  <a:t>函数的</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𝟎</m:t>
                        </m:r>
                      </m:sub>
                    </m:sSub>
                  </m:oMath>
                </a14:m>
                <a:r>
                  <a:rPr lang="zh-CN" altLang="en-US" sz="2400" dirty="0"/>
                  <a:t>倍，如果</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𝟎</m:t>
                        </m:r>
                      </m:sub>
                    </m:sSub>
                    <m:r>
                      <a:rPr lang="en-US" altLang="zh-CN" sz="2400" b="1" i="1" smtClean="0">
                        <a:latin typeface="Cambria Math"/>
                      </a:rPr>
                      <m:t>=</m:t>
                    </m:r>
                    <m:r>
                      <a:rPr lang="en-US" altLang="zh-CN" sz="2400" b="1" i="1" smtClean="0">
                        <a:latin typeface="Cambria Math"/>
                      </a:rPr>
                      <m:t>𝟎</m:t>
                    </m:r>
                  </m:oMath>
                </a14:m>
                <a:r>
                  <a:rPr lang="zh-CN" altLang="en-US" sz="2400" dirty="0"/>
                  <a:t>，则</a:t>
                </a:r>
                <a:r>
                  <a:rPr lang="en-US" altLang="zh-CN" sz="2400" dirty="0"/>
                  <a:t>Fritz John</a:t>
                </a:r>
                <a:r>
                  <a:rPr lang="zh-CN" altLang="en-US" sz="2400" dirty="0"/>
                  <a:t>函数与目标函数无关，仅仅描述了约束函数，这就是</a:t>
                </a:r>
                <a:r>
                  <a:rPr lang="en-US" altLang="zh-CN" sz="2400" dirty="0"/>
                  <a:t>Fritz John</a:t>
                </a:r>
                <a:r>
                  <a:rPr lang="zh-CN" altLang="en-US" sz="2400" dirty="0"/>
                  <a:t>点没受到重视的原因</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r="-1058" b="-1085"/>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给定非线性规划问题，存在一个与之对应的非线性规划问题，前者称之为原始问题或者主要问题</a:t>
                </a:r>
                <a:r>
                  <a:rPr lang="en-US" altLang="zh-CN" sz="2800" dirty="0"/>
                  <a:t>(Primal Problem),</a:t>
                </a:r>
                <a:r>
                  <a:rPr lang="zh-CN" altLang="en-US" sz="2800" dirty="0"/>
                  <a:t>后者称之为 </a:t>
                </a:r>
                <a:r>
                  <a:rPr lang="en-US" altLang="zh-CN" sz="2800" dirty="0"/>
                  <a:t>(</a:t>
                </a:r>
                <a:r>
                  <a:rPr lang="en-US" altLang="zh-CN" sz="2800" dirty="0" err="1"/>
                  <a:t>Lagrangian</a:t>
                </a:r>
                <a:r>
                  <a:rPr lang="en-US" altLang="zh-CN" sz="2800" dirty="0"/>
                  <a:t> dual problem)</a:t>
                </a:r>
              </a:p>
              <a:p>
                <a:r>
                  <a:rPr lang="zh-CN" altLang="en-US" sz="2800" dirty="0"/>
                  <a:t>主问题</a:t>
                </a:r>
                <a:r>
                  <a:rPr lang="en-US" altLang="zh-CN" sz="2800" i="1" dirty="0"/>
                  <a:t>P</a:t>
                </a:r>
                <a:r>
                  <a:rPr lang="zh-CN" altLang="en-US" sz="2800" dirty="0"/>
                  <a:t>：</a:t>
                </a:r>
                <a14:m>
                  <m:oMath xmlns:m="http://schemas.openxmlformats.org/officeDocument/2006/math">
                    <m:r>
                      <a:rPr lang="en-US" altLang="zh-CN" sz="2800" b="1" i="1" smtClean="0">
                        <a:latin typeface="Cambria Math"/>
                      </a:rPr>
                      <m:t>𝑴𝒊𝒏</m:t>
                    </m:r>
                    <m:r>
                      <a:rPr lang="en-US" altLang="zh-CN" sz="2800" b="1" i="1" smtClean="0">
                        <a:latin typeface="Cambria Math"/>
                      </a:rPr>
                      <m:t> </m:t>
                    </m:r>
                    <m:r>
                      <a:rPr lang="en-US" altLang="zh-CN" sz="2800" b="1" i="1" smtClean="0">
                        <a:latin typeface="Cambria Math"/>
                      </a:rPr>
                      <m:t>𝒇</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 </m:t>
                    </m:r>
                    <m:r>
                      <a:rPr lang="en-US" altLang="zh-CN" sz="2800" b="1" i="1" smtClean="0">
                        <a:latin typeface="Cambria Math"/>
                      </a:rPr>
                      <m:t>𝒔</m:t>
                    </m:r>
                    <m:r>
                      <a:rPr lang="en-US" altLang="zh-CN" sz="2800" b="1" i="1" smtClean="0">
                        <a:latin typeface="Cambria Math"/>
                      </a:rPr>
                      <m:t>.</m:t>
                    </m:r>
                    <m:r>
                      <a:rPr lang="en-US" altLang="zh-CN" sz="2800" b="1" i="1" smtClean="0">
                        <a:latin typeface="Cambria Math"/>
                      </a:rPr>
                      <m:t>𝒕</m:t>
                    </m:r>
                    <m:r>
                      <a:rPr lang="en-US" altLang="zh-CN" sz="2800" b="1" i="1" smtClean="0">
                        <a:latin typeface="Cambria Math"/>
                      </a:rPr>
                      <m:t>. </m:t>
                    </m:r>
                    <m:d>
                      <m:dPr>
                        <m:begChr m:val="{"/>
                        <m:endChr m:val=""/>
                        <m:ctrlPr>
                          <a:rPr lang="en-US" altLang="zh-CN" sz="2800" b="1" i="1" smtClean="0">
                            <a:latin typeface="Cambria Math" panose="02040503050406030204" pitchFamily="18" charset="0"/>
                          </a:rPr>
                        </m:ctrlPr>
                      </m:dPr>
                      <m:e>
                        <m:eqArr>
                          <m:eqArrPr>
                            <m:ctrlPr>
                              <a:rPr lang="en-US" altLang="zh-CN" sz="2800" b="1" i="1" smtClean="0">
                                <a:latin typeface="Cambria Math" panose="02040503050406030204" pitchFamily="18" charset="0"/>
                              </a:rPr>
                            </m:ctrlPr>
                          </m:eqArrPr>
                          <m:e>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𝟏</m:t>
                            </m:r>
                            <m:r>
                              <a:rPr lang="en-US" altLang="zh-CN" sz="2800" b="1" i="1" smtClean="0">
                                <a:latin typeface="Cambria Math"/>
                              </a:rPr>
                              <m:t>,</m:t>
                            </m:r>
                            <m:r>
                              <a:rPr lang="en-US" altLang="zh-CN" sz="2800" b="1" i="1" smtClean="0">
                                <a:latin typeface="Cambria Math"/>
                              </a:rPr>
                              <m:t>𝟐</m:t>
                            </m:r>
                            <m:r>
                              <a:rPr lang="en-US" altLang="zh-CN" sz="2800" b="1" i="1" smtClean="0">
                                <a:latin typeface="Cambria Math"/>
                              </a:rPr>
                              <m:t>,⋯,</m:t>
                            </m:r>
                            <m:r>
                              <a:rPr lang="en-US" altLang="zh-CN" sz="2800" b="1" i="1" smtClean="0">
                                <a:latin typeface="Cambria Math"/>
                              </a:rPr>
                              <m:t>𝒎</m:t>
                            </m:r>
                          </m:e>
                          <m:e>
                            <m:sSub>
                              <m:sSubPr>
                                <m:ctrlPr>
                                  <a:rPr lang="en-US" altLang="zh-CN" sz="2800" b="1" i="1" smtClean="0">
                                    <a:latin typeface="Cambria Math" panose="02040503050406030204" pitchFamily="18" charset="0"/>
                                  </a:rPr>
                                </m:ctrlPr>
                              </m:sSubPr>
                              <m:e>
                                <m:r>
                                  <a:rPr lang="en-US" altLang="zh-CN" sz="2800" b="1" i="1" smtClean="0">
                                    <a:latin typeface="Cambria Math"/>
                                  </a:rPr>
                                  <m:t>𝒉</m:t>
                                </m:r>
                              </m:e>
                              <m:sub>
                                <m:r>
                                  <a:rPr lang="en-US" altLang="zh-CN" sz="2800" b="1" i="1" smtClean="0">
                                    <a:latin typeface="Cambria Math"/>
                                  </a:rPr>
                                  <m:t>𝒊</m:t>
                                </m:r>
                              </m:sub>
                            </m:sSub>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𝟏</m:t>
                            </m:r>
                            <m:r>
                              <a:rPr lang="en-US" altLang="zh-CN" sz="2800" b="1" i="1" smtClean="0">
                                <a:latin typeface="Cambria Math"/>
                              </a:rPr>
                              <m:t>,</m:t>
                            </m:r>
                            <m:r>
                              <a:rPr lang="en-US" altLang="zh-CN" sz="2800" b="1" i="1" smtClean="0">
                                <a:latin typeface="Cambria Math"/>
                              </a:rPr>
                              <m:t>𝟐</m:t>
                            </m:r>
                            <m:r>
                              <a:rPr lang="en-US" altLang="zh-CN" sz="2800" b="1" i="1" smtClean="0">
                                <a:latin typeface="Cambria Math"/>
                              </a:rPr>
                              <m:t>,⋯,</m:t>
                            </m:r>
                            <m:r>
                              <a:rPr lang="en-US" altLang="zh-CN" sz="2800" b="1" i="1" smtClean="0">
                                <a:latin typeface="Cambria Math"/>
                              </a:rPr>
                              <m:t>𝒍</m:t>
                            </m:r>
                          </m:e>
                          <m:e>
                            <m:r>
                              <a:rPr lang="en-US" altLang="zh-CN" sz="2800" b="1" i="1" smtClean="0">
                                <a:latin typeface="Cambria Math"/>
                              </a:rPr>
                              <m:t>𝒙</m:t>
                            </m:r>
                            <m:r>
                              <a:rPr lang="en-US" altLang="zh-CN" sz="2800" b="1" i="1" smtClean="0">
                                <a:latin typeface="Cambria Math"/>
                              </a:rPr>
                              <m:t>∈</m:t>
                            </m:r>
                            <m:r>
                              <a:rPr lang="en-US" altLang="zh-CN" sz="2800" b="1" i="1" smtClean="0">
                                <a:latin typeface="Cambria Math"/>
                              </a:rPr>
                              <m:t>𝑿</m:t>
                            </m:r>
                          </m:e>
                        </m:eqArr>
                      </m:e>
                    </m:d>
                  </m:oMath>
                </a14:m>
                <a:endParaRPr lang="en-US" altLang="zh-CN" sz="2800" b="1" dirty="0"/>
              </a:p>
              <a:p>
                <a:r>
                  <a:rPr lang="zh-CN" altLang="en-US" sz="2800" dirty="0"/>
                  <a:t>拉格朗日对偶问题</a:t>
                </a:r>
                <a:r>
                  <a:rPr lang="en-US" altLang="zh-CN" sz="2800" i="1" dirty="0"/>
                  <a:t>D:</a:t>
                </a:r>
                <a:endParaRPr lang="en-US" altLang="zh-CN" sz="2800" b="1"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altLang="zh-CN" sz="2800" b="1" i="1" smtClean="0">
                          <a:latin typeface="Cambria Math"/>
                        </a:rPr>
                        <m:t>𝑴𝒂𝒙</m:t>
                      </m:r>
                      <m:r>
                        <a:rPr lang="en-US" altLang="zh-CN" sz="2800" b="1" i="1" smtClean="0">
                          <a:latin typeface="Cambria Math"/>
                        </a:rPr>
                        <m:t> </m:t>
                      </m:r>
                      <m:r>
                        <a:rPr lang="en-US" altLang="zh-CN" sz="2800" b="1" i="1" smtClean="0">
                          <a:latin typeface="Cambria Math"/>
                        </a:rPr>
                        <m:t>𝜽</m:t>
                      </m:r>
                      <m:d>
                        <m:dPr>
                          <m:ctrlPr>
                            <a:rPr lang="en-US" altLang="zh-CN" sz="2800" b="1" i="1" smtClean="0">
                              <a:latin typeface="Cambria Math" panose="02040503050406030204" pitchFamily="18" charset="0"/>
                            </a:rPr>
                          </m:ctrlPr>
                        </m:dPr>
                        <m:e>
                          <m:r>
                            <a:rPr lang="en-US" altLang="zh-CN" sz="2800" b="1" i="1" smtClean="0">
                              <a:latin typeface="Cambria Math"/>
                            </a:rPr>
                            <m:t>𝒖</m:t>
                          </m:r>
                          <m:r>
                            <a:rPr lang="en-US" altLang="zh-CN" sz="2800" b="1" i="1" smtClean="0">
                              <a:latin typeface="Cambria Math"/>
                            </a:rPr>
                            <m:t>,</m:t>
                          </m:r>
                          <m:r>
                            <a:rPr lang="en-US" altLang="zh-CN" sz="2800" b="1" i="1" smtClean="0">
                              <a:latin typeface="Cambria Math"/>
                            </a:rPr>
                            <m:t>𝒗</m:t>
                          </m:r>
                        </m:e>
                      </m:d>
                      <m:r>
                        <a:rPr lang="en-US" altLang="zh-CN" sz="2800" b="1" i="1" smtClean="0">
                          <a:latin typeface="Cambria Math"/>
                        </a:rPr>
                        <m:t>, </m:t>
                      </m:r>
                      <m:r>
                        <a:rPr lang="en-US" altLang="zh-CN" sz="2800" b="1" i="1" smtClean="0">
                          <a:latin typeface="Cambria Math"/>
                        </a:rPr>
                        <m:t>𝒔</m:t>
                      </m:r>
                      <m:r>
                        <a:rPr lang="en-US" altLang="zh-CN" sz="2800" b="1" i="1" smtClean="0">
                          <a:latin typeface="Cambria Math"/>
                        </a:rPr>
                        <m:t>.</m:t>
                      </m:r>
                      <m:r>
                        <a:rPr lang="en-US" altLang="zh-CN" sz="2800" b="1" i="1" smtClean="0">
                          <a:latin typeface="Cambria Math"/>
                        </a:rPr>
                        <m:t>𝒕</m:t>
                      </m:r>
                      <m:r>
                        <a:rPr lang="en-US" altLang="zh-CN" sz="2800" b="1" i="1" smtClean="0">
                          <a:latin typeface="Cambria Math"/>
                        </a:rPr>
                        <m:t>. </m:t>
                      </m:r>
                      <m:r>
                        <a:rPr lang="en-US" altLang="zh-CN" sz="2800" b="1" i="1" smtClean="0">
                          <a:latin typeface="Cambria Math"/>
                        </a:rPr>
                        <m:t>𝒖</m:t>
                      </m:r>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oMath>
                  </m:oMathPara>
                </a14:m>
                <a:endParaRPr lang="en-US" altLang="zh-CN" sz="2800" b="1"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altLang="zh-CN" sz="2800" b="1" i="1" smtClean="0">
                          <a:latin typeface="Cambria Math"/>
                        </a:rPr>
                        <m:t>𝜽</m:t>
                      </m:r>
                      <m:d>
                        <m:dPr>
                          <m:ctrlPr>
                            <a:rPr lang="en-US" altLang="zh-CN" sz="2800" b="1" i="1" smtClean="0">
                              <a:latin typeface="Cambria Math" panose="02040503050406030204" pitchFamily="18" charset="0"/>
                            </a:rPr>
                          </m:ctrlPr>
                        </m:dPr>
                        <m:e>
                          <m:r>
                            <a:rPr lang="en-US" altLang="zh-CN" sz="2800" b="1" i="1" smtClean="0">
                              <a:latin typeface="Cambria Math"/>
                            </a:rPr>
                            <m:t>𝒖</m:t>
                          </m:r>
                          <m:r>
                            <a:rPr lang="en-US" altLang="zh-CN" sz="2800" b="1" i="1" smtClean="0">
                              <a:latin typeface="Cambria Math"/>
                            </a:rPr>
                            <m:t>,</m:t>
                          </m:r>
                          <m:r>
                            <a:rPr lang="en-US" altLang="zh-CN" sz="2800" b="1" i="1" smtClean="0">
                              <a:latin typeface="Cambria Math"/>
                            </a:rPr>
                            <m:t>𝒗</m:t>
                          </m:r>
                        </m:e>
                      </m:d>
                      <m:r>
                        <a:rPr lang="en-US" altLang="zh-CN" sz="2800" b="1" i="1" smtClean="0">
                          <a:latin typeface="Cambria Math"/>
                        </a:rPr>
                        <m:t>=</m:t>
                      </m:r>
                      <m:r>
                        <a:rPr lang="en-US" altLang="zh-CN" sz="2800" b="1" i="1" smtClean="0">
                          <a:latin typeface="Cambria Math"/>
                        </a:rPr>
                        <m:t>𝒊𝒏𝒇</m:t>
                      </m:r>
                      <m:d>
                        <m:dPr>
                          <m:begChr m:val="{"/>
                          <m:endChr m:val="}"/>
                          <m:ctrlPr>
                            <a:rPr lang="en-US" altLang="zh-CN" sz="2800" b="1" i="1" smtClean="0">
                              <a:latin typeface="Cambria Math" panose="02040503050406030204" pitchFamily="18" charset="0"/>
                            </a:rPr>
                          </m:ctrlPr>
                        </m:dPr>
                        <m:e>
                          <m:r>
                            <a:rPr lang="en-US" altLang="zh-CN" sz="2800" b="1" i="1" smtClean="0">
                              <a:latin typeface="Cambria Math"/>
                            </a:rPr>
                            <m:t>𝒇</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solidFill>
                                <a:srgbClr val="FF0000"/>
                              </a:solidFill>
                              <a:latin typeface="Cambria Math"/>
                            </a:rPr>
                            <m:t>+</m:t>
                          </m:r>
                          <m:sSubSup>
                            <m:sSubSupPr>
                              <m:ctrlPr>
                                <a:rPr lang="en-US" altLang="zh-CN" sz="2800" b="1" i="1" smtClean="0">
                                  <a:latin typeface="Cambria Math" panose="02040503050406030204" pitchFamily="18" charset="0"/>
                                </a:rPr>
                              </m:ctrlPr>
                            </m:sSubSupPr>
                            <m:e>
                              <m:r>
                                <a:rPr lang="en-US" altLang="zh-CN" sz="2800" b="1" i="1" smtClean="0">
                                  <a:latin typeface="Cambria Math"/>
                                </a:rPr>
                                <m:t>𝜮</m:t>
                              </m:r>
                            </m:e>
                            <m:sub>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𝟏</m:t>
                              </m:r>
                            </m:sub>
                            <m:sup>
                              <m:r>
                                <a:rPr lang="en-US" altLang="zh-CN" sz="2800" b="1" i="1" smtClean="0">
                                  <a:latin typeface="Cambria Math"/>
                                </a:rPr>
                                <m:t>𝒎</m:t>
                              </m:r>
                            </m:sup>
                          </m:sSubSup>
                          <m:sSub>
                            <m:sSubPr>
                              <m:ctrlPr>
                                <a:rPr lang="en-US" altLang="zh-CN" sz="2800" b="1" i="1" smtClean="0">
                                  <a:latin typeface="Cambria Math" panose="02040503050406030204" pitchFamily="18" charset="0"/>
                                </a:rPr>
                              </m:ctrlPr>
                            </m:sSubPr>
                            <m:e>
                              <m:r>
                                <a:rPr lang="en-US" altLang="zh-CN" sz="2800" b="1" i="1" smtClean="0">
                                  <a:latin typeface="Cambria Math"/>
                                </a:rPr>
                                <m:t>𝒖</m:t>
                              </m:r>
                            </m:e>
                            <m:sub>
                              <m:r>
                                <a:rPr lang="en-US" altLang="zh-CN" sz="2800" b="1" i="1" smtClean="0">
                                  <a:latin typeface="Cambria Math"/>
                                </a:rPr>
                                <m:t>𝒊</m:t>
                              </m:r>
                            </m:sub>
                          </m:sSub>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solidFill>
                                <a:srgbClr val="FF0000"/>
                              </a:solidFill>
                              <a:latin typeface="Cambria Math"/>
                            </a:rPr>
                            <m:t>+</m:t>
                          </m:r>
                          <m:sSubSup>
                            <m:sSubSupPr>
                              <m:ctrlPr>
                                <a:rPr lang="en-US" altLang="zh-CN" sz="2800" b="1" i="1" smtClean="0">
                                  <a:latin typeface="Cambria Math" panose="02040503050406030204" pitchFamily="18" charset="0"/>
                                </a:rPr>
                              </m:ctrlPr>
                            </m:sSubSupPr>
                            <m:e>
                              <m:r>
                                <a:rPr lang="en-US" altLang="zh-CN" sz="2800" b="1" i="1" smtClean="0">
                                  <a:latin typeface="Cambria Math"/>
                                </a:rPr>
                                <m:t>𝜮</m:t>
                              </m:r>
                            </m:e>
                            <m:sub>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𝟏</m:t>
                              </m:r>
                            </m:sub>
                            <m:sup>
                              <m:r>
                                <a:rPr lang="en-US" altLang="zh-CN" sz="2800" b="1" i="1" smtClean="0">
                                  <a:latin typeface="Cambria Math"/>
                                </a:rPr>
                                <m:t>𝒍</m:t>
                              </m:r>
                            </m:sup>
                          </m:sSubSup>
                          <m:sSub>
                            <m:sSubPr>
                              <m:ctrlPr>
                                <a:rPr lang="en-US" altLang="zh-CN" sz="2800" b="1" i="1" smtClean="0">
                                  <a:latin typeface="Cambria Math" panose="02040503050406030204" pitchFamily="18" charset="0"/>
                                </a:rPr>
                              </m:ctrlPr>
                            </m:sSubPr>
                            <m:e>
                              <m:r>
                                <a:rPr lang="en-US" altLang="zh-CN" sz="2800" b="1" i="1" smtClean="0">
                                  <a:latin typeface="Cambria Math"/>
                                </a:rPr>
                                <m:t>𝒗</m:t>
                              </m:r>
                            </m:e>
                            <m:sub>
                              <m:r>
                                <a:rPr lang="en-US" altLang="zh-CN" sz="2800" b="1" i="1" smtClean="0">
                                  <a:latin typeface="Cambria Math"/>
                                </a:rPr>
                                <m:t>𝒊</m:t>
                              </m:r>
                            </m:sub>
                          </m:sSub>
                          <m:sSub>
                            <m:sSubPr>
                              <m:ctrlPr>
                                <a:rPr lang="en-US" altLang="zh-CN" sz="2800" b="1" i="1" smtClean="0">
                                  <a:latin typeface="Cambria Math" panose="02040503050406030204" pitchFamily="18" charset="0"/>
                                </a:rPr>
                              </m:ctrlPr>
                            </m:sSubPr>
                            <m:e>
                              <m:r>
                                <a:rPr lang="en-US" altLang="zh-CN" sz="2800" b="1" i="1" smtClean="0">
                                  <a:latin typeface="Cambria Math"/>
                                </a:rPr>
                                <m:t>𝒉</m:t>
                              </m:r>
                            </m:e>
                            <m:sub>
                              <m:r>
                                <a:rPr lang="en-US" altLang="zh-CN" sz="2800" b="1" i="1" smtClean="0">
                                  <a:latin typeface="Cambria Math"/>
                                </a:rPr>
                                <m:t>𝒊</m:t>
                              </m:r>
                            </m:sub>
                          </m:sSub>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0" smtClean="0">
                              <a:latin typeface="Cambria Math"/>
                            </a:rPr>
                            <m:t>𝐱</m:t>
                          </m:r>
                          <m:r>
                            <a:rPr lang="en-US" altLang="zh-CN" sz="2800" b="1" i="1" smtClean="0">
                              <a:latin typeface="Cambria Math"/>
                            </a:rPr>
                            <m:t>∈</m:t>
                          </m:r>
                          <m:r>
                            <a:rPr lang="en-US" altLang="zh-CN" sz="2800" b="1" i="1" smtClean="0">
                              <a:latin typeface="Cambria Math"/>
                            </a:rPr>
                            <m:t>𝑿</m:t>
                          </m:r>
                        </m:e>
                      </m:d>
                    </m:oMath>
                  </m:oMathPara>
                </a14:m>
                <a:endParaRPr lang="en-US" altLang="zh-CN" sz="2800" b="1" i="1" dirty="0"/>
              </a:p>
              <a:p>
                <a:r>
                  <a:rPr lang="zh-CN" altLang="en-US" sz="2800" b="1" dirty="0"/>
                  <a:t>拉格朗日函数</a:t>
                </a:r>
                <a:endParaRPr lang="en-US" altLang="zh-CN" sz="2800" b="1" dirty="0"/>
              </a:p>
              <a:p>
                <a:pPr lvl="1"/>
                <a14:m>
                  <m:oMath xmlns:m="http://schemas.openxmlformats.org/officeDocument/2006/math">
                    <m:r>
                      <a:rPr lang="en-US" altLang="zh-CN" sz="2400" i="1">
                        <a:latin typeface="Cambria Math"/>
                      </a:rPr>
                      <m:t>𝑳</m:t>
                    </m:r>
                    <m:d>
                      <m:dPr>
                        <m:ctrlPr>
                          <a:rPr lang="en-US" altLang="zh-CN" sz="2400" i="1">
                            <a:latin typeface="Cambria Math" panose="02040503050406030204" pitchFamily="18" charset="0"/>
                          </a:rPr>
                        </m:ctrlPr>
                      </m:dPr>
                      <m:e>
                        <m:r>
                          <a:rPr lang="en-US" altLang="zh-CN" sz="2400" i="1">
                            <a:latin typeface="Cambria Math"/>
                          </a:rPr>
                          <m:t>𝒙</m:t>
                        </m:r>
                        <m:r>
                          <a:rPr lang="en-US" altLang="zh-CN" sz="2400" i="1">
                            <a:latin typeface="Cambria Math"/>
                          </a:rPr>
                          <m:t>,</m:t>
                        </m:r>
                        <m:r>
                          <a:rPr lang="en-US" altLang="zh-CN" sz="2400" i="1">
                            <a:latin typeface="Cambria Math"/>
                          </a:rPr>
                          <m:t>𝒖</m:t>
                        </m:r>
                        <m:r>
                          <a:rPr lang="en-US" altLang="zh-CN" sz="2400" i="1">
                            <a:latin typeface="Cambria Math"/>
                          </a:rPr>
                          <m:t>,</m:t>
                        </m:r>
                        <m:r>
                          <a:rPr lang="en-US" altLang="zh-CN" sz="2400" i="1">
                            <a:latin typeface="Cambria Math"/>
                          </a:rPr>
                          <m:t>𝒗</m:t>
                        </m:r>
                      </m:e>
                    </m:d>
                    <m:r>
                      <a:rPr lang="en-US" altLang="zh-CN" sz="2400" i="1">
                        <a:latin typeface="Cambria Math"/>
                      </a:rPr>
                      <m:t>=</m:t>
                    </m:r>
                  </m:oMath>
                </a14:m>
                <a:r>
                  <a:rPr lang="en-US" altLang="zh-CN" sz="2400" dirty="0"/>
                  <a:t> </a:t>
                </a:r>
                <a14:m>
                  <m:oMath xmlns:m="http://schemas.openxmlformats.org/officeDocument/2006/math">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sSubSup>
                      <m:sSubSupPr>
                        <m:ctrlPr>
                          <a:rPr lang="en-US" altLang="zh-CN" sz="2400" i="1">
                            <a:latin typeface="Cambria Math" panose="02040503050406030204" pitchFamily="18" charset="0"/>
                          </a:rPr>
                        </m:ctrlPr>
                      </m:sSubSupPr>
                      <m:e>
                        <m:r>
                          <a:rPr lang="en-US" altLang="zh-CN" sz="2400" i="1">
                            <a:latin typeface="Cambria Math"/>
                          </a:rPr>
                          <m:t>𝜮</m:t>
                        </m:r>
                      </m:e>
                      <m:sub>
                        <m:r>
                          <a:rPr lang="en-US" altLang="zh-CN" sz="2400" i="1">
                            <a:latin typeface="Cambria Math"/>
                          </a:rPr>
                          <m:t>𝒊</m:t>
                        </m:r>
                        <m:r>
                          <a:rPr lang="en-US" altLang="zh-CN" sz="2400" i="1">
                            <a:latin typeface="Cambria Math"/>
                          </a:rPr>
                          <m:t>=</m:t>
                        </m:r>
                        <m:r>
                          <a:rPr lang="en-US" altLang="zh-CN" sz="2400" i="1">
                            <a:latin typeface="Cambria Math"/>
                          </a:rPr>
                          <m:t>𝟏</m:t>
                        </m:r>
                      </m:sub>
                      <m:sup>
                        <m:r>
                          <a:rPr lang="en-US" altLang="zh-CN" sz="2400" i="1">
                            <a:latin typeface="Cambria Math"/>
                          </a:rPr>
                          <m:t>𝒎</m:t>
                        </m:r>
                      </m:sup>
                    </m:sSubSup>
                    <m:sSub>
                      <m:sSubPr>
                        <m:ctrlPr>
                          <a:rPr lang="en-US" altLang="zh-CN" sz="2400" i="1">
                            <a:latin typeface="Cambria Math" panose="02040503050406030204" pitchFamily="18" charset="0"/>
                          </a:rPr>
                        </m:ctrlPr>
                      </m:sSubPr>
                      <m:e>
                        <m:r>
                          <a:rPr lang="en-US" altLang="zh-CN" sz="2400" i="1">
                            <a:latin typeface="Cambria Math"/>
                          </a:rPr>
                          <m:t>𝒖</m:t>
                        </m:r>
                      </m:e>
                      <m:sub>
                        <m:r>
                          <a:rPr lang="en-US" altLang="zh-CN" sz="2400" i="1">
                            <a:latin typeface="Cambria Math"/>
                          </a:rPr>
                          <m:t>𝒊</m:t>
                        </m:r>
                      </m:sub>
                    </m:sSub>
                    <m:sSub>
                      <m:sSubPr>
                        <m:ctrlPr>
                          <a:rPr lang="en-US" altLang="zh-CN" sz="2400" i="1">
                            <a:latin typeface="Cambria Math" panose="02040503050406030204" pitchFamily="18" charset="0"/>
                          </a:rPr>
                        </m:ctrlPr>
                      </m:sSubPr>
                      <m:e>
                        <m:r>
                          <a:rPr lang="en-US" altLang="zh-CN" sz="2400" i="1">
                            <a:latin typeface="Cambria Math"/>
                          </a:rPr>
                          <m:t>𝒈</m:t>
                        </m:r>
                      </m:e>
                      <m:sub>
                        <m:r>
                          <a:rPr lang="en-US" altLang="zh-CN" sz="2400" i="1">
                            <a:latin typeface="Cambria Math"/>
                          </a:rPr>
                          <m:t>𝒊</m:t>
                        </m:r>
                      </m:sub>
                    </m:sSub>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sSubSup>
                      <m:sSubSupPr>
                        <m:ctrlPr>
                          <a:rPr lang="en-US" altLang="zh-CN" sz="2400" i="1">
                            <a:latin typeface="Cambria Math" panose="02040503050406030204" pitchFamily="18" charset="0"/>
                          </a:rPr>
                        </m:ctrlPr>
                      </m:sSubSupPr>
                      <m:e>
                        <m:r>
                          <a:rPr lang="en-US" altLang="zh-CN" sz="2400" i="1">
                            <a:latin typeface="Cambria Math"/>
                          </a:rPr>
                          <m:t>𝜮</m:t>
                        </m:r>
                      </m:e>
                      <m:sub>
                        <m:r>
                          <a:rPr lang="en-US" altLang="zh-CN" sz="2400" i="1">
                            <a:latin typeface="Cambria Math"/>
                          </a:rPr>
                          <m:t>𝒊</m:t>
                        </m:r>
                        <m:r>
                          <a:rPr lang="en-US" altLang="zh-CN" sz="2400" i="1">
                            <a:latin typeface="Cambria Math"/>
                          </a:rPr>
                          <m:t>=</m:t>
                        </m:r>
                        <m:r>
                          <a:rPr lang="en-US" altLang="zh-CN" sz="2400" i="1">
                            <a:latin typeface="Cambria Math"/>
                          </a:rPr>
                          <m:t>𝟏</m:t>
                        </m:r>
                      </m:sub>
                      <m:sup>
                        <m:r>
                          <a:rPr lang="en-US" altLang="zh-CN" sz="2400" i="1">
                            <a:latin typeface="Cambria Math"/>
                          </a:rPr>
                          <m:t>𝒍</m:t>
                        </m:r>
                      </m:sup>
                    </m:sSubSup>
                    <m:sSub>
                      <m:sSubPr>
                        <m:ctrlPr>
                          <a:rPr lang="en-US" altLang="zh-CN" sz="2400" i="1">
                            <a:latin typeface="Cambria Math" panose="02040503050406030204" pitchFamily="18" charset="0"/>
                          </a:rPr>
                        </m:ctrlPr>
                      </m:sSubPr>
                      <m:e>
                        <m:r>
                          <a:rPr lang="en-US" altLang="zh-CN" sz="2400" i="1">
                            <a:latin typeface="Cambria Math"/>
                          </a:rPr>
                          <m:t>𝒗</m:t>
                        </m:r>
                      </m:e>
                      <m:sub>
                        <m:r>
                          <a:rPr lang="en-US" altLang="zh-CN" sz="2400" i="1">
                            <a:latin typeface="Cambria Math"/>
                          </a:rPr>
                          <m:t>𝒊</m:t>
                        </m:r>
                      </m:sub>
                    </m:sSub>
                    <m:sSub>
                      <m:sSubPr>
                        <m:ctrlPr>
                          <a:rPr lang="en-US" altLang="zh-CN" sz="2400" i="1">
                            <a:latin typeface="Cambria Math" panose="02040503050406030204" pitchFamily="18" charset="0"/>
                          </a:rPr>
                        </m:ctrlPr>
                      </m:sSubPr>
                      <m:e>
                        <m:r>
                          <a:rPr lang="en-US" altLang="zh-CN" sz="2400" i="1">
                            <a:latin typeface="Cambria Math"/>
                          </a:rPr>
                          <m:t>𝒉</m:t>
                        </m:r>
                      </m:e>
                      <m:sub>
                        <m:r>
                          <a:rPr lang="en-US" altLang="zh-CN" sz="2400" i="1">
                            <a:latin typeface="Cambria Math"/>
                          </a:rPr>
                          <m:t>𝒊</m:t>
                        </m:r>
                      </m:sub>
                    </m:sSub>
                    <m:d>
                      <m:dPr>
                        <m:ctrlPr>
                          <a:rPr lang="en-US" altLang="zh-CN" sz="2400" i="1">
                            <a:latin typeface="Cambria Math" panose="02040503050406030204" pitchFamily="18" charset="0"/>
                          </a:rPr>
                        </m:ctrlPr>
                      </m:dPr>
                      <m:e>
                        <m:r>
                          <a:rPr lang="en-US" altLang="zh-CN" sz="2400" i="1">
                            <a:latin typeface="Cambria Math"/>
                          </a:rPr>
                          <m:t>𝒙</m:t>
                        </m:r>
                      </m:e>
                    </m:d>
                  </m:oMath>
                </a14:m>
                <a:endParaRPr lang="en-US" altLang="zh-CN" sz="2400" b="1"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90" t="-1085" r="-132"/>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注意函数</a:t>
                </a:r>
                <a14:m>
                  <m:oMath xmlns:m="http://schemas.openxmlformats.org/officeDocument/2006/math">
                    <m:r>
                      <a:rPr lang="en-US" altLang="zh-CN" sz="2800" i="1">
                        <a:latin typeface="Cambria Math"/>
                      </a:rPr>
                      <m:t>𝑳</m:t>
                    </m:r>
                    <m:d>
                      <m:dPr>
                        <m:ctrlPr>
                          <a:rPr lang="en-US" altLang="zh-CN" sz="2800" i="1">
                            <a:latin typeface="Cambria Math" panose="02040503050406030204" pitchFamily="18" charset="0"/>
                          </a:rPr>
                        </m:ctrlPr>
                      </m:dPr>
                      <m:e>
                        <m:r>
                          <a:rPr lang="en-US" altLang="zh-CN" sz="2800" i="1">
                            <a:latin typeface="Cambria Math"/>
                          </a:rPr>
                          <m:t>𝒙</m:t>
                        </m:r>
                        <m:r>
                          <a:rPr lang="en-US" altLang="zh-CN" sz="2800" i="1">
                            <a:latin typeface="Cambria Math"/>
                          </a:rPr>
                          <m:t>,</m:t>
                        </m:r>
                        <m:r>
                          <a:rPr lang="en-US" altLang="zh-CN" sz="2800" i="1">
                            <a:latin typeface="Cambria Math"/>
                          </a:rPr>
                          <m:t>𝒖</m:t>
                        </m:r>
                        <m:r>
                          <a:rPr lang="en-US" altLang="zh-CN" sz="2800" i="1">
                            <a:latin typeface="Cambria Math"/>
                          </a:rPr>
                          <m:t>,</m:t>
                        </m:r>
                        <m:r>
                          <a:rPr lang="en-US" altLang="zh-CN" sz="2800" i="1">
                            <a:latin typeface="Cambria Math"/>
                          </a:rPr>
                          <m:t>𝒗</m:t>
                        </m:r>
                      </m:e>
                    </m:d>
                    <m:r>
                      <a:rPr lang="en-US" altLang="zh-CN" sz="2800" i="1">
                        <a:latin typeface="Cambria Math"/>
                      </a:rPr>
                      <m:t>=</m:t>
                    </m:r>
                  </m:oMath>
                </a14:m>
                <a:r>
                  <a:rPr lang="en-US" altLang="zh-CN" sz="2800" dirty="0"/>
                  <a:t> </a:t>
                </a:r>
                <a14:m>
                  <m:oMath xmlns:m="http://schemas.openxmlformats.org/officeDocument/2006/math">
                    <m:r>
                      <a:rPr lang="en-US" altLang="zh-CN" sz="2800" i="1">
                        <a:latin typeface="Cambria Math"/>
                      </a:rPr>
                      <m:t>𝒇</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sSubSup>
                      <m:sSubSupPr>
                        <m:ctrlPr>
                          <a:rPr lang="en-US" altLang="zh-CN" sz="2800" i="1">
                            <a:latin typeface="Cambria Math" panose="02040503050406030204" pitchFamily="18" charset="0"/>
                          </a:rPr>
                        </m:ctrlPr>
                      </m:sSubSupPr>
                      <m:e>
                        <m:r>
                          <a:rPr lang="en-US" altLang="zh-CN" sz="2800" i="1">
                            <a:latin typeface="Cambria Math"/>
                          </a:rPr>
                          <m:t>𝜮</m:t>
                        </m:r>
                      </m:e>
                      <m:sub>
                        <m:r>
                          <a:rPr lang="en-US" altLang="zh-CN" sz="2800" i="1">
                            <a:latin typeface="Cambria Math"/>
                          </a:rPr>
                          <m:t>𝒊</m:t>
                        </m:r>
                        <m:r>
                          <a:rPr lang="en-US" altLang="zh-CN" sz="2800" i="1">
                            <a:latin typeface="Cambria Math"/>
                          </a:rPr>
                          <m:t>=</m:t>
                        </m:r>
                        <m:r>
                          <a:rPr lang="en-US" altLang="zh-CN" sz="2800" i="1">
                            <a:latin typeface="Cambria Math"/>
                          </a:rPr>
                          <m:t>𝟏</m:t>
                        </m:r>
                      </m:sub>
                      <m:sup>
                        <m:r>
                          <a:rPr lang="en-US" altLang="zh-CN" sz="2800" i="1">
                            <a:latin typeface="Cambria Math"/>
                          </a:rPr>
                          <m:t>𝒎</m:t>
                        </m:r>
                      </m:sup>
                    </m:sSubSup>
                    <m:sSub>
                      <m:sSubPr>
                        <m:ctrlPr>
                          <a:rPr lang="en-US" altLang="zh-CN" sz="2800" i="1">
                            <a:latin typeface="Cambria Math" panose="02040503050406030204" pitchFamily="18" charset="0"/>
                          </a:rPr>
                        </m:ctrlPr>
                      </m:sSubPr>
                      <m:e>
                        <m:r>
                          <a:rPr lang="en-US" altLang="zh-CN" sz="2800" i="1">
                            <a:latin typeface="Cambria Math"/>
                          </a:rPr>
                          <m:t>𝒖</m:t>
                        </m:r>
                      </m:e>
                      <m:sub>
                        <m:r>
                          <a:rPr lang="en-US" altLang="zh-CN" sz="2800" i="1">
                            <a:latin typeface="Cambria Math"/>
                          </a:rPr>
                          <m:t>𝒊</m:t>
                        </m:r>
                      </m:sub>
                    </m:sSub>
                    <m:sSub>
                      <m:sSubPr>
                        <m:ctrlPr>
                          <a:rPr lang="en-US" altLang="zh-CN" sz="2800" i="1">
                            <a:latin typeface="Cambria Math" panose="02040503050406030204" pitchFamily="18" charset="0"/>
                          </a:rPr>
                        </m:ctrlPr>
                      </m:sSubPr>
                      <m:e>
                        <m:r>
                          <a:rPr lang="en-US" altLang="zh-CN" sz="2800" i="1">
                            <a:latin typeface="Cambria Math"/>
                          </a:rPr>
                          <m:t>𝒈</m:t>
                        </m:r>
                      </m:e>
                      <m:sub>
                        <m:r>
                          <a:rPr lang="en-US" altLang="zh-CN" sz="2800" i="1">
                            <a:latin typeface="Cambria Math"/>
                          </a:rPr>
                          <m:t>𝒊</m:t>
                        </m:r>
                      </m:sub>
                    </m:sSub>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sSubSup>
                      <m:sSubSupPr>
                        <m:ctrlPr>
                          <a:rPr lang="en-US" altLang="zh-CN" sz="2800" i="1">
                            <a:latin typeface="Cambria Math" panose="02040503050406030204" pitchFamily="18" charset="0"/>
                          </a:rPr>
                        </m:ctrlPr>
                      </m:sSubSupPr>
                      <m:e>
                        <m:r>
                          <a:rPr lang="en-US" altLang="zh-CN" sz="2800" i="1">
                            <a:latin typeface="Cambria Math"/>
                          </a:rPr>
                          <m:t>𝜮</m:t>
                        </m:r>
                      </m:e>
                      <m:sub>
                        <m:r>
                          <a:rPr lang="en-US" altLang="zh-CN" sz="2800" i="1">
                            <a:latin typeface="Cambria Math"/>
                          </a:rPr>
                          <m:t>𝒊</m:t>
                        </m:r>
                        <m:r>
                          <a:rPr lang="en-US" altLang="zh-CN" sz="2800" i="1">
                            <a:latin typeface="Cambria Math"/>
                          </a:rPr>
                          <m:t>=</m:t>
                        </m:r>
                        <m:r>
                          <a:rPr lang="en-US" altLang="zh-CN" sz="2800" i="1">
                            <a:latin typeface="Cambria Math"/>
                          </a:rPr>
                          <m:t>𝟏</m:t>
                        </m:r>
                      </m:sub>
                      <m:sup>
                        <m:r>
                          <a:rPr lang="en-US" altLang="zh-CN" sz="2800" i="1">
                            <a:latin typeface="Cambria Math"/>
                          </a:rPr>
                          <m:t>𝒍</m:t>
                        </m:r>
                      </m:sup>
                    </m:sSubSup>
                    <m:sSub>
                      <m:sSubPr>
                        <m:ctrlPr>
                          <a:rPr lang="en-US" altLang="zh-CN" sz="2800" i="1">
                            <a:latin typeface="Cambria Math" panose="02040503050406030204" pitchFamily="18" charset="0"/>
                          </a:rPr>
                        </m:ctrlPr>
                      </m:sSubPr>
                      <m:e>
                        <m:r>
                          <a:rPr lang="en-US" altLang="zh-CN" sz="2800" i="1">
                            <a:latin typeface="Cambria Math"/>
                          </a:rPr>
                          <m:t>𝒗</m:t>
                        </m:r>
                      </m:e>
                      <m:sub>
                        <m:r>
                          <a:rPr lang="en-US" altLang="zh-CN" sz="2800" i="1">
                            <a:latin typeface="Cambria Math"/>
                          </a:rPr>
                          <m:t>𝒊</m:t>
                        </m:r>
                      </m:sub>
                    </m:sSub>
                    <m:sSub>
                      <m:sSubPr>
                        <m:ctrlPr>
                          <a:rPr lang="en-US" altLang="zh-CN" sz="2800" i="1">
                            <a:latin typeface="Cambria Math" panose="02040503050406030204" pitchFamily="18" charset="0"/>
                          </a:rPr>
                        </m:ctrlPr>
                      </m:sSubPr>
                      <m:e>
                        <m:r>
                          <a:rPr lang="en-US" altLang="zh-CN" sz="2800" i="1">
                            <a:latin typeface="Cambria Math"/>
                          </a:rPr>
                          <m:t>𝒉</m:t>
                        </m:r>
                      </m:e>
                      <m:sub>
                        <m:r>
                          <a:rPr lang="en-US" altLang="zh-CN" sz="2800" i="1">
                            <a:latin typeface="Cambria Math"/>
                          </a:rPr>
                          <m:t>𝒊</m:t>
                        </m:r>
                      </m:sub>
                    </m:sSub>
                    <m:d>
                      <m:dPr>
                        <m:ctrlPr>
                          <a:rPr lang="en-US" altLang="zh-CN" sz="2800" i="1">
                            <a:latin typeface="Cambria Math" panose="02040503050406030204" pitchFamily="18" charset="0"/>
                          </a:rPr>
                        </m:ctrlPr>
                      </m:dPr>
                      <m:e>
                        <m:r>
                          <a:rPr lang="en-US" altLang="zh-CN" sz="2800" i="1">
                            <a:latin typeface="Cambria Math"/>
                          </a:rPr>
                          <m:t>𝒙</m:t>
                        </m:r>
                      </m:e>
                    </m:d>
                  </m:oMath>
                </a14:m>
                <a:r>
                  <a:rPr lang="en-US" altLang="zh-CN" sz="2800" dirty="0"/>
                  <a:t>,</a:t>
                </a:r>
                <a:r>
                  <a:rPr lang="zh-CN" altLang="en-US" sz="2800" dirty="0"/>
                  <a:t>其输入为三变量，一般称为</a:t>
                </a:r>
                <a:r>
                  <a:rPr lang="en-US" altLang="zh-CN" sz="2800" dirty="0" err="1"/>
                  <a:t>Lagrangian</a:t>
                </a:r>
                <a:r>
                  <a:rPr lang="zh-CN" altLang="en-US" sz="2800" dirty="0"/>
                  <a:t>函数，</a:t>
                </a:r>
                <a14:m>
                  <m:oMath xmlns:m="http://schemas.openxmlformats.org/officeDocument/2006/math">
                    <m:r>
                      <a:rPr lang="en-US" altLang="zh-CN" sz="2800" i="1">
                        <a:latin typeface="Cambria Math"/>
                      </a:rPr>
                      <m:t>𝒖</m:t>
                    </m:r>
                    <m:r>
                      <a:rPr lang="en-US" altLang="zh-CN" sz="2800" i="1">
                        <a:latin typeface="Cambria Math"/>
                      </a:rPr>
                      <m:t>,</m:t>
                    </m:r>
                    <m:r>
                      <a:rPr lang="en-US" altLang="zh-CN" sz="2800" i="1">
                        <a:latin typeface="Cambria Math"/>
                      </a:rPr>
                      <m:t>𝒗</m:t>
                    </m:r>
                  </m:oMath>
                </a14:m>
                <a:r>
                  <a:rPr lang="zh-CN" altLang="en-US" sz="2800" dirty="0"/>
                  <a:t>分别为对应不等式约束和等式约束的拉格朗日乘子向量或者对偶变量</a:t>
                </a:r>
                <a:endParaRPr lang="en-US" altLang="zh-CN" sz="2800" dirty="0"/>
              </a:p>
              <a:p>
                <a:r>
                  <a:rPr lang="zh-CN" altLang="en-US" sz="2800" dirty="0">
                    <a:solidFill>
                      <a:srgbClr val="FF0000"/>
                    </a:solidFill>
                  </a:rPr>
                  <a:t>注意</a:t>
                </a:r>
                <a14:m>
                  <m:oMath xmlns:m="http://schemas.openxmlformats.org/officeDocument/2006/math">
                    <m:r>
                      <a:rPr lang="en-US" altLang="zh-CN" sz="2800" b="1" i="1" dirty="0" smtClean="0">
                        <a:latin typeface="Cambria Math"/>
                      </a:rPr>
                      <m:t>𝜽</m:t>
                    </m:r>
                  </m:oMath>
                </a14:m>
                <a:r>
                  <a:rPr lang="zh-CN" altLang="en-US" sz="2800" dirty="0"/>
                  <a:t>可取</a:t>
                </a:r>
                <a14:m>
                  <m:oMath xmlns:m="http://schemas.openxmlformats.org/officeDocument/2006/math">
                    <m:r>
                      <a:rPr lang="en-US" altLang="zh-CN" sz="2800" dirty="0">
                        <a:latin typeface="Cambria Math"/>
                      </a:rPr>
                      <m:t>−</m:t>
                    </m:r>
                    <m:r>
                      <a:rPr lang="en-US" altLang="zh-CN" sz="2800" i="1" dirty="0" smtClean="0">
                        <a:latin typeface="Cambria Math"/>
                        <a:ea typeface="Cambria Math"/>
                      </a:rPr>
                      <m:t>∞</m:t>
                    </m:r>
                  </m:oMath>
                </a14:m>
                <a:r>
                  <a:rPr lang="en-US" altLang="zh-CN" sz="2800" dirty="0"/>
                  <a:t>, </a:t>
                </a:r>
                <a:r>
                  <a:rPr lang="zh-CN" altLang="en-US" sz="2800" dirty="0"/>
                  <a:t>有时也称</a:t>
                </a:r>
                <a14:m>
                  <m:oMath xmlns:m="http://schemas.openxmlformats.org/officeDocument/2006/math">
                    <m:r>
                      <a:rPr lang="en-US" altLang="zh-CN" sz="2800" i="1">
                        <a:latin typeface="Cambria Math"/>
                      </a:rPr>
                      <m:t>𝜽</m:t>
                    </m:r>
                    <m:d>
                      <m:dPr>
                        <m:ctrlPr>
                          <a:rPr lang="en-US" altLang="zh-CN" sz="2800" i="1">
                            <a:latin typeface="Cambria Math" panose="02040503050406030204" pitchFamily="18" charset="0"/>
                          </a:rPr>
                        </m:ctrlPr>
                      </m:dPr>
                      <m:e>
                        <m:r>
                          <a:rPr lang="en-US" altLang="zh-CN" sz="2800" i="1">
                            <a:latin typeface="Cambria Math"/>
                          </a:rPr>
                          <m:t>𝒖</m:t>
                        </m:r>
                        <m:r>
                          <a:rPr lang="en-US" altLang="zh-CN" sz="2800" i="1">
                            <a:latin typeface="Cambria Math"/>
                          </a:rPr>
                          <m:t>,</m:t>
                        </m:r>
                        <m:r>
                          <a:rPr lang="en-US" altLang="zh-CN" sz="2800" i="1">
                            <a:latin typeface="Cambria Math"/>
                          </a:rPr>
                          <m:t>𝒗</m:t>
                        </m:r>
                      </m:e>
                    </m:d>
                  </m:oMath>
                </a14:m>
                <a:r>
                  <a:rPr lang="zh-CN" altLang="en-US" sz="2800" dirty="0"/>
                  <a:t>为拉格朗日对偶函数，此时约束都通过拉格朗日乘子或者对偶变量</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𝒖</m:t>
                        </m:r>
                      </m:e>
                      <m:sub>
                        <m:r>
                          <a:rPr lang="en-US" altLang="zh-CN" sz="2800" b="1" i="1" smtClean="0">
                            <a:latin typeface="Cambria Math"/>
                          </a:rPr>
                          <m:t>𝒊</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𝒗</m:t>
                        </m:r>
                      </m:e>
                      <m:sub>
                        <m:r>
                          <a:rPr lang="en-US" altLang="zh-CN" sz="2800" b="1" i="1" smtClean="0">
                            <a:latin typeface="Cambria Math"/>
                          </a:rPr>
                          <m:t>𝒊</m:t>
                        </m:r>
                      </m:sub>
                    </m:sSub>
                  </m:oMath>
                </a14:m>
                <a:r>
                  <a:rPr lang="zh-CN" altLang="en-US" sz="2800" dirty="0"/>
                  <a:t>整合到目标函数当中了。</a:t>
                </a:r>
                <a14:m>
                  <m:oMath xmlns:m="http://schemas.openxmlformats.org/officeDocument/2006/math">
                    <m:r>
                      <a:rPr lang="en-US" altLang="zh-CN" sz="2800" b="1" i="1" smtClean="0">
                        <a:solidFill>
                          <a:srgbClr val="CC00CC"/>
                        </a:solidFill>
                        <a:latin typeface="Cambria Math"/>
                      </a:rPr>
                      <m:t>𝜽</m:t>
                    </m:r>
                  </m:oMath>
                </a14:m>
                <a:r>
                  <a:rPr lang="zh-CN" altLang="en-US" sz="2800" dirty="0">
                    <a:solidFill>
                      <a:srgbClr val="CC00CC"/>
                    </a:solidFill>
                  </a:rPr>
                  <a:t>是一族</a:t>
                </a:r>
                <a14:m>
                  <m:oMath xmlns:m="http://schemas.openxmlformats.org/officeDocument/2006/math">
                    <m:r>
                      <a:rPr lang="en-US" altLang="zh-CN" sz="2800" b="1" i="1" smtClean="0">
                        <a:solidFill>
                          <a:srgbClr val="CC00CC"/>
                        </a:solidFill>
                        <a:latin typeface="Cambria Math"/>
                      </a:rPr>
                      <m:t>𝒖</m:t>
                    </m:r>
                    <m:r>
                      <a:rPr lang="en-US" altLang="zh-CN" sz="2800" b="1" i="1" smtClean="0">
                        <a:solidFill>
                          <a:srgbClr val="CC00CC"/>
                        </a:solidFill>
                        <a:latin typeface="Cambria Math"/>
                      </a:rPr>
                      <m:t>,</m:t>
                    </m:r>
                    <m:r>
                      <a:rPr lang="en-US" altLang="zh-CN" sz="2800" b="1" i="1" smtClean="0">
                        <a:solidFill>
                          <a:srgbClr val="CC00CC"/>
                        </a:solidFill>
                        <a:latin typeface="Cambria Math"/>
                      </a:rPr>
                      <m:t>𝒗</m:t>
                    </m:r>
                  </m:oMath>
                </a14:m>
                <a:r>
                  <a:rPr lang="zh-CN" altLang="en-US" sz="2800" dirty="0">
                    <a:solidFill>
                      <a:srgbClr val="CC00CC"/>
                    </a:solidFill>
                  </a:rPr>
                  <a:t>的仿射变换的逐点下确界，因而是凹函数，即使主问题不是凸的也成立。</a:t>
                </a:r>
                <a:r>
                  <a:rPr lang="zh-CN" altLang="en-US" sz="2800" dirty="0">
                    <a:solidFill>
                      <a:srgbClr val="FF0000"/>
                    </a:solidFill>
                  </a:rPr>
                  <a:t>为什么？如何证明？</a:t>
                </a:r>
                <a:endParaRPr lang="en-US" altLang="zh-CN" sz="2800" dirty="0">
                  <a:solidFill>
                    <a:srgbClr val="FF0000"/>
                  </a:solidFill>
                </a:endParaRPr>
              </a:p>
              <a:p>
                <a:r>
                  <a:rPr lang="zh-CN" altLang="en-US" sz="2800" dirty="0"/>
                  <a:t>这种将约束采用拉格朗日乘子或对偶办法结合到目标函数中的办法称之为</a:t>
                </a:r>
                <a:r>
                  <a:rPr lang="zh-CN" altLang="en-US" sz="2800" dirty="0">
                    <a:solidFill>
                      <a:srgbClr val="FF0000"/>
                    </a:solidFill>
                  </a:rPr>
                  <a:t>对偶化</a:t>
                </a:r>
                <a:r>
                  <a:rPr lang="en-US" altLang="zh-CN" sz="2800" dirty="0"/>
                  <a:t>(</a:t>
                </a:r>
                <a:r>
                  <a:rPr lang="en-US" altLang="zh-CN" sz="2800" dirty="0" err="1"/>
                  <a:t>Dualization</a:t>
                </a:r>
                <a:r>
                  <a:rPr lang="en-US" altLang="zh-CN" sz="2800" dirty="0"/>
                  <a:t>),</a:t>
                </a:r>
                <a:r>
                  <a:rPr lang="zh-CN" altLang="en-US" sz="2800" dirty="0"/>
                  <a:t>需要注意：与不等式相关的乘子</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𝒖</m:t>
                        </m:r>
                      </m:e>
                      <m:sub>
                        <m:r>
                          <a:rPr lang="en-US" altLang="zh-CN" sz="2800" b="1" i="1" smtClean="0">
                            <a:latin typeface="Cambria Math"/>
                          </a:rPr>
                          <m:t>𝒊</m:t>
                        </m:r>
                      </m:sub>
                    </m:sSub>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oMath>
                </a14:m>
                <a:r>
                  <a:rPr lang="zh-CN" altLang="en-US" sz="2800" dirty="0"/>
                  <a:t>而与等式约束相关的乘子</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𝒗</m:t>
                        </m:r>
                      </m:e>
                      <m:sub>
                        <m:r>
                          <a:rPr lang="en-US" altLang="zh-CN" sz="2800" b="1" i="1" smtClean="0">
                            <a:latin typeface="Cambria Math"/>
                          </a:rPr>
                          <m:t>𝒊</m:t>
                        </m:r>
                      </m:sub>
                    </m:sSub>
                  </m:oMath>
                </a14:m>
                <a:r>
                  <a:rPr lang="zh-CN" altLang="en-US" sz="2800" dirty="0"/>
                  <a:t>则没有限制</a:t>
                </a:r>
                <a:endParaRPr lang="en-US" altLang="zh-CN"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90" t="-868" r="-992" b="-67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246981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拉格朗日函数给原优化问题的最优值提供了下界，且该下界依赖于参数</a:t>
                </a:r>
                <a14:m>
                  <m:oMath xmlns:m="http://schemas.openxmlformats.org/officeDocument/2006/math">
                    <m:r>
                      <a:rPr lang="en-US" altLang="zh-CN" sz="2800" b="1" i="1" smtClean="0">
                        <a:latin typeface="Cambria Math" panose="02040503050406030204" pitchFamily="18" charset="0"/>
                      </a:rPr>
                      <m:t>𝝀</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𝝁</m:t>
                    </m:r>
                  </m:oMath>
                </a14:m>
                <a:r>
                  <a:rPr lang="zh-CN" altLang="en-US" sz="2800" dirty="0"/>
                  <a:t>的选取</a:t>
                </a:r>
                <a:endParaRPr lang="en-US" altLang="zh-CN" sz="2800" dirty="0"/>
              </a:p>
              <a:p>
                <a:r>
                  <a:rPr lang="zh-CN" altLang="en-US" sz="2800" dirty="0"/>
                  <a:t>弱对偶原理：</a:t>
                </a:r>
                <a:r>
                  <a:rPr lang="en-US" altLang="zh-CN" sz="2800" dirty="0"/>
                  <a:t>	</a:t>
                </a:r>
                <a:r>
                  <a:rPr lang="zh-CN" altLang="en-US" sz="2800" dirty="0"/>
                  <a:t>对于任意的</a:t>
                </a:r>
                <a14:m>
                  <m:oMath xmlns:m="http://schemas.openxmlformats.org/officeDocument/2006/math">
                    <m:r>
                      <a:rPr lang="en-US" altLang="zh-CN" sz="2800" b="1" i="1" smtClean="0">
                        <a:latin typeface="Cambria Math" panose="02040503050406030204" pitchFamily="18" charset="0"/>
                      </a:rPr>
                      <m:t>𝒖</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r>
                      <a:rPr lang="en-US" altLang="zh-CN" sz="2800" b="1" i="0" smtClean="0">
                        <a:latin typeface="Cambria Math" panose="02040503050406030204" pitchFamily="18" charset="0"/>
                      </a:rPr>
                      <m:t>,</m:t>
                    </m:r>
                    <m:r>
                      <a:rPr lang="en-US" altLang="zh-CN" sz="2800" b="1" i="1" smtClean="0">
                        <a:latin typeface="Cambria Math" panose="02040503050406030204" pitchFamily="18" charset="0"/>
                      </a:rPr>
                      <m:t>𝒗</m:t>
                    </m:r>
                  </m:oMath>
                </a14:m>
                <a:r>
                  <a:rPr lang="en-US" altLang="zh-CN" sz="2800" dirty="0"/>
                  <a:t>,</a:t>
                </a:r>
                <a:r>
                  <a:rPr lang="zh-CN" altLang="en-US" sz="2800" dirty="0"/>
                  <a:t>拉格朗日函数给出了优化问题的最优值</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𝒑</m:t>
                        </m:r>
                      </m:e>
                      <m:sup>
                        <m:r>
                          <a:rPr lang="en-US" altLang="zh-CN" sz="2800" b="1" i="1" smtClean="0">
                            <a:latin typeface="Cambria Math" panose="02040503050406030204" pitchFamily="18" charset="0"/>
                          </a:rPr>
                          <m:t>∗</m:t>
                        </m:r>
                      </m:sup>
                    </m:sSup>
                  </m:oMath>
                </a14:m>
                <a:r>
                  <a:rPr lang="zh-CN" altLang="en-US" sz="2800" dirty="0"/>
                  <a:t>的一个下界，即</a:t>
                </a:r>
                <a:endParaRPr lang="en-US" altLang="zh-CN" sz="2800" dirty="0"/>
              </a:p>
              <a:p>
                <a14:m>
                  <m:oMath xmlns:m="http://schemas.openxmlformats.org/officeDocument/2006/math">
                    <m:r>
                      <a:rPr lang="en-US" altLang="zh-CN" sz="2800" b="1" i="1" smtClean="0">
                        <a:latin typeface="Cambria Math" panose="02040503050406030204" pitchFamily="18" charset="0"/>
                      </a:rPr>
                      <m:t>𝜽</m:t>
                    </m:r>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𝒖</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𝒗</m:t>
                        </m:r>
                      </m:e>
                    </m:d>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𝒑</m:t>
                        </m:r>
                      </m:e>
                      <m:sup>
                        <m:r>
                          <a:rPr lang="en-US" altLang="zh-CN" sz="2800" b="1" i="1" smtClean="0">
                            <a:latin typeface="Cambria Math" panose="02040503050406030204" pitchFamily="18" charset="0"/>
                          </a:rPr>
                          <m:t>∗</m:t>
                        </m:r>
                      </m:sup>
                    </m:sSup>
                    <m:r>
                      <a:rPr lang="en-US" altLang="zh-CN" sz="2800" b="1" i="0" smtClean="0">
                        <a:latin typeface="Cambria Math" panose="02040503050406030204" pitchFamily="18" charset="0"/>
                      </a:rPr>
                      <m:t>,</m:t>
                    </m:r>
                    <m:r>
                      <a:rPr lang="en-US" altLang="zh-CN" sz="2800" b="1" i="1" smtClean="0">
                        <a:latin typeface="Cambria Math" panose="02040503050406030204" pitchFamily="18" charset="0"/>
                      </a:rPr>
                      <m:t>𝒖</m:t>
                    </m:r>
                    <m:r>
                      <a:rPr lang="en-US" altLang="zh-CN" sz="2800" b="1" i="0" smtClean="0">
                        <a:latin typeface="Cambria Math" panose="02040503050406030204" pitchFamily="18" charset="0"/>
                      </a:rPr>
                      <m:t>≥</m:t>
                    </m:r>
                    <m:r>
                      <a:rPr lang="en-US" altLang="zh-CN" sz="2800" b="1" i="0" smtClean="0">
                        <a:latin typeface="Cambria Math" panose="02040503050406030204" pitchFamily="18" charset="0"/>
                      </a:rPr>
                      <m:t>𝟎</m:t>
                    </m:r>
                  </m:oMath>
                </a14:m>
                <a:endParaRPr lang="en-US" altLang="zh-CN" sz="2800" dirty="0"/>
              </a:p>
              <a:p>
                <a:r>
                  <a:rPr lang="zh-CN" altLang="en-US" sz="2800" dirty="0"/>
                  <a:t>证明（略）：只需要按照定义，代入拉格朗日函数的定义中，再根据</a:t>
                </a:r>
                <a14:m>
                  <m:oMath xmlns:m="http://schemas.openxmlformats.org/officeDocument/2006/math">
                    <m:r>
                      <a:rPr lang="en-US" altLang="zh-CN" sz="2800" b="1" i="1" smtClean="0">
                        <a:latin typeface="Cambria Math" panose="02040503050406030204" pitchFamily="18" charset="0"/>
                      </a:rPr>
                      <m:t>𝜽</m:t>
                    </m:r>
                  </m:oMath>
                </a14:m>
                <a:r>
                  <a:rPr lang="zh-CN" altLang="en-US" sz="2800" dirty="0"/>
                  <a:t>函数的</a:t>
                </a:r>
                <a:r>
                  <a:rPr lang="en-US" altLang="zh-CN" sz="2800" dirty="0"/>
                  <a:t>inf</a:t>
                </a:r>
                <a:r>
                  <a:rPr lang="zh-CN" altLang="en-US" sz="2800" dirty="0"/>
                  <a:t>定义即可。</a:t>
                </a:r>
                <a:endParaRPr lang="en-US" altLang="zh-CN"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90" t="-1085" r="-9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442248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800" dirty="0"/>
                  <a:t>负曲率方向法</a:t>
                </a:r>
                <a:r>
                  <a:rPr lang="en-US" altLang="zh-CN" sz="1800" dirty="0"/>
                  <a:t>(Negative Curvature Direction Method)</a:t>
                </a:r>
              </a:p>
              <a:p>
                <a:r>
                  <a:rPr lang="zh-CN" altLang="en-US" sz="1800" dirty="0"/>
                  <a:t>前面提到牛顿法和修正牛顿法远离最优点时，</a:t>
                </a:r>
                <a:r>
                  <a:rPr lang="en-US" altLang="zh-CN" sz="1800" dirty="0"/>
                  <a:t>Hessian</a:t>
                </a:r>
                <a:r>
                  <a:rPr lang="zh-CN" altLang="en-US" sz="1800" dirty="0"/>
                  <a:t>矩阵不正定，尤其在靠近鞍点处，</a:t>
                </a:r>
                <a14:m>
                  <m:oMath xmlns:m="http://schemas.openxmlformats.org/officeDocument/2006/math">
                    <m:r>
                      <a:rPr lang="en-US" altLang="zh-CN" sz="1800" b="1" i="0" smtClean="0">
                        <a:latin typeface="Cambria Math"/>
                      </a:rPr>
                      <m:t>𝛁</m:t>
                    </m:r>
                    <m:r>
                      <a:rPr lang="en-US" altLang="zh-CN" sz="1800" b="1" i="1" smtClean="0">
                        <a:latin typeface="Cambria Math"/>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r>
                      <a:rPr lang="en-US" altLang="zh-CN" sz="1800" b="1" i="1" smtClean="0">
                        <a:latin typeface="Cambria Math"/>
                      </a:rPr>
                      <m:t>=</m:t>
                    </m:r>
                    <m:r>
                      <a:rPr lang="en-US" altLang="zh-CN" sz="1800" b="1" i="1" smtClean="0">
                        <a:latin typeface="Cambria Math"/>
                      </a:rPr>
                      <m:t>𝟎</m:t>
                    </m:r>
                  </m:oMath>
                </a14:m>
                <a:r>
                  <a:rPr lang="en-US" altLang="zh-CN" sz="1800" dirty="0"/>
                  <a:t>,</a:t>
                </a:r>
                <a:r>
                  <a:rPr lang="zh-CN" altLang="en-US" sz="1800" dirty="0"/>
                  <a:t>且</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0" smtClean="0">
                            <a:latin typeface="Cambria Math"/>
                          </a:rPr>
                          <m:t>𝛁</m:t>
                        </m:r>
                      </m:e>
                      <m:sup>
                        <m:r>
                          <a:rPr lang="en-US" altLang="zh-CN" sz="1800" b="1" i="0" smtClean="0">
                            <a:latin typeface="Cambria Math"/>
                          </a:rPr>
                          <m:t>𝟐</m:t>
                        </m:r>
                      </m:sup>
                    </m:sSup>
                    <m:r>
                      <a:rPr lang="en-US" altLang="zh-CN" sz="1800" b="1" i="1" smtClean="0">
                        <a:latin typeface="Cambria Math"/>
                      </a:rPr>
                      <m:t>𝒇</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oMath>
                </a14:m>
                <a:r>
                  <a:rPr lang="zh-CN" altLang="en-US" sz="1800" dirty="0"/>
                  <a:t>不是半正定的情况</a:t>
                </a:r>
                <a:endParaRPr lang="en-US" altLang="zh-CN" sz="1800" dirty="0"/>
              </a:p>
              <a:p>
                <a:r>
                  <a:rPr lang="zh-CN" altLang="en-US" sz="1800" dirty="0"/>
                  <a:t>定义：设</a:t>
                </a:r>
                <a14:m>
                  <m:oMath xmlns:m="http://schemas.openxmlformats.org/officeDocument/2006/math">
                    <m:r>
                      <a:rPr lang="en-US" altLang="zh-CN" sz="1800" b="1" i="1" smtClean="0">
                        <a:latin typeface="Cambria Math"/>
                      </a:rPr>
                      <m:t>𝒇</m:t>
                    </m:r>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1" smtClean="0">
                            <a:latin typeface="Cambria Math"/>
                          </a:rPr>
                          <m:t>𝑹</m:t>
                        </m:r>
                      </m:e>
                      <m:sup>
                        <m:r>
                          <a:rPr lang="en-US" altLang="zh-CN" sz="1800" b="1" i="1" smtClean="0">
                            <a:latin typeface="Cambria Math"/>
                          </a:rPr>
                          <m:t>𝒏</m:t>
                        </m:r>
                      </m:sup>
                    </m:sSup>
                    <m:r>
                      <a:rPr lang="en-US" altLang="zh-CN" sz="1800" b="1" i="1" smtClean="0">
                        <a:latin typeface="Cambria Math"/>
                      </a:rPr>
                      <m:t>→</m:t>
                    </m:r>
                    <m:r>
                      <a:rPr lang="en-US" altLang="zh-CN" sz="1800" b="1" i="1" smtClean="0">
                        <a:latin typeface="Cambria Math"/>
                      </a:rPr>
                      <m:t>𝑹</m:t>
                    </m:r>
                  </m:oMath>
                </a14:m>
                <a:r>
                  <a:rPr lang="zh-CN" altLang="en-US" sz="1800" dirty="0"/>
                  <a:t>在开集</a:t>
                </a:r>
                <a14:m>
                  <m:oMath xmlns:m="http://schemas.openxmlformats.org/officeDocument/2006/math">
                    <m:r>
                      <a:rPr lang="en-US" altLang="zh-CN" sz="1800" b="1" i="1" smtClean="0">
                        <a:latin typeface="Cambria Math"/>
                      </a:rPr>
                      <m:t>𝑫</m:t>
                    </m:r>
                  </m:oMath>
                </a14:m>
                <a:r>
                  <a:rPr lang="zh-CN" altLang="en-US" sz="1800" dirty="0"/>
                  <a:t>上二次连续可微，</a:t>
                </a:r>
                <a:endParaRPr lang="en-US" altLang="zh-CN" sz="1800" dirty="0"/>
              </a:p>
              <a:p>
                <a:pPr lvl="1"/>
                <a:r>
                  <a:rPr lang="zh-CN" altLang="en-US" sz="1600" dirty="0"/>
                  <a:t>如果</a:t>
                </a:r>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0" smtClean="0">
                            <a:latin typeface="Cambria Math"/>
                          </a:rPr>
                          <m:t>𝛁</m:t>
                        </m:r>
                      </m:e>
                      <m:sup>
                        <m:r>
                          <a:rPr lang="en-US" altLang="zh-CN" sz="1600" b="1" i="0" smtClean="0">
                            <a:latin typeface="Cambria Math"/>
                          </a:rPr>
                          <m:t>𝟐</m:t>
                        </m:r>
                      </m:sup>
                    </m:sSup>
                    <m:r>
                      <a:rPr lang="en-US" altLang="zh-CN" sz="1600" b="1" i="1" smtClean="0">
                        <a:latin typeface="Cambria Math"/>
                      </a:rPr>
                      <m:t>𝒇</m:t>
                    </m:r>
                    <m:r>
                      <a:rPr lang="en-US" altLang="zh-CN" sz="1600" b="1" i="1" smtClean="0">
                        <a:latin typeface="Cambria Math"/>
                      </a:rPr>
                      <m:t>(</m:t>
                    </m:r>
                    <m:r>
                      <a:rPr lang="en-US" altLang="zh-CN" sz="1600" b="1" i="1" smtClean="0">
                        <a:latin typeface="Cambria Math"/>
                      </a:rPr>
                      <m:t>𝒙</m:t>
                    </m:r>
                    <m:r>
                      <a:rPr lang="en-US" altLang="zh-CN" sz="1600" b="1" i="1" smtClean="0">
                        <a:latin typeface="Cambria Math"/>
                      </a:rPr>
                      <m:t>)</m:t>
                    </m:r>
                  </m:oMath>
                </a14:m>
                <a:r>
                  <a:rPr lang="zh-CN" altLang="en-US" sz="1600" dirty="0"/>
                  <a:t>至少有一个负特征值，则</a:t>
                </a:r>
                <a14:m>
                  <m:oMath xmlns:m="http://schemas.openxmlformats.org/officeDocument/2006/math">
                    <m:r>
                      <a:rPr lang="en-US" altLang="zh-CN" sz="1600" b="1" i="1" smtClean="0">
                        <a:latin typeface="Cambria Math"/>
                      </a:rPr>
                      <m:t>𝒙</m:t>
                    </m:r>
                    <m:r>
                      <a:rPr lang="en-US" altLang="zh-CN" sz="1600" b="1" i="1" smtClean="0">
                        <a:latin typeface="Cambria Math"/>
                      </a:rPr>
                      <m:t>∈</m:t>
                    </m:r>
                    <m:r>
                      <a:rPr lang="en-US" altLang="zh-CN" sz="1600" b="1" i="1" smtClean="0">
                        <a:latin typeface="Cambria Math"/>
                      </a:rPr>
                      <m:t>𝑫</m:t>
                    </m:r>
                  </m:oMath>
                </a14:m>
                <a:r>
                  <a:rPr lang="zh-CN" altLang="en-US" sz="1600" dirty="0"/>
                  <a:t>叫做</a:t>
                </a:r>
                <a:r>
                  <a:rPr lang="zh-CN" altLang="en-US" sz="1600" dirty="0">
                    <a:solidFill>
                      <a:srgbClr val="FF0000"/>
                    </a:solidFill>
                  </a:rPr>
                  <a:t>不定点</a:t>
                </a:r>
                <a:r>
                  <a:rPr lang="zh-CN" altLang="en-US" sz="1600" dirty="0"/>
                  <a:t>；</a:t>
                </a:r>
                <a:endParaRPr lang="en-US" altLang="zh-CN" sz="1600" dirty="0"/>
              </a:p>
              <a:p>
                <a:pPr lvl="1"/>
                <a:r>
                  <a:rPr lang="zh-CN" altLang="en-US" sz="1600" dirty="0"/>
                  <a:t>如果</a:t>
                </a:r>
                <a14:m>
                  <m:oMath xmlns:m="http://schemas.openxmlformats.org/officeDocument/2006/math">
                    <m:r>
                      <a:rPr lang="en-US" altLang="zh-CN" sz="1600" b="1" i="1" smtClean="0">
                        <a:latin typeface="Cambria Math"/>
                      </a:rPr>
                      <m:t>𝒙</m:t>
                    </m:r>
                  </m:oMath>
                </a14:m>
                <a:r>
                  <a:rPr lang="zh-CN" altLang="en-US" sz="1600" dirty="0"/>
                  <a:t>是一个不定点，若方向</a:t>
                </a:r>
                <a14:m>
                  <m:oMath xmlns:m="http://schemas.openxmlformats.org/officeDocument/2006/math">
                    <m:r>
                      <a:rPr lang="en-US" altLang="zh-CN" sz="1600" b="1" i="1" smtClean="0">
                        <a:latin typeface="Cambria Math"/>
                      </a:rPr>
                      <m:t>𝒅</m:t>
                    </m:r>
                  </m:oMath>
                </a14:m>
                <a:r>
                  <a:rPr lang="zh-CN" altLang="en-US" sz="1600" dirty="0"/>
                  <a:t>满足</a:t>
                </a:r>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a:rPr>
                          <m:t>𝒅</m:t>
                        </m:r>
                      </m:e>
                      <m:sup>
                        <m:r>
                          <a:rPr lang="en-US" altLang="zh-CN" sz="1600" b="1" i="1" smtClean="0">
                            <a:latin typeface="Cambria Math"/>
                          </a:rPr>
                          <m:t>𝑻</m:t>
                        </m:r>
                      </m:sup>
                    </m:sSup>
                    <m:sSup>
                      <m:sSupPr>
                        <m:ctrlPr>
                          <a:rPr lang="en-US" altLang="zh-CN" sz="1600" b="1" i="1" smtClean="0">
                            <a:latin typeface="Cambria Math" panose="02040503050406030204" pitchFamily="18" charset="0"/>
                          </a:rPr>
                        </m:ctrlPr>
                      </m:sSupPr>
                      <m:e>
                        <m:r>
                          <a:rPr lang="en-US" altLang="zh-CN" sz="1600" b="1" i="0" smtClean="0">
                            <a:latin typeface="Cambria Math"/>
                          </a:rPr>
                          <m:t>𝛁</m:t>
                        </m:r>
                      </m:e>
                      <m:sup>
                        <m:r>
                          <a:rPr lang="en-US" altLang="zh-CN" sz="1600" b="1" i="0" smtClean="0">
                            <a:latin typeface="Cambria Math"/>
                          </a:rPr>
                          <m:t>𝟐</m:t>
                        </m:r>
                      </m:sup>
                    </m:sSup>
                    <m:r>
                      <a:rPr lang="en-US" altLang="zh-CN" sz="1600" b="1" i="1" smtClean="0">
                        <a:latin typeface="Cambria Math"/>
                      </a:rPr>
                      <m:t>𝒇</m:t>
                    </m:r>
                    <m:d>
                      <m:dPr>
                        <m:ctrlPr>
                          <a:rPr lang="en-US" altLang="zh-CN" sz="1600" b="1" i="1" smtClean="0">
                            <a:latin typeface="Cambria Math" panose="02040503050406030204" pitchFamily="18" charset="0"/>
                          </a:rPr>
                        </m:ctrlPr>
                      </m:dPr>
                      <m:e>
                        <m:r>
                          <a:rPr lang="en-US" altLang="zh-CN" sz="1600" b="1" i="1" smtClean="0">
                            <a:latin typeface="Cambria Math"/>
                          </a:rPr>
                          <m:t>𝒙</m:t>
                        </m:r>
                      </m:e>
                    </m:d>
                    <m:r>
                      <a:rPr lang="en-US" altLang="zh-CN" sz="1600" b="1" i="1" smtClean="0">
                        <a:latin typeface="Cambria Math"/>
                      </a:rPr>
                      <m:t>𝒅</m:t>
                    </m:r>
                    <m:r>
                      <a:rPr lang="en-US" altLang="zh-CN" sz="1600" b="1" i="1" smtClean="0">
                        <a:latin typeface="Cambria Math"/>
                      </a:rPr>
                      <m:t>&lt;</m:t>
                    </m:r>
                    <m:r>
                      <a:rPr lang="en-US" altLang="zh-CN" sz="1600" b="1" i="1" smtClean="0">
                        <a:latin typeface="Cambria Math"/>
                      </a:rPr>
                      <m:t>𝟎</m:t>
                    </m:r>
                  </m:oMath>
                </a14:m>
                <a:r>
                  <a:rPr lang="en-US" altLang="zh-CN" sz="1600" dirty="0"/>
                  <a:t>,</a:t>
                </a:r>
                <a:r>
                  <a:rPr lang="zh-CN" altLang="en-US" sz="1600" dirty="0"/>
                  <a:t>则称</a:t>
                </a:r>
                <a14:m>
                  <m:oMath xmlns:m="http://schemas.openxmlformats.org/officeDocument/2006/math">
                    <m:r>
                      <a:rPr lang="en-US" altLang="zh-CN" sz="1600" b="1" i="1" smtClean="0">
                        <a:latin typeface="Cambria Math"/>
                      </a:rPr>
                      <m:t>𝒅</m:t>
                    </m:r>
                  </m:oMath>
                </a14:m>
                <a:r>
                  <a:rPr lang="zh-CN" altLang="en-US" sz="1600" dirty="0"/>
                  <a:t>为</a:t>
                </a:r>
                <a14:m>
                  <m:oMath xmlns:m="http://schemas.openxmlformats.org/officeDocument/2006/math">
                    <m:r>
                      <a:rPr lang="en-US" altLang="zh-CN" sz="1600" b="1" i="1" dirty="0" smtClean="0">
                        <a:latin typeface="Cambria Math"/>
                      </a:rPr>
                      <m:t>𝒇</m:t>
                    </m:r>
                    <m:r>
                      <a:rPr lang="en-US" altLang="zh-CN" sz="1600" b="1" i="1" dirty="0" smtClean="0">
                        <a:latin typeface="Cambria Math"/>
                      </a:rPr>
                      <m:t>(</m:t>
                    </m:r>
                    <m:r>
                      <a:rPr lang="en-US" altLang="zh-CN" sz="1600" b="1" i="1" dirty="0" smtClean="0">
                        <a:latin typeface="Cambria Math"/>
                      </a:rPr>
                      <m:t>𝒙</m:t>
                    </m:r>
                    <m:r>
                      <a:rPr lang="en-US" altLang="zh-CN" sz="1600" b="1" i="1" dirty="0" smtClean="0">
                        <a:latin typeface="Cambria Math"/>
                      </a:rPr>
                      <m:t>)</m:t>
                    </m:r>
                  </m:oMath>
                </a14:m>
                <a:r>
                  <a:rPr lang="zh-CN" altLang="en-US" sz="1600" dirty="0"/>
                  <a:t>在</a:t>
                </a:r>
                <a14:m>
                  <m:oMath xmlns:m="http://schemas.openxmlformats.org/officeDocument/2006/math">
                    <m:r>
                      <a:rPr lang="en-US" altLang="zh-CN" sz="1600" b="1" i="1" dirty="0" smtClean="0">
                        <a:solidFill>
                          <a:srgbClr val="FF0000"/>
                        </a:solidFill>
                        <a:latin typeface="Cambria Math"/>
                      </a:rPr>
                      <m:t>𝒙</m:t>
                    </m:r>
                  </m:oMath>
                </a14:m>
                <a:r>
                  <a:rPr lang="zh-CN" altLang="en-US" sz="1600" dirty="0">
                    <a:solidFill>
                      <a:srgbClr val="FF0000"/>
                    </a:solidFill>
                  </a:rPr>
                  <a:t>处的负曲率方向</a:t>
                </a:r>
                <a:endParaRPr lang="en-US" altLang="zh-CN" sz="1600" dirty="0">
                  <a:solidFill>
                    <a:srgbClr val="FF0000"/>
                  </a:solidFill>
                </a:endParaRPr>
              </a:p>
              <a:p>
                <a:pPr lvl="1"/>
                <a:r>
                  <a:rPr lang="zh-CN" altLang="en-US" sz="1600" dirty="0"/>
                  <a:t>如果</a:t>
                </a:r>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a:rPr>
                          <m:t>𝒔</m:t>
                        </m:r>
                      </m:e>
                      <m:sup>
                        <m:r>
                          <a:rPr lang="en-US" altLang="zh-CN" sz="1600" b="1" i="1" smtClean="0">
                            <a:latin typeface="Cambria Math"/>
                          </a:rPr>
                          <m:t>𝑻</m:t>
                        </m:r>
                      </m:sup>
                    </m:sSup>
                    <m:r>
                      <a:rPr lang="en-US" altLang="zh-CN" sz="1600" b="1" i="0" smtClean="0">
                        <a:latin typeface="Cambria Math"/>
                      </a:rPr>
                      <m:t>𝛁</m:t>
                    </m:r>
                    <m:r>
                      <a:rPr lang="en-US" altLang="zh-CN" sz="1600" b="1" i="1" smtClean="0">
                        <a:latin typeface="Cambria Math"/>
                      </a:rPr>
                      <m:t>𝒇</m:t>
                    </m:r>
                    <m:d>
                      <m:dPr>
                        <m:ctrlPr>
                          <a:rPr lang="en-US" altLang="zh-CN" sz="1600" b="1" i="1" smtClean="0">
                            <a:latin typeface="Cambria Math" panose="02040503050406030204" pitchFamily="18" charset="0"/>
                          </a:rPr>
                        </m:ctrlPr>
                      </m:dPr>
                      <m:e>
                        <m:r>
                          <a:rPr lang="en-US" altLang="zh-CN" sz="1600" b="1" i="1" smtClean="0">
                            <a:latin typeface="Cambria Math"/>
                          </a:rPr>
                          <m:t>𝒙</m:t>
                        </m:r>
                      </m:e>
                    </m:d>
                    <m:r>
                      <a:rPr lang="en-US" altLang="zh-CN" sz="1600" b="1" i="1" smtClean="0">
                        <a:latin typeface="Cambria Math"/>
                      </a:rPr>
                      <m:t>≤</m:t>
                    </m:r>
                    <m:r>
                      <a:rPr lang="en-US" altLang="zh-CN" sz="1600" b="1" i="1" smtClean="0">
                        <a:latin typeface="Cambria Math"/>
                      </a:rPr>
                      <m:t>𝟎</m:t>
                    </m:r>
                    <m:r>
                      <a:rPr lang="en-US" altLang="zh-CN" sz="1600" b="1" i="1" smtClean="0">
                        <a:latin typeface="Cambria Math"/>
                      </a:rPr>
                      <m:t>,</m:t>
                    </m:r>
                    <m:sSup>
                      <m:sSupPr>
                        <m:ctrlPr>
                          <a:rPr lang="en-US" altLang="zh-CN" sz="1600" b="1" i="1" smtClean="0">
                            <a:latin typeface="Cambria Math" panose="02040503050406030204" pitchFamily="18" charset="0"/>
                          </a:rPr>
                        </m:ctrlPr>
                      </m:sSupPr>
                      <m:e>
                        <m:r>
                          <a:rPr lang="en-US" altLang="zh-CN" sz="1600" b="1" i="1" smtClean="0">
                            <a:latin typeface="Cambria Math"/>
                          </a:rPr>
                          <m:t>𝒅</m:t>
                        </m:r>
                      </m:e>
                      <m:sup>
                        <m:r>
                          <a:rPr lang="en-US" altLang="zh-CN" sz="1600" b="1" i="1" smtClean="0">
                            <a:latin typeface="Cambria Math"/>
                          </a:rPr>
                          <m:t>𝑻</m:t>
                        </m:r>
                      </m:sup>
                    </m:sSup>
                    <m:r>
                      <a:rPr lang="en-US" altLang="zh-CN" sz="1600" b="1" i="1" smtClean="0">
                        <a:latin typeface="Cambria Math"/>
                      </a:rPr>
                      <m:t>𝜵</m:t>
                    </m:r>
                    <m:r>
                      <a:rPr lang="en-US" altLang="zh-CN" sz="1600" b="1" i="1" smtClean="0">
                        <a:latin typeface="Cambria Math"/>
                      </a:rPr>
                      <m:t>𝒇</m:t>
                    </m:r>
                    <m:d>
                      <m:dPr>
                        <m:ctrlPr>
                          <a:rPr lang="en-US" altLang="zh-CN" sz="1600" b="1" i="1" smtClean="0">
                            <a:latin typeface="Cambria Math" panose="02040503050406030204" pitchFamily="18" charset="0"/>
                          </a:rPr>
                        </m:ctrlPr>
                      </m:dPr>
                      <m:e>
                        <m:r>
                          <a:rPr lang="en-US" altLang="zh-CN" sz="1600" b="1" i="1" smtClean="0">
                            <a:latin typeface="Cambria Math"/>
                          </a:rPr>
                          <m:t>𝒙</m:t>
                        </m:r>
                      </m:e>
                    </m:d>
                    <m:r>
                      <a:rPr lang="en-US" altLang="zh-CN" sz="1600" b="1" i="1" smtClean="0">
                        <a:latin typeface="Cambria Math"/>
                      </a:rPr>
                      <m:t>≤</m:t>
                    </m:r>
                    <m:r>
                      <a:rPr lang="en-US" altLang="zh-CN" sz="1600" b="1" i="0" smtClean="0">
                        <a:latin typeface="Cambria Math"/>
                      </a:rPr>
                      <m:t>𝟎</m:t>
                    </m:r>
                    <m:r>
                      <a:rPr lang="en-US" altLang="zh-CN" sz="1600" b="1" i="0" smtClean="0">
                        <a:latin typeface="Cambria Math"/>
                      </a:rPr>
                      <m:t>,</m:t>
                    </m:r>
                    <m:sSup>
                      <m:sSupPr>
                        <m:ctrlPr>
                          <a:rPr lang="en-US" altLang="zh-CN" sz="1600" b="1" i="1" smtClean="0">
                            <a:latin typeface="Cambria Math" panose="02040503050406030204" pitchFamily="18" charset="0"/>
                          </a:rPr>
                        </m:ctrlPr>
                      </m:sSupPr>
                      <m:e>
                        <m:r>
                          <a:rPr lang="en-US" altLang="zh-CN" sz="1600" b="1" i="1" smtClean="0">
                            <a:latin typeface="Cambria Math"/>
                          </a:rPr>
                          <m:t>𝒅</m:t>
                        </m:r>
                      </m:e>
                      <m:sup>
                        <m:r>
                          <a:rPr lang="en-US" altLang="zh-CN" sz="1600" b="1" i="1" smtClean="0">
                            <a:latin typeface="Cambria Math"/>
                          </a:rPr>
                          <m:t>𝑻</m:t>
                        </m:r>
                      </m:sup>
                    </m:sSup>
                    <m:sSup>
                      <m:sSupPr>
                        <m:ctrlPr>
                          <a:rPr lang="en-US" altLang="zh-CN" sz="1600" b="1" i="1" smtClean="0">
                            <a:latin typeface="Cambria Math" panose="02040503050406030204" pitchFamily="18" charset="0"/>
                          </a:rPr>
                        </m:ctrlPr>
                      </m:sSupPr>
                      <m:e>
                        <m:r>
                          <a:rPr lang="en-US" altLang="zh-CN" sz="1600" b="1" i="0" smtClean="0">
                            <a:latin typeface="Cambria Math"/>
                          </a:rPr>
                          <m:t>𝛁</m:t>
                        </m:r>
                      </m:e>
                      <m:sup>
                        <m:r>
                          <a:rPr lang="en-US" altLang="zh-CN" sz="1600" b="1" i="0" smtClean="0">
                            <a:latin typeface="Cambria Math"/>
                          </a:rPr>
                          <m:t>𝟐</m:t>
                        </m:r>
                      </m:sup>
                    </m:sSup>
                    <m:r>
                      <a:rPr lang="en-US" altLang="zh-CN" sz="1600" b="1" i="1" smtClean="0">
                        <a:latin typeface="Cambria Math"/>
                      </a:rPr>
                      <m:t>𝒇</m:t>
                    </m:r>
                    <m:d>
                      <m:dPr>
                        <m:ctrlPr>
                          <a:rPr lang="en-US" altLang="zh-CN" sz="1600" b="1" i="1" smtClean="0">
                            <a:latin typeface="Cambria Math" panose="02040503050406030204" pitchFamily="18" charset="0"/>
                          </a:rPr>
                        </m:ctrlPr>
                      </m:dPr>
                      <m:e>
                        <m:r>
                          <a:rPr lang="en-US" altLang="zh-CN" sz="1600" b="1" i="1" smtClean="0">
                            <a:latin typeface="Cambria Math"/>
                          </a:rPr>
                          <m:t>𝒙</m:t>
                        </m:r>
                      </m:e>
                    </m:d>
                    <m:r>
                      <a:rPr lang="en-US" altLang="zh-CN" sz="1600" b="1" i="1" smtClean="0">
                        <a:latin typeface="Cambria Math"/>
                      </a:rPr>
                      <m:t>𝒅</m:t>
                    </m:r>
                    <m:r>
                      <a:rPr lang="en-US" altLang="zh-CN" sz="1600" b="1" i="1" smtClean="0">
                        <a:latin typeface="Cambria Math"/>
                      </a:rPr>
                      <m:t>&lt;</m:t>
                    </m:r>
                    <m:r>
                      <a:rPr lang="en-US" altLang="zh-CN" sz="1600" b="1" i="1" smtClean="0">
                        <a:latin typeface="Cambria Math"/>
                      </a:rPr>
                      <m:t>𝟎</m:t>
                    </m:r>
                  </m:oMath>
                </a14:m>
                <a:r>
                  <a:rPr lang="en-US" altLang="zh-CN" sz="1600" i="1" dirty="0"/>
                  <a:t>,</a:t>
                </a:r>
                <a:r>
                  <a:rPr lang="zh-CN" altLang="en-US" sz="1600" dirty="0"/>
                  <a:t>则向量对</a:t>
                </a:r>
                <a14:m>
                  <m:oMath xmlns:m="http://schemas.openxmlformats.org/officeDocument/2006/math">
                    <m:r>
                      <a:rPr lang="en-US" altLang="zh-CN" sz="1600" b="1" i="1" smtClean="0">
                        <a:latin typeface="Cambria Math"/>
                      </a:rPr>
                      <m:t>(</m:t>
                    </m:r>
                    <m:r>
                      <a:rPr lang="en-US" altLang="zh-CN" sz="1600" b="1" i="1" smtClean="0">
                        <a:latin typeface="Cambria Math"/>
                      </a:rPr>
                      <m:t>𝒔</m:t>
                    </m:r>
                    <m:r>
                      <a:rPr lang="en-US" altLang="zh-CN" sz="1600" b="1" i="1" smtClean="0">
                        <a:latin typeface="Cambria Math"/>
                      </a:rPr>
                      <m:t>,</m:t>
                    </m:r>
                    <m:r>
                      <a:rPr lang="en-US" altLang="zh-CN" sz="1600" b="1" i="1" smtClean="0">
                        <a:latin typeface="Cambria Math"/>
                      </a:rPr>
                      <m:t>𝒅</m:t>
                    </m:r>
                    <m:r>
                      <a:rPr lang="en-US" altLang="zh-CN" sz="1600" b="1" i="1" smtClean="0">
                        <a:latin typeface="Cambria Math"/>
                      </a:rPr>
                      <m:t>)</m:t>
                    </m:r>
                  </m:oMath>
                </a14:m>
                <a:r>
                  <a:rPr lang="zh-CN" altLang="en-US" sz="1600" dirty="0"/>
                  <a:t>称为不定点</a:t>
                </a:r>
                <a14:m>
                  <m:oMath xmlns:m="http://schemas.openxmlformats.org/officeDocument/2006/math">
                    <m:r>
                      <a:rPr lang="en-US" altLang="zh-CN" sz="1600" b="1" i="1" smtClean="0">
                        <a:latin typeface="Cambria Math"/>
                      </a:rPr>
                      <m:t>𝒙</m:t>
                    </m:r>
                  </m:oMath>
                </a14:m>
                <a:r>
                  <a:rPr lang="zh-CN" altLang="en-US" sz="1600" dirty="0"/>
                  <a:t>处的下降对；若</a:t>
                </a:r>
                <a14:m>
                  <m:oMath xmlns:m="http://schemas.openxmlformats.org/officeDocument/2006/math">
                    <m:r>
                      <a:rPr lang="en-US" altLang="zh-CN" sz="1600" i="1">
                        <a:latin typeface="Cambria Math"/>
                      </a:rPr>
                      <m:t>𝒙</m:t>
                    </m:r>
                  </m:oMath>
                </a14:m>
                <a:r>
                  <a:rPr lang="zh-CN" altLang="en-US" sz="1600" dirty="0"/>
                  <a:t>不是一个不定点，则满足</a:t>
                </a:r>
                <a14:m>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a:rPr>
                          <m:t>𝒔</m:t>
                        </m:r>
                      </m:e>
                      <m:sup>
                        <m:r>
                          <a:rPr lang="en-US" altLang="zh-CN" sz="1600" i="1">
                            <a:latin typeface="Cambria Math"/>
                          </a:rPr>
                          <m:t>𝑻</m:t>
                        </m:r>
                      </m:sup>
                    </m:sSup>
                    <m:r>
                      <a:rPr lang="en-US" altLang="zh-CN" sz="1600">
                        <a:latin typeface="Cambria Math"/>
                      </a:rPr>
                      <m:t>𝛁</m:t>
                    </m:r>
                    <m:r>
                      <a:rPr lang="en-US" altLang="zh-CN" sz="1600" i="1">
                        <a:latin typeface="Cambria Math"/>
                      </a:rPr>
                      <m:t>𝒇</m:t>
                    </m:r>
                    <m:d>
                      <m:dPr>
                        <m:ctrlPr>
                          <a:rPr lang="en-US" altLang="zh-CN" sz="1600" i="1">
                            <a:latin typeface="Cambria Math" panose="02040503050406030204" pitchFamily="18" charset="0"/>
                          </a:rPr>
                        </m:ctrlPr>
                      </m:dPr>
                      <m:e>
                        <m:r>
                          <a:rPr lang="en-US" altLang="zh-CN" sz="1600" i="1">
                            <a:latin typeface="Cambria Math"/>
                          </a:rPr>
                          <m:t>𝒙</m:t>
                        </m:r>
                      </m:e>
                    </m:d>
                    <m:r>
                      <a:rPr lang="en-US" altLang="zh-CN" sz="1600" b="1" i="1" smtClean="0">
                        <a:latin typeface="Cambria Math"/>
                      </a:rPr>
                      <m:t>&lt;</m:t>
                    </m:r>
                    <m:r>
                      <a:rPr lang="en-US" altLang="zh-CN" sz="1600" i="1">
                        <a:latin typeface="Cambria Math"/>
                      </a:rPr>
                      <m:t>𝟎</m:t>
                    </m:r>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𝒅</m:t>
                        </m:r>
                      </m:e>
                      <m:sup>
                        <m:r>
                          <a:rPr lang="en-US" altLang="zh-CN" sz="1600" i="1">
                            <a:latin typeface="Cambria Math"/>
                          </a:rPr>
                          <m:t>𝑻</m:t>
                        </m:r>
                      </m:sup>
                    </m:sSup>
                    <m:r>
                      <a:rPr lang="en-US" altLang="zh-CN" sz="1600" i="1">
                        <a:latin typeface="Cambria Math"/>
                      </a:rPr>
                      <m:t>𝜵</m:t>
                    </m:r>
                    <m:r>
                      <a:rPr lang="en-US" altLang="zh-CN" sz="1600" i="1">
                        <a:latin typeface="Cambria Math"/>
                      </a:rPr>
                      <m:t>𝒇</m:t>
                    </m:r>
                    <m:d>
                      <m:dPr>
                        <m:ctrlPr>
                          <a:rPr lang="en-US" altLang="zh-CN" sz="1600" i="1">
                            <a:latin typeface="Cambria Math" panose="02040503050406030204" pitchFamily="18" charset="0"/>
                          </a:rPr>
                        </m:ctrlPr>
                      </m:dPr>
                      <m:e>
                        <m:r>
                          <a:rPr lang="en-US" altLang="zh-CN" sz="1600" i="1">
                            <a:latin typeface="Cambria Math"/>
                          </a:rPr>
                          <m:t>𝒙</m:t>
                        </m:r>
                      </m:e>
                    </m:d>
                    <m:r>
                      <a:rPr lang="en-US" altLang="zh-CN" sz="1600" i="1">
                        <a:latin typeface="Cambria Math"/>
                      </a:rPr>
                      <m:t>≤</m:t>
                    </m:r>
                    <m:r>
                      <a:rPr lang="en-US" altLang="zh-CN" sz="1600">
                        <a:latin typeface="Cambria Math"/>
                      </a:rPr>
                      <m:t>𝟎</m:t>
                    </m:r>
                    <m:r>
                      <a:rPr lang="en-US" altLang="zh-CN" sz="1600">
                        <a:latin typeface="Cambria Math"/>
                      </a:rPr>
                      <m:t>,</m:t>
                    </m:r>
                    <m:sSup>
                      <m:sSupPr>
                        <m:ctrlPr>
                          <a:rPr lang="en-US" altLang="zh-CN" sz="1600" i="1">
                            <a:latin typeface="Cambria Math" panose="02040503050406030204" pitchFamily="18" charset="0"/>
                          </a:rPr>
                        </m:ctrlPr>
                      </m:sSupPr>
                      <m:e>
                        <m:r>
                          <a:rPr lang="en-US" altLang="zh-CN" sz="1600" i="1">
                            <a:latin typeface="Cambria Math"/>
                          </a:rPr>
                          <m:t>𝒅</m:t>
                        </m:r>
                      </m:e>
                      <m:sup>
                        <m:r>
                          <a:rPr lang="en-US" altLang="zh-CN" sz="1600" i="1">
                            <a:latin typeface="Cambria Math"/>
                          </a:rPr>
                          <m:t>𝑻</m:t>
                        </m:r>
                      </m:sup>
                    </m:sSup>
                    <m:sSup>
                      <m:sSupPr>
                        <m:ctrlPr>
                          <a:rPr lang="en-US" altLang="zh-CN" sz="1600" i="1">
                            <a:latin typeface="Cambria Math" panose="02040503050406030204" pitchFamily="18" charset="0"/>
                          </a:rPr>
                        </m:ctrlPr>
                      </m:sSupPr>
                      <m:e>
                        <m:r>
                          <a:rPr lang="en-US" altLang="zh-CN" sz="1600">
                            <a:latin typeface="Cambria Math"/>
                          </a:rPr>
                          <m:t>𝛁</m:t>
                        </m:r>
                      </m:e>
                      <m:sup>
                        <m:r>
                          <a:rPr lang="en-US" altLang="zh-CN" sz="1600">
                            <a:latin typeface="Cambria Math"/>
                          </a:rPr>
                          <m:t>𝟐</m:t>
                        </m:r>
                      </m:sup>
                    </m:sSup>
                    <m:r>
                      <a:rPr lang="en-US" altLang="zh-CN" sz="1600" i="1">
                        <a:latin typeface="Cambria Math"/>
                      </a:rPr>
                      <m:t>𝒇</m:t>
                    </m:r>
                    <m:d>
                      <m:dPr>
                        <m:ctrlPr>
                          <a:rPr lang="en-US" altLang="zh-CN" sz="1600" i="1">
                            <a:latin typeface="Cambria Math" panose="02040503050406030204" pitchFamily="18" charset="0"/>
                          </a:rPr>
                        </m:ctrlPr>
                      </m:dPr>
                      <m:e>
                        <m:r>
                          <a:rPr lang="en-US" altLang="zh-CN" sz="1600" i="1">
                            <a:latin typeface="Cambria Math"/>
                          </a:rPr>
                          <m:t>𝒙</m:t>
                        </m:r>
                      </m:e>
                    </m:d>
                    <m:r>
                      <a:rPr lang="en-US" altLang="zh-CN" sz="1600" i="1">
                        <a:latin typeface="Cambria Math"/>
                      </a:rPr>
                      <m:t>𝒅</m:t>
                    </m:r>
                    <m:r>
                      <a:rPr lang="en-US" altLang="zh-CN" sz="1600" b="1" i="1" smtClean="0">
                        <a:latin typeface="Cambria Math"/>
                      </a:rPr>
                      <m:t>=</m:t>
                    </m:r>
                    <m:r>
                      <a:rPr lang="en-US" altLang="zh-CN" sz="1600" i="1">
                        <a:latin typeface="Cambria Math"/>
                      </a:rPr>
                      <m:t>𝟎</m:t>
                    </m:r>
                  </m:oMath>
                </a14:m>
                <a:r>
                  <a:rPr lang="zh-CN" altLang="en-US" sz="1600" dirty="0"/>
                  <a:t>称为在点</a:t>
                </a:r>
                <a14:m>
                  <m:oMath xmlns:m="http://schemas.openxmlformats.org/officeDocument/2006/math">
                    <m:r>
                      <a:rPr lang="en-US" altLang="zh-CN" sz="1600" b="1" i="1" smtClean="0">
                        <a:latin typeface="Cambria Math"/>
                      </a:rPr>
                      <m:t>𝒙</m:t>
                    </m:r>
                  </m:oMath>
                </a14:m>
                <a:r>
                  <a:rPr lang="zh-CN" altLang="en-US" sz="1600" dirty="0"/>
                  <a:t>处的</a:t>
                </a:r>
                <a:r>
                  <a:rPr lang="zh-CN" altLang="en-US" sz="1600" dirty="0">
                    <a:solidFill>
                      <a:srgbClr val="FF0000"/>
                    </a:solidFill>
                  </a:rPr>
                  <a:t>下降对</a:t>
                </a:r>
                <a:endParaRPr lang="en-US" altLang="zh-CN" sz="1600" dirty="0">
                  <a:solidFill>
                    <a:srgbClr val="FF0000"/>
                  </a:solidFill>
                </a:endParaRPr>
              </a:p>
              <a:p>
                <a:r>
                  <a:rPr lang="zh-CN" altLang="en-US" sz="1800" dirty="0"/>
                  <a:t>下降对的例子，如</a:t>
                </a:r>
                <a14:m>
                  <m:oMath xmlns:m="http://schemas.openxmlformats.org/officeDocument/2006/math">
                    <m:r>
                      <a:rPr lang="en-US" altLang="zh-CN" sz="1800" b="1" i="1" smtClean="0">
                        <a:latin typeface="Cambria Math"/>
                      </a:rPr>
                      <m:t>𝒔</m:t>
                    </m:r>
                    <m:r>
                      <a:rPr lang="en-US" altLang="zh-CN" sz="1800" b="1" i="1" smtClean="0">
                        <a:latin typeface="Cambria Math"/>
                      </a:rPr>
                      <m:t>=−</m:t>
                    </m:r>
                    <m:r>
                      <a:rPr lang="en-US" altLang="zh-CN" sz="1800" b="1" i="0" smtClean="0">
                        <a:latin typeface="Cambria Math"/>
                      </a:rPr>
                      <m:t>𝛁</m:t>
                    </m:r>
                    <m:r>
                      <a:rPr lang="en-US" altLang="zh-CN" sz="1800" b="1" i="1" smtClean="0">
                        <a:latin typeface="Cambria Math"/>
                      </a:rPr>
                      <m:t>𝒇</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 </m:t>
                    </m:r>
                    <m:r>
                      <a:rPr lang="en-US" altLang="zh-CN" sz="1800" b="1" i="1" smtClean="0">
                        <a:latin typeface="Cambria Math"/>
                      </a:rPr>
                      <m:t>𝒅</m:t>
                    </m:r>
                    <m:r>
                      <a:rPr lang="en-US" altLang="zh-CN" sz="1800" b="1" i="1" smtClean="0">
                        <a:latin typeface="Cambria Math"/>
                      </a:rPr>
                      <m:t>=</m:t>
                    </m:r>
                    <m:d>
                      <m:dPr>
                        <m:begChr m:val="{"/>
                        <m:endChr m:val=""/>
                        <m:ctrlPr>
                          <a:rPr lang="en-US" altLang="zh-CN" sz="1800" b="1" i="1" smtClean="0">
                            <a:latin typeface="Cambria Math" panose="02040503050406030204" pitchFamily="18" charset="0"/>
                          </a:rPr>
                        </m:ctrlPr>
                      </m:dPr>
                      <m:e>
                        <m:eqArr>
                          <m:eqArrPr>
                            <m:ctrlPr>
                              <a:rPr lang="en-US" altLang="zh-CN" sz="1800" b="1" i="1" smtClean="0">
                                <a:latin typeface="Cambria Math" panose="02040503050406030204" pitchFamily="18" charset="0"/>
                              </a:rPr>
                            </m:ctrlPr>
                          </m:eqArrPr>
                          <m:e>
                            <m:r>
                              <a:rPr lang="en-US" altLang="zh-CN" sz="1800" b="1" i="1" smtClean="0">
                                <a:latin typeface="Cambria Math"/>
                              </a:rPr>
                              <m:t>𝟎</m:t>
                            </m:r>
                            <m:r>
                              <a:rPr lang="en-US" altLang="zh-CN" sz="1800" b="1" i="1" smtClean="0">
                                <a:latin typeface="Cambria Math"/>
                              </a:rPr>
                              <m:t>,</m:t>
                            </m:r>
                            <m:r>
                              <a:rPr lang="zh-CN" altLang="en-US" sz="1800" i="1">
                                <a:latin typeface="Cambria Math"/>
                              </a:rPr>
                              <m:t>如果</m:t>
                            </m:r>
                            <m:sSup>
                              <m:sSupPr>
                                <m:ctrlPr>
                                  <a:rPr lang="en-US" altLang="zh-CN" sz="1800" b="1" i="1" smtClean="0">
                                    <a:latin typeface="Cambria Math" panose="02040503050406030204" pitchFamily="18" charset="0"/>
                                  </a:rPr>
                                </m:ctrlPr>
                              </m:sSupPr>
                              <m:e>
                                <m:r>
                                  <a:rPr lang="en-US" altLang="zh-CN" sz="1800" b="1" i="0" smtClean="0">
                                    <a:latin typeface="Cambria Math"/>
                                  </a:rPr>
                                  <m:t>𝛁</m:t>
                                </m:r>
                              </m:e>
                              <m:sup>
                                <m:r>
                                  <a:rPr lang="en-US" altLang="zh-CN" sz="1800" b="1" i="0" smtClean="0">
                                    <a:latin typeface="Cambria Math"/>
                                  </a:rPr>
                                  <m:t>𝟐</m:t>
                                </m:r>
                              </m:sup>
                            </m:sSup>
                            <m:r>
                              <a:rPr lang="en-US" altLang="zh-CN" sz="1800" b="1" i="1" smtClean="0">
                                <a:latin typeface="Cambria Math"/>
                              </a:rPr>
                              <m:t>𝒇</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r>
                              <a:rPr lang="en-US" altLang="zh-CN" sz="1800" b="1" i="1" smtClean="0">
                                <a:latin typeface="Cambria Math"/>
                              </a:rPr>
                              <m:t>𝟎</m:t>
                            </m:r>
                          </m:e>
                          <m:e>
                            <m:r>
                              <a:rPr lang="en-US" altLang="zh-CN" sz="1800" b="1" i="1" smtClean="0">
                                <a:latin typeface="Cambria Math"/>
                              </a:rPr>
                              <m:t>−</m:t>
                            </m:r>
                            <m:r>
                              <a:rPr lang="en-US" altLang="zh-CN" sz="1800" b="1" i="1" smtClean="0">
                                <a:latin typeface="Cambria Math"/>
                              </a:rPr>
                              <m:t>𝒔𝒊𝒈𝒏</m:t>
                            </m:r>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1" smtClean="0">
                                    <a:latin typeface="Cambria Math"/>
                                  </a:rPr>
                                  <m:t>𝒖</m:t>
                                </m:r>
                              </m:e>
                              <m:sup>
                                <m:r>
                                  <a:rPr lang="en-US" altLang="zh-CN" sz="1800" b="1" i="1" smtClean="0">
                                    <a:latin typeface="Cambria Math"/>
                                  </a:rPr>
                                  <m:t>𝑻</m:t>
                                </m:r>
                              </m:sup>
                            </m:sSup>
                            <m:r>
                              <a:rPr lang="en-US" altLang="zh-CN" sz="1800" b="1" i="0" smtClean="0">
                                <a:latin typeface="Cambria Math"/>
                              </a:rPr>
                              <m:t>𝛁</m:t>
                            </m:r>
                            <m:r>
                              <a:rPr lang="en-US" altLang="zh-CN" sz="1800" b="1" i="1" smtClean="0">
                                <a:latin typeface="Cambria Math"/>
                              </a:rPr>
                              <m:t>𝒇</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r>
                              <a:rPr lang="en-US" altLang="zh-CN" sz="1800" b="1" i="1" smtClean="0">
                                <a:latin typeface="Cambria Math"/>
                              </a:rPr>
                              <m:t>𝒖</m:t>
                            </m:r>
                          </m:e>
                        </m:eqArr>
                      </m:e>
                    </m:d>
                  </m:oMath>
                </a14:m>
                <a:r>
                  <a:rPr lang="en-US" altLang="zh-CN" sz="1800" dirty="0"/>
                  <a:t>,</a:t>
                </a:r>
                <a:r>
                  <a:rPr lang="zh-CN" altLang="en-US" sz="1800" dirty="0"/>
                  <a:t>其中</a:t>
                </a:r>
                <a14:m>
                  <m:oMath xmlns:m="http://schemas.openxmlformats.org/officeDocument/2006/math">
                    <m:r>
                      <a:rPr lang="en-US" altLang="zh-CN" sz="1800" b="1" i="1" smtClean="0">
                        <a:latin typeface="Cambria Math"/>
                      </a:rPr>
                      <m:t>𝒖</m:t>
                    </m:r>
                  </m:oMath>
                </a14:m>
                <a:r>
                  <a:rPr lang="zh-CN" altLang="en-US" sz="1800" dirty="0"/>
                  <a:t>是对应于</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0" smtClean="0">
                            <a:latin typeface="Cambria Math"/>
                          </a:rPr>
                          <m:t>𝛁</m:t>
                        </m:r>
                      </m:e>
                      <m:sup>
                        <m:r>
                          <a:rPr lang="en-US" altLang="zh-CN" sz="1800" b="1" i="0" smtClean="0">
                            <a:latin typeface="Cambria Math"/>
                          </a:rPr>
                          <m:t>𝟐</m:t>
                        </m:r>
                      </m:sup>
                    </m:sSup>
                    <m:r>
                      <a:rPr lang="en-US" altLang="zh-CN" sz="1800" b="1" i="1" smtClean="0">
                        <a:latin typeface="Cambria Math"/>
                      </a:rPr>
                      <m:t>𝒇</m:t>
                    </m:r>
                    <m:r>
                      <a:rPr lang="en-US" altLang="zh-CN" sz="1800" b="1" i="1" smtClean="0">
                        <a:latin typeface="Cambria Math"/>
                      </a:rPr>
                      <m:t>(</m:t>
                    </m:r>
                    <m:r>
                      <a:rPr lang="en-US" altLang="zh-CN" sz="1800" b="1" i="1" smtClean="0">
                        <a:latin typeface="Cambria Math"/>
                      </a:rPr>
                      <m:t>𝒙</m:t>
                    </m:r>
                    <m:r>
                      <a:rPr lang="en-US" altLang="zh-CN" sz="1800" b="1" i="1" smtClean="0">
                        <a:latin typeface="Cambria Math"/>
                      </a:rPr>
                      <m:t>)</m:t>
                    </m:r>
                  </m:oMath>
                </a14:m>
                <a:r>
                  <a:rPr lang="zh-CN" altLang="en-US" sz="1800" dirty="0"/>
                  <a:t>的负特征值的单位特征向量</a:t>
                </a:r>
                <a:endParaRPr lang="en-US" altLang="zh-CN" sz="1800" dirty="0"/>
              </a:p>
              <a:p>
                <a:r>
                  <a:rPr lang="zh-CN" altLang="en-US" sz="1800" dirty="0"/>
                  <a:t>显然，仅仅当</a:t>
                </a:r>
                <a14:m>
                  <m:oMath xmlns:m="http://schemas.openxmlformats.org/officeDocument/2006/math">
                    <m:sSup>
                      <m:sSupPr>
                        <m:ctrlPr>
                          <a:rPr lang="en-US" altLang="zh-CN" sz="1800" i="1">
                            <a:latin typeface="Cambria Math" panose="02040503050406030204" pitchFamily="18" charset="0"/>
                          </a:rPr>
                        </m:ctrlPr>
                      </m:sSupPr>
                      <m:e>
                        <m:r>
                          <a:rPr lang="en-US" altLang="zh-CN" sz="1800">
                            <a:latin typeface="Cambria Math"/>
                          </a:rPr>
                          <m:t>𝛁</m:t>
                        </m:r>
                      </m:e>
                      <m:sup>
                        <m:r>
                          <a:rPr lang="en-US" altLang="zh-CN" sz="1800" b="1" i="1" smtClean="0">
                            <a:latin typeface="Cambria Math"/>
                          </a:rPr>
                          <m:t> </m:t>
                        </m:r>
                      </m:sup>
                    </m:sSup>
                    <m:r>
                      <a:rPr lang="en-US" altLang="zh-CN" sz="1800" i="1">
                        <a:latin typeface="Cambria Math"/>
                      </a:rPr>
                      <m:t>𝒇</m:t>
                    </m:r>
                    <m:d>
                      <m:dPr>
                        <m:ctrlPr>
                          <a:rPr lang="en-US" altLang="zh-CN" sz="1800" i="1">
                            <a:latin typeface="Cambria Math" panose="02040503050406030204" pitchFamily="18" charset="0"/>
                          </a:rPr>
                        </m:ctrlPr>
                      </m:dPr>
                      <m:e>
                        <m:r>
                          <a:rPr lang="en-US" altLang="zh-CN" sz="1800" i="1">
                            <a:latin typeface="Cambria Math"/>
                          </a:rPr>
                          <m:t>𝒙</m:t>
                        </m:r>
                      </m:e>
                    </m:d>
                    <m:r>
                      <a:rPr lang="en-US" altLang="zh-CN" sz="1800" b="1" i="1" smtClean="0">
                        <a:latin typeface="Cambria Math"/>
                      </a:rPr>
                      <m:t>=</m:t>
                    </m:r>
                    <m:r>
                      <a:rPr lang="en-US" altLang="zh-CN" sz="1800" b="1" i="1" smtClean="0">
                        <a:latin typeface="Cambria Math"/>
                      </a:rPr>
                      <m:t>𝟎</m:t>
                    </m:r>
                  </m:oMath>
                </a14:m>
                <a:r>
                  <a:rPr lang="zh-CN" altLang="en-US" sz="1800" dirty="0"/>
                  <a:t>和</a:t>
                </a:r>
                <a14:m>
                  <m:oMath xmlns:m="http://schemas.openxmlformats.org/officeDocument/2006/math">
                    <m:sSup>
                      <m:sSupPr>
                        <m:ctrlPr>
                          <a:rPr lang="en-US" altLang="zh-CN" sz="1800" i="1">
                            <a:latin typeface="Cambria Math" panose="02040503050406030204" pitchFamily="18" charset="0"/>
                          </a:rPr>
                        </m:ctrlPr>
                      </m:sSupPr>
                      <m:e>
                        <m:r>
                          <a:rPr lang="en-US" altLang="zh-CN" sz="1800">
                            <a:latin typeface="Cambria Math"/>
                          </a:rPr>
                          <m:t>𝛁</m:t>
                        </m:r>
                      </m:e>
                      <m:sup>
                        <m:r>
                          <a:rPr lang="en-US" altLang="zh-CN" sz="1800">
                            <a:latin typeface="Cambria Math"/>
                          </a:rPr>
                          <m:t>𝟐</m:t>
                        </m:r>
                      </m:sup>
                    </m:sSup>
                    <m:r>
                      <a:rPr lang="en-US" altLang="zh-CN" sz="1800" i="1">
                        <a:latin typeface="Cambria Math"/>
                      </a:rPr>
                      <m:t>𝒇</m:t>
                    </m:r>
                    <m:r>
                      <a:rPr lang="en-US" altLang="zh-CN" sz="1800" i="1">
                        <a:latin typeface="Cambria Math"/>
                      </a:rPr>
                      <m:t>(</m:t>
                    </m:r>
                    <m:r>
                      <a:rPr lang="en-US" altLang="zh-CN" sz="1800" i="1">
                        <a:latin typeface="Cambria Math"/>
                      </a:rPr>
                      <m:t>𝒙</m:t>
                    </m:r>
                    <m:r>
                      <a:rPr lang="en-US" altLang="zh-CN" sz="1800" i="1">
                        <a:latin typeface="Cambria Math"/>
                      </a:rPr>
                      <m:t>)</m:t>
                    </m:r>
                  </m:oMath>
                </a14:m>
                <a:r>
                  <a:rPr lang="zh-CN" altLang="en-US" sz="1800" dirty="0"/>
                  <a:t>半正定时，不存在下降对</a:t>
                </a:r>
                <a:endParaRPr lang="en-US" altLang="zh-CN" sz="1800" dirty="0"/>
              </a:p>
              <a:p>
                <a:r>
                  <a:rPr lang="zh-CN" altLang="en-US" sz="1800" dirty="0"/>
                  <a:t>并且，从定义可以看出，在稳定点，负曲率方向必为下降方向。在一般点处，若负曲率方向</a:t>
                </a:r>
                <a14:m>
                  <m:oMath xmlns:m="http://schemas.openxmlformats.org/officeDocument/2006/math">
                    <m:r>
                      <a:rPr lang="en-US" altLang="zh-CN" sz="1800" b="1" i="1" smtClean="0">
                        <a:latin typeface="Cambria Math"/>
                      </a:rPr>
                      <m:t>𝒅</m:t>
                    </m:r>
                  </m:oMath>
                </a14:m>
                <a:r>
                  <a:rPr lang="zh-CN" altLang="en-US" sz="1800" dirty="0"/>
                  <a:t>满足</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a:rPr>
                          <m:t>𝒅</m:t>
                        </m:r>
                      </m:e>
                      <m:sup>
                        <m:r>
                          <a:rPr lang="en-US" altLang="zh-CN" sz="1800" b="1" i="1" smtClean="0">
                            <a:latin typeface="Cambria Math"/>
                          </a:rPr>
                          <m:t>𝑻</m:t>
                        </m:r>
                      </m:sup>
                    </m:sSup>
                    <m:r>
                      <a:rPr lang="en-US" altLang="zh-CN" sz="1800" b="1" i="0" smtClean="0">
                        <a:latin typeface="Cambria Math"/>
                      </a:rPr>
                      <m:t>𝛁</m:t>
                    </m:r>
                    <m:r>
                      <a:rPr lang="en-US" altLang="zh-CN" sz="1800" b="1" i="1" smtClean="0">
                        <a:latin typeface="Cambria Math"/>
                      </a:rPr>
                      <m:t>𝒇</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r>
                      <a:rPr lang="en-US" altLang="zh-CN" sz="1800" b="1" i="1" smtClean="0">
                        <a:latin typeface="Cambria Math"/>
                      </a:rPr>
                      <m:t>𝟎</m:t>
                    </m:r>
                  </m:oMath>
                </a14:m>
                <a:r>
                  <a:rPr lang="en-US" altLang="zh-CN" sz="1800" dirty="0"/>
                  <a:t>,</a:t>
                </a:r>
                <a:r>
                  <a:rPr lang="zh-CN" altLang="en-US" sz="1800" dirty="0"/>
                  <a:t>则</a:t>
                </a:r>
                <a14:m>
                  <m:oMath xmlns:m="http://schemas.openxmlformats.org/officeDocument/2006/math">
                    <m:r>
                      <a:rPr lang="en-US" altLang="zh-CN" sz="1800" b="1" i="1" smtClean="0">
                        <a:latin typeface="Cambria Math"/>
                      </a:rPr>
                      <m:t>𝒅</m:t>
                    </m:r>
                  </m:oMath>
                </a14:m>
                <a:r>
                  <a:rPr lang="zh-CN" altLang="en-US" sz="1800" dirty="0"/>
                  <a:t>和</a:t>
                </a:r>
                <a14:m>
                  <m:oMath xmlns:m="http://schemas.openxmlformats.org/officeDocument/2006/math">
                    <m:r>
                      <a:rPr lang="en-US" altLang="zh-CN" sz="1800" b="1" i="1" dirty="0" smtClean="0">
                        <a:latin typeface="Cambria Math"/>
                      </a:rPr>
                      <m:t>−</m:t>
                    </m:r>
                    <m:r>
                      <a:rPr lang="en-US" altLang="zh-CN" sz="1800" b="1" i="1" dirty="0" smtClean="0">
                        <a:latin typeface="Cambria Math"/>
                      </a:rPr>
                      <m:t>𝒅</m:t>
                    </m:r>
                  </m:oMath>
                </a14:m>
                <a:r>
                  <a:rPr lang="zh-CN" altLang="en-US" sz="1800" dirty="0"/>
                  <a:t>均为下降方向；若</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a:rPr>
                          <m:t>𝒅</m:t>
                        </m:r>
                      </m:e>
                      <m:sup>
                        <m:r>
                          <a:rPr lang="en-US" altLang="zh-CN" sz="1800" b="1" i="1" smtClean="0">
                            <a:latin typeface="Cambria Math"/>
                          </a:rPr>
                          <m:t>𝑻</m:t>
                        </m:r>
                      </m:sup>
                    </m:sSup>
                    <m:r>
                      <a:rPr lang="en-US" altLang="zh-CN" sz="1800" b="1" i="0" smtClean="0">
                        <a:latin typeface="Cambria Math"/>
                      </a:rPr>
                      <m:t>𝛁</m:t>
                    </m:r>
                    <m:r>
                      <a:rPr lang="en-US" altLang="zh-CN" sz="1800" b="1" i="1" smtClean="0">
                        <a:latin typeface="Cambria Math"/>
                      </a:rPr>
                      <m:t>𝒇</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r>
                      <a:rPr lang="en-US" altLang="zh-CN" sz="1800" b="1" i="1" smtClean="0">
                        <a:latin typeface="Cambria Math"/>
                      </a:rPr>
                      <m:t>𝟎</m:t>
                    </m:r>
                  </m:oMath>
                </a14:m>
                <a:r>
                  <a:rPr lang="zh-CN" altLang="en-US" sz="1800" dirty="0"/>
                  <a:t>则</a:t>
                </a:r>
                <a14:m>
                  <m:oMath xmlns:m="http://schemas.openxmlformats.org/officeDocument/2006/math">
                    <m:r>
                      <a:rPr lang="en-US" altLang="zh-CN" sz="1800" b="1" i="1" dirty="0" smtClean="0">
                        <a:latin typeface="Cambria Math"/>
                      </a:rPr>
                      <m:t>𝒅</m:t>
                    </m:r>
                  </m:oMath>
                </a14:m>
                <a:r>
                  <a:rPr lang="zh-CN" altLang="en-US" sz="1800" dirty="0"/>
                  <a:t>是下降方向，若</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𝒅</m:t>
                        </m:r>
                      </m:e>
                      <m:sup>
                        <m:r>
                          <a:rPr lang="en-US" altLang="zh-CN" sz="1800" i="1">
                            <a:latin typeface="Cambria Math"/>
                          </a:rPr>
                          <m:t>𝑻</m:t>
                        </m:r>
                      </m:sup>
                    </m:sSup>
                    <m:r>
                      <a:rPr lang="en-US" altLang="zh-CN" sz="1800">
                        <a:latin typeface="Cambria Math"/>
                      </a:rPr>
                      <m:t>𝛁</m:t>
                    </m:r>
                    <m:r>
                      <a:rPr lang="en-US" altLang="zh-CN" sz="1800" i="1">
                        <a:latin typeface="Cambria Math"/>
                      </a:rPr>
                      <m:t>𝒇</m:t>
                    </m:r>
                    <m:d>
                      <m:dPr>
                        <m:ctrlPr>
                          <a:rPr lang="en-US" altLang="zh-CN" sz="1800" i="1">
                            <a:latin typeface="Cambria Math" panose="02040503050406030204" pitchFamily="18" charset="0"/>
                          </a:rPr>
                        </m:ctrlPr>
                      </m:dPr>
                      <m:e>
                        <m:r>
                          <a:rPr lang="en-US" altLang="zh-CN" sz="1800" i="1">
                            <a:latin typeface="Cambria Math"/>
                          </a:rPr>
                          <m:t>𝒙</m:t>
                        </m:r>
                      </m:e>
                    </m:d>
                    <m:r>
                      <a:rPr lang="en-US" altLang="zh-CN" sz="1800" b="1" i="1" smtClean="0">
                        <a:latin typeface="Cambria Math"/>
                      </a:rPr>
                      <m:t>&gt;</m:t>
                    </m:r>
                    <m:r>
                      <a:rPr lang="en-US" altLang="zh-CN" sz="1800" i="1">
                        <a:latin typeface="Cambria Math"/>
                      </a:rPr>
                      <m:t>𝟎</m:t>
                    </m:r>
                  </m:oMath>
                </a14:m>
                <a:r>
                  <a:rPr lang="zh-CN" altLang="en-US" sz="1800" dirty="0"/>
                  <a:t>则</a:t>
                </a:r>
                <a14:m>
                  <m:oMath xmlns:m="http://schemas.openxmlformats.org/officeDocument/2006/math">
                    <m:r>
                      <a:rPr lang="en-US" altLang="zh-CN" sz="1800" b="1" i="0" dirty="0" smtClean="0">
                        <a:latin typeface="Cambria Math"/>
                      </a:rPr>
                      <m:t>−</m:t>
                    </m:r>
                    <m:r>
                      <a:rPr lang="en-US" altLang="zh-CN" sz="1800" i="1" dirty="0">
                        <a:latin typeface="Cambria Math"/>
                      </a:rPr>
                      <m:t>𝒅</m:t>
                    </m:r>
                  </m:oMath>
                </a14:m>
                <a:r>
                  <a:rPr lang="zh-CN" altLang="en-US" sz="1800" dirty="0"/>
                  <a:t>是下降方向</a:t>
                </a:r>
                <a:endParaRPr lang="en-US" altLang="zh-CN" sz="1800" dirty="0"/>
              </a:p>
              <a:p>
                <a:r>
                  <a:rPr lang="zh-CN" altLang="en-US" sz="1800" dirty="0"/>
                  <a:t>负曲率方向的牛顿法与普通牛顿法、修正牛顿法的主要区别：</a:t>
                </a:r>
                <a:endParaRPr lang="en-US" altLang="zh-CN" sz="1800" dirty="0"/>
              </a:p>
              <a:p>
                <a:pPr lvl="1"/>
                <a:r>
                  <a:rPr lang="zh-CN" altLang="en-US" sz="1400" dirty="0"/>
                  <a:t>对于非正定</a:t>
                </a:r>
                <a:r>
                  <a:rPr lang="en-US" altLang="zh-CN" sz="1400" dirty="0"/>
                  <a:t>Hessian</a:t>
                </a:r>
                <a:r>
                  <a:rPr lang="zh-CN" altLang="en-US" sz="1400" dirty="0"/>
                  <a:t>矩阵，先强迫正定，在接近稳定点时采用负曲率方向；或对于对称不定的</a:t>
                </a:r>
                <a:r>
                  <a:rPr lang="en-US" altLang="zh-CN" sz="1400" dirty="0"/>
                  <a:t>Hessian</a:t>
                </a:r>
                <a:r>
                  <a:rPr lang="zh-CN" altLang="en-US" sz="1400" dirty="0"/>
                  <a:t>矩阵，采用对称不定分解，直接产生负曲率方向</a:t>
                </a:r>
                <a:endParaRPr lang="en-US" altLang="zh-CN" sz="1400" dirty="0"/>
              </a:p>
              <a:p>
                <a:pPr lvl="1"/>
                <a:r>
                  <a:rPr lang="zh-CN" altLang="en-US" sz="1400" dirty="0"/>
                  <a:t>当采用下降对时，在选择步长因子的一维搜索方法中，代替一阶步长准则，采用二阶步长准则</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63" t="-759" r="-595" b="-3037"/>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solidFill>
                      <a:srgbClr val="FF0000"/>
                    </a:solidFill>
                  </a:rPr>
                  <a:t>二阶必要条件</a:t>
                </a:r>
                <a:endParaRPr lang="en-US" altLang="zh-CN" sz="2400" dirty="0">
                  <a:solidFill>
                    <a:srgbClr val="FF0000"/>
                  </a:solidFill>
                </a:endParaRPr>
              </a:p>
              <a:p>
                <a:r>
                  <a:rPr lang="zh-CN" altLang="en-US" sz="2400" dirty="0"/>
                  <a:t>问题</a:t>
                </a:r>
                <a14:m>
                  <m:oMath xmlns:m="http://schemas.openxmlformats.org/officeDocument/2006/math">
                    <m:r>
                      <a:rPr lang="en-US" altLang="zh-CN" sz="2400" b="1" i="1" smtClean="0">
                        <a:latin typeface="Cambria Math"/>
                      </a:rPr>
                      <m:t>𝒎𝒊𝒏</m:t>
                    </m:r>
                    <m:r>
                      <a:rPr lang="en-US" altLang="zh-CN" sz="2400" b="1" i="1" smtClean="0">
                        <a:latin typeface="Cambria Math"/>
                      </a:rPr>
                      <m:t> </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𝒔</m:t>
                    </m:r>
                    <m:r>
                      <a:rPr lang="en-US" altLang="zh-CN" sz="2400" b="1" i="1" smtClean="0">
                        <a:latin typeface="Cambria Math"/>
                      </a:rPr>
                      <m:t>.</m:t>
                    </m:r>
                    <m:r>
                      <a:rPr lang="en-US" altLang="zh-CN" sz="2400" b="1" i="1" smtClean="0">
                        <a:latin typeface="Cambria Math"/>
                      </a:rPr>
                      <m:t>𝒕</m:t>
                    </m:r>
                    <m:r>
                      <a:rPr lang="en-US" altLang="zh-CN" sz="2400" b="1" i="1" smtClean="0">
                        <a:latin typeface="Cambria Math"/>
                      </a:rPr>
                      <m:t>. </m:t>
                    </m:r>
                    <m:r>
                      <a:rPr lang="en-US" altLang="zh-CN" sz="2400" b="1" i="1" smtClean="0">
                        <a:latin typeface="Cambria Math"/>
                      </a:rPr>
                      <m:t>𝒈</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𝒉</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𝟎</m:t>
                    </m:r>
                  </m:oMath>
                </a14:m>
                <a:r>
                  <a:rPr lang="en-US" altLang="zh-CN" sz="2400" dirty="0"/>
                  <a:t>,</a:t>
                </a:r>
                <a:r>
                  <a:rPr lang="zh-CN" altLang="en-US" sz="2400" dirty="0"/>
                  <a:t>设</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𝒊</m:t>
                        </m:r>
                      </m:sub>
                    </m:sSub>
                    <m:d>
                      <m:dPr>
                        <m:ctrlPr>
                          <a:rPr lang="en-US" altLang="zh-CN" sz="2400" b="1" i="1" smtClean="0">
                            <a:latin typeface="Cambria Math" panose="02040503050406030204" pitchFamily="18" charset="0"/>
                          </a:rPr>
                        </m:ctrlPr>
                      </m:dPr>
                      <m:e>
                        <m:r>
                          <a:rPr lang="en-US" altLang="zh-CN" sz="2400" b="1" i="1" smtClean="0">
                            <a:latin typeface="Cambria Math"/>
                          </a:rPr>
                          <m:t>𝒙</m:t>
                        </m:r>
                      </m:e>
                    </m:d>
                    <m:d>
                      <m:dPr>
                        <m:ctrlPr>
                          <a:rPr lang="en-US" altLang="zh-CN" sz="2400" b="1" i="1" smtClean="0">
                            <a:latin typeface="Cambria Math" panose="02040503050406030204" pitchFamily="18" charset="0"/>
                          </a:rPr>
                        </m:ctrlPr>
                      </m:dPr>
                      <m:e>
                        <m:r>
                          <a:rPr lang="en-US" altLang="zh-CN" sz="2400" b="1" i="1" smtClean="0">
                            <a:latin typeface="Cambria Math"/>
                          </a:rPr>
                          <m:t>𝒊</m:t>
                        </m:r>
                        <m:r>
                          <a:rPr lang="en-US" altLang="zh-CN" sz="2400" b="1" i="1" smtClean="0">
                            <a:latin typeface="Cambria Math"/>
                          </a:rPr>
                          <m:t>∈</m:t>
                        </m:r>
                        <m:r>
                          <a:rPr lang="en-US" altLang="zh-CN" sz="2400" b="1" i="1" smtClean="0">
                            <a:latin typeface="Cambria Math"/>
                          </a:rPr>
                          <m:t>𝑰</m:t>
                        </m:r>
                      </m:e>
                    </m:d>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𝒉</m:t>
                        </m:r>
                      </m:e>
                      <m:sub>
                        <m:r>
                          <a:rPr lang="en-US" altLang="zh-CN" sz="2400" b="1" i="1" smtClean="0">
                            <a:latin typeface="Cambria Math"/>
                          </a:rPr>
                          <m:t>𝒋</m:t>
                        </m:r>
                      </m:sub>
                    </m:sSub>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m:t>
                    </m:r>
                    <m:r>
                      <a:rPr lang="en-US" altLang="zh-CN" sz="2400" b="1" i="1" smtClean="0">
                        <a:latin typeface="Cambria Math"/>
                      </a:rPr>
                      <m:t>𝒍</m:t>
                    </m:r>
                  </m:oMath>
                </a14:m>
                <a:r>
                  <a:rPr lang="zh-CN" altLang="en-US" sz="2400" dirty="0"/>
                  <a:t>在</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r>
                          <a:rPr lang="en-US" altLang="zh-CN" sz="2400" b="1" i="1" dirty="0" smtClean="0">
                            <a:latin typeface="Cambria Math"/>
                          </a:rPr>
                          <m:t>∗</m:t>
                        </m:r>
                      </m:sup>
                    </m:sSup>
                  </m:oMath>
                </a14:m>
                <a:r>
                  <a:rPr lang="zh-CN" altLang="en-US" sz="2400" dirty="0"/>
                  <a:t>二次可微，</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𝒊</m:t>
                        </m:r>
                      </m:sub>
                    </m:sSub>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𝒊</m:t>
                    </m:r>
                    <m:r>
                      <a:rPr lang="en-US" altLang="zh-CN" sz="2400" b="1" i="1" smtClean="0">
                        <a:latin typeface="Cambria Math"/>
                      </a:rPr>
                      <m:t>∉</m:t>
                    </m:r>
                    <m:r>
                      <a:rPr lang="en-US" altLang="zh-CN" sz="2400" b="1" i="1" smtClean="0">
                        <a:latin typeface="Cambria Math"/>
                      </a:rPr>
                      <m:t>𝑰</m:t>
                    </m:r>
                  </m:oMath>
                </a14:m>
                <a:r>
                  <a:rPr lang="zh-CN" altLang="en-US" sz="2400" dirty="0"/>
                  <a:t>在</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r>
                          <a:rPr lang="en-US" altLang="zh-CN" sz="2400" b="1" i="1" dirty="0" smtClean="0">
                            <a:latin typeface="Cambria Math"/>
                          </a:rPr>
                          <m:t>∗</m:t>
                        </m:r>
                      </m:sup>
                    </m:sSup>
                  </m:oMath>
                </a14:m>
                <a:r>
                  <a:rPr lang="zh-CN" altLang="en-US" sz="2400" dirty="0"/>
                  <a:t>连续。约束规范</a:t>
                </a:r>
                <a14:m>
                  <m:oMath xmlns:m="http://schemas.openxmlformats.org/officeDocument/2006/math">
                    <m:r>
                      <a:rPr lang="en-US" altLang="zh-CN" sz="2400" b="1" i="1" smtClean="0">
                        <a:latin typeface="Cambria Math"/>
                      </a:rPr>
                      <m:t>{</m:t>
                    </m:r>
                    <m:r>
                      <a:rPr lang="en-US" altLang="zh-CN" sz="2400" b="1" i="0"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𝒊</m:t>
                        </m:r>
                      </m:sub>
                    </m:sSub>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m:t>
                    </m:r>
                    <m:r>
                      <a:rPr lang="en-US" altLang="zh-CN" sz="2400" b="1" i="1" smtClean="0">
                        <a:latin typeface="Cambria Math"/>
                      </a:rPr>
                      <m:t>𝒊</m:t>
                    </m:r>
                    <m:r>
                      <a:rPr lang="en-US" altLang="zh-CN" sz="2400" b="1" i="1" smtClean="0">
                        <a:latin typeface="Cambria Math"/>
                      </a:rPr>
                      <m:t>∈</m:t>
                    </m:r>
                    <m:r>
                      <a:rPr lang="en-US" altLang="zh-CN" sz="2400" b="1" i="1" smtClean="0">
                        <a:latin typeface="Cambria Math"/>
                      </a:rPr>
                      <m:t>𝑰</m:t>
                    </m:r>
                    <m:r>
                      <a:rPr lang="en-US" altLang="zh-CN" sz="2400" b="1" i="1" smtClean="0">
                        <a:latin typeface="Cambria Math"/>
                      </a:rPr>
                      <m:t>;</m:t>
                    </m:r>
                    <m:r>
                      <a:rPr lang="en-US" altLang="zh-CN" sz="2400" b="1" i="0"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𝒉</m:t>
                        </m:r>
                      </m:e>
                      <m:sub>
                        <m:r>
                          <a:rPr lang="en-US" altLang="zh-CN" sz="2400" b="1" i="1" smtClean="0">
                            <a:latin typeface="Cambria Math"/>
                          </a:rPr>
                          <m:t>𝒋</m:t>
                        </m:r>
                      </m:sub>
                    </m:sSub>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m:t>
                    </m:r>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m:t>
                    </m:r>
                    <m:r>
                      <a:rPr lang="en-US" altLang="zh-CN" sz="2400" b="1" i="1" smtClean="0">
                        <a:latin typeface="Cambria Math"/>
                      </a:rPr>
                      <m:t>𝒍</m:t>
                    </m:r>
                    <m:r>
                      <a:rPr lang="en-US" altLang="zh-CN" sz="2400" b="1" i="1" smtClean="0">
                        <a:latin typeface="Cambria Math"/>
                      </a:rPr>
                      <m:t>}</m:t>
                    </m:r>
                  </m:oMath>
                </a14:m>
                <a:r>
                  <a:rPr lang="zh-CN" altLang="en-US" sz="2400" dirty="0"/>
                  <a:t>线性无关。如果</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dirty="0"/>
                  <a:t>是局部最优解，那么存在</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𝒖</m:t>
                        </m:r>
                      </m:e>
                      <m:sub>
                        <m:r>
                          <a:rPr lang="en-US" altLang="zh-CN" sz="2400" b="1" i="1" smtClean="0">
                            <a:latin typeface="Cambria Math"/>
                          </a:rPr>
                          <m:t>𝒊</m:t>
                        </m:r>
                      </m:sub>
                    </m:sSub>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𝒊</m:t>
                    </m:r>
                    <m:r>
                      <a:rPr lang="en-US" altLang="zh-CN" sz="2400" b="1" i="1" smtClean="0">
                        <a:latin typeface="Cambria Math"/>
                      </a:rPr>
                      <m:t>∈</m:t>
                    </m:r>
                    <m:r>
                      <a:rPr lang="en-US" altLang="zh-CN" sz="2400" b="1" i="1" smtClean="0">
                        <a:latin typeface="Cambria Math"/>
                      </a:rPr>
                      <m:t>𝑰</m:t>
                    </m:r>
                    <m:r>
                      <a:rPr lang="en-US" altLang="zh-CN" sz="2400" b="1" i="1" smtClean="0">
                        <a:latin typeface="Cambria Math"/>
                      </a:rPr>
                      <m:t>)</m:t>
                    </m:r>
                  </m:oMath>
                </a14:m>
                <a:r>
                  <a:rPr lang="en-US" altLang="zh-CN" sz="2400" dirty="0"/>
                  <a:t>,</a:t>
                </a:r>
                <a14:m>
                  <m:oMath xmlns:m="http://schemas.openxmlformats.org/officeDocument/2006/math">
                    <m:r>
                      <a:rPr lang="en-US" altLang="zh-CN" sz="2400" b="1" i="1" dirty="0" smtClean="0">
                        <a:latin typeface="Cambria Math"/>
                      </a:rPr>
                      <m:t>𝒗</m:t>
                    </m:r>
                    <m:r>
                      <a:rPr lang="en-US" altLang="zh-CN" sz="2400" b="1" i="1" dirty="0" smtClean="0">
                        <a:latin typeface="Cambria Math"/>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a:rPr>
                          <m:t>𝑹</m:t>
                        </m:r>
                      </m:e>
                      <m:sup>
                        <m:r>
                          <a:rPr lang="en-US" altLang="zh-CN" sz="2400" b="1" i="1" dirty="0" smtClean="0">
                            <a:latin typeface="Cambria Math"/>
                          </a:rPr>
                          <m:t>𝒍</m:t>
                        </m:r>
                      </m:sup>
                    </m:sSup>
                  </m:oMath>
                </a14:m>
                <a:r>
                  <a:rPr lang="en-US" altLang="zh-CN" sz="2400" dirty="0"/>
                  <a:t>,</a:t>
                </a:r>
                <a:r>
                  <a:rPr lang="zh-CN" altLang="en-US" sz="2400" dirty="0"/>
                  <a:t>使得</a:t>
                </a:r>
                <a:r>
                  <a:rPr lang="en-US" altLang="zh-CN" sz="2400" dirty="0"/>
                  <a:t>KKT</a:t>
                </a:r>
                <a:r>
                  <a:rPr lang="zh-CN" altLang="en-US" sz="2400" dirty="0"/>
                  <a:t>条件式成立。由乘子构造拉格朗日函数：</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1" i="1" smtClean="0">
                          <a:latin typeface="Cambria Math"/>
                        </a:rPr>
                        <m:t>𝑳</m:t>
                      </m:r>
                      <m:d>
                        <m:dPr>
                          <m:ctrlPr>
                            <a:rPr lang="en-US" altLang="zh-CN" sz="2400" b="1" i="1" smtClean="0">
                              <a:latin typeface="Cambria Math" panose="02040503050406030204" pitchFamily="18" charset="0"/>
                            </a:rPr>
                          </m:ctrlPr>
                        </m:dPr>
                        <m:e>
                          <m:r>
                            <a:rPr lang="en-US" altLang="zh-CN" sz="2400" b="1" i="1" smtClean="0">
                              <a:latin typeface="Cambria Math"/>
                            </a:rPr>
                            <m:t>𝒙</m:t>
                          </m:r>
                          <m:r>
                            <a:rPr lang="en-US" altLang="zh-CN" sz="2400" b="1" i="1" smtClean="0">
                              <a:latin typeface="Cambria Math"/>
                            </a:rPr>
                            <m:t>,</m:t>
                          </m:r>
                          <m:r>
                            <a:rPr lang="en-US" altLang="zh-CN" sz="2400" b="1" i="1" smtClean="0">
                              <a:latin typeface="Cambria Math"/>
                            </a:rPr>
                            <m:t>𝒖</m:t>
                          </m:r>
                          <m:r>
                            <a:rPr lang="en-US" altLang="zh-CN" sz="2400" b="1" i="1" smtClean="0">
                              <a:latin typeface="Cambria Math"/>
                            </a:rPr>
                            <m:t>,</m:t>
                          </m:r>
                          <m:r>
                            <a:rPr lang="en-US" altLang="zh-CN" sz="2400" b="1" i="1" smtClean="0">
                              <a:latin typeface="Cambria Math"/>
                            </a:rPr>
                            <m:t>𝒗</m:t>
                          </m:r>
                        </m:e>
                      </m:d>
                      <m:r>
                        <a:rPr lang="en-US" altLang="zh-CN" sz="2400" b="1" i="1"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nary>
                        <m:naryPr>
                          <m:chr m:val="∑"/>
                          <m:supHide m:val="on"/>
                          <m:ctrlPr>
                            <a:rPr lang="en-US" altLang="zh-CN" sz="2400" b="1" i="1" smtClean="0">
                              <a:latin typeface="Cambria Math" panose="02040503050406030204" pitchFamily="18" charset="0"/>
                            </a:rPr>
                          </m:ctrlPr>
                        </m:naryPr>
                        <m:sub>
                          <m:r>
                            <a:rPr lang="en-US" altLang="zh-CN" sz="2400" b="1" i="1" smtClean="0">
                              <a:latin typeface="Cambria Math"/>
                            </a:rPr>
                            <m:t>𝒊</m:t>
                          </m:r>
                          <m:r>
                            <a:rPr lang="en-US" altLang="zh-CN" sz="2400" b="1" i="1" smtClean="0">
                              <a:latin typeface="Cambria Math"/>
                            </a:rPr>
                            <m:t>∈</m:t>
                          </m:r>
                          <m:r>
                            <a:rPr lang="en-US" altLang="zh-CN" sz="2400" b="1" i="1" smtClean="0">
                              <a:latin typeface="Cambria Math"/>
                            </a:rPr>
                            <m:t>𝑰</m:t>
                          </m:r>
                        </m:sub>
                        <m:sup/>
                        <m:e>
                          <m:sSub>
                            <m:sSubPr>
                              <m:ctrlPr>
                                <a:rPr lang="en-US" altLang="zh-CN" sz="2400" b="1" i="1" smtClean="0">
                                  <a:latin typeface="Cambria Math" panose="02040503050406030204" pitchFamily="18" charset="0"/>
                                </a:rPr>
                              </m:ctrlPr>
                            </m:sSubPr>
                            <m:e>
                              <m:r>
                                <a:rPr lang="en-US" altLang="zh-CN" sz="2400" b="1" i="1" smtClean="0">
                                  <a:latin typeface="Cambria Math"/>
                                </a:rPr>
                                <m:t>𝒖</m:t>
                              </m:r>
                            </m:e>
                            <m:sub>
                              <m:r>
                                <a:rPr lang="en-US" altLang="zh-CN" sz="2400" b="1" i="1" smtClean="0">
                                  <a:latin typeface="Cambria Math"/>
                                </a:rPr>
                                <m:t>𝒊</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𝒊</m:t>
                              </m:r>
                            </m:sub>
                          </m:sSub>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nary>
                            <m:naryPr>
                              <m:chr m:val="∑"/>
                              <m:ctrlPr>
                                <a:rPr lang="en-US" altLang="zh-CN" sz="2400" b="1" i="1" smtClean="0">
                                  <a:latin typeface="Cambria Math" panose="02040503050406030204" pitchFamily="18" charset="0"/>
                                </a:rPr>
                              </m:ctrlPr>
                            </m:naryPr>
                            <m:sub>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sub>
                            <m:sup>
                              <m:r>
                                <a:rPr lang="en-US" altLang="zh-CN" sz="2400" b="1" i="1" smtClean="0">
                                  <a:latin typeface="Cambria Math"/>
                                </a:rPr>
                                <m:t>𝒍</m:t>
                              </m:r>
                            </m:sup>
                            <m:e>
                              <m:sSub>
                                <m:sSubPr>
                                  <m:ctrlPr>
                                    <a:rPr lang="en-US" altLang="zh-CN" sz="2400" b="1" i="1" smtClean="0">
                                      <a:latin typeface="Cambria Math" panose="02040503050406030204" pitchFamily="18" charset="0"/>
                                    </a:rPr>
                                  </m:ctrlPr>
                                </m:sSubPr>
                                <m:e>
                                  <m:r>
                                    <a:rPr lang="en-US" altLang="zh-CN" sz="2400" b="1" i="1" smtClean="0">
                                      <a:latin typeface="Cambria Math"/>
                                    </a:rPr>
                                    <m:t>𝒗</m:t>
                                  </m:r>
                                </m:e>
                                <m:sub>
                                  <m:r>
                                    <a:rPr lang="en-US" altLang="zh-CN" sz="2400" b="1" i="1" smtClean="0">
                                      <a:latin typeface="Cambria Math"/>
                                    </a:rPr>
                                    <m:t>𝒋</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𝒉</m:t>
                                  </m:r>
                                </m:e>
                                <m:sub>
                                  <m:r>
                                    <a:rPr lang="en-US" altLang="zh-CN" sz="2400" b="1" i="1" smtClean="0">
                                      <a:latin typeface="Cambria Math"/>
                                    </a:rPr>
                                    <m:t>𝒋</m:t>
                                  </m:r>
                                </m:sub>
                              </m:sSub>
                              <m:r>
                                <a:rPr lang="en-US" altLang="zh-CN" sz="2400" b="1" i="1" smtClean="0">
                                  <a:latin typeface="Cambria Math"/>
                                </a:rPr>
                                <m:t>(</m:t>
                              </m:r>
                              <m:r>
                                <a:rPr lang="en-US" altLang="zh-CN" sz="2400" b="1" i="1" smtClean="0">
                                  <a:latin typeface="Cambria Math"/>
                                </a:rPr>
                                <m:t>𝒙</m:t>
                              </m:r>
                            </m:e>
                          </m:nary>
                          <m:r>
                            <a:rPr lang="en-US" altLang="zh-CN" sz="2400" b="1" i="1" smtClean="0">
                              <a:latin typeface="Cambria Math"/>
                            </a:rPr>
                            <m:t>)</m:t>
                          </m:r>
                        </m:e>
                      </m:nary>
                    </m:oMath>
                  </m:oMathPara>
                </a14:m>
                <a:endParaRPr lang="en-US" altLang="zh-CN" sz="2400" dirty="0"/>
              </a:p>
              <a:p>
                <a:r>
                  <a:rPr lang="zh-CN" altLang="en-US" sz="2400" dirty="0"/>
                  <a:t>（临界锥）令</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𝑺</m:t>
                        </m:r>
                      </m:e>
                      <m:sub>
                        <m:r>
                          <a:rPr lang="en-US" altLang="zh-CN" sz="2400" b="1" i="1" smtClean="0">
                            <a:latin typeface="Cambria Math"/>
                          </a:rPr>
                          <m:t>𝒉</m:t>
                        </m:r>
                      </m:sub>
                    </m:sSub>
                    <m:r>
                      <a:rPr lang="en-US" altLang="zh-CN" sz="2400" b="1" i="1" smtClean="0">
                        <a:latin typeface="Cambria Math"/>
                      </a:rPr>
                      <m:t>={</m:t>
                    </m:r>
                    <m:r>
                      <a:rPr lang="en-US" altLang="zh-CN" sz="2400" b="1" i="1" smtClean="0">
                        <a:latin typeface="Cambria Math"/>
                      </a:rPr>
                      <m:t>𝒅</m:t>
                    </m:r>
                    <m:r>
                      <m:rPr>
                        <m:lit/>
                      </m:rPr>
                      <a:rPr lang="en-US" altLang="zh-CN" sz="2400" b="1" i="1" smtClean="0">
                        <a:latin typeface="Cambria Math"/>
                      </a:rPr>
                      <m:t>|</m:t>
                    </m:r>
                    <m:r>
                      <a:rPr lang="en-US" altLang="zh-CN" sz="2400" b="1" i="0" smtClean="0">
                        <a:latin typeface="Cambria Math"/>
                      </a:rPr>
                      <m:t>𝛁</m:t>
                    </m:r>
                    <m:sSubSup>
                      <m:sSubSupPr>
                        <m:ctrlPr>
                          <a:rPr lang="en-US" altLang="zh-CN" sz="2400" b="1" i="1" smtClean="0">
                            <a:latin typeface="Cambria Math" panose="02040503050406030204" pitchFamily="18" charset="0"/>
                          </a:rPr>
                        </m:ctrlPr>
                      </m:sSubSupPr>
                      <m:e>
                        <m:r>
                          <a:rPr lang="en-US" altLang="zh-CN" sz="2400" b="1" i="1" smtClean="0">
                            <a:latin typeface="Cambria Math"/>
                          </a:rPr>
                          <m:t>𝒉</m:t>
                        </m:r>
                      </m:e>
                      <m:sub>
                        <m:r>
                          <a:rPr lang="en-US" altLang="zh-CN" sz="2400" b="1" i="1" smtClean="0">
                            <a:latin typeface="Cambria Math"/>
                          </a:rPr>
                          <m:t>𝒋</m:t>
                        </m:r>
                      </m:sub>
                      <m:sup>
                        <m:r>
                          <a:rPr lang="en-US" altLang="zh-CN" sz="2400" b="1" i="1" smtClean="0">
                            <a:latin typeface="Cambria Math"/>
                          </a:rPr>
                          <m:t>𝑻</m:t>
                        </m:r>
                      </m:sup>
                    </m:sSubSup>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𝒅</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m:t>
                    </m:r>
                    <m:r>
                      <a:rPr lang="en-US" altLang="zh-CN" sz="2400" b="1" i="1" smtClean="0">
                        <a:latin typeface="Cambria Math"/>
                      </a:rPr>
                      <m:t>𝒍</m:t>
                    </m:r>
                    <m:r>
                      <a:rPr lang="en-US" altLang="zh-CN" sz="2400" b="1" i="1" smtClean="0">
                        <a:latin typeface="Cambria Math"/>
                      </a:rPr>
                      <m:t>}</m:t>
                    </m:r>
                  </m:oMath>
                </a14:m>
                <a:r>
                  <a:rPr lang="zh-CN" altLang="en-US" sz="2400" dirty="0"/>
                  <a:t>，</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𝑺</m:t>
                        </m:r>
                      </m:e>
                      <m:sub>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𝑰</m:t>
                            </m:r>
                          </m:sub>
                        </m:sSub>
                      </m:sub>
                    </m:sSub>
                    <m:r>
                      <a:rPr lang="en-US" altLang="zh-CN" sz="2400" b="1" i="1" smtClean="0">
                        <a:latin typeface="Cambria Math"/>
                      </a:rPr>
                      <m:t>={</m:t>
                    </m:r>
                    <m:r>
                      <a:rPr lang="en-US" altLang="zh-CN" sz="2400" b="1" i="1" smtClean="0">
                        <a:latin typeface="Cambria Math"/>
                      </a:rPr>
                      <m:t>𝒅</m:t>
                    </m:r>
                    <m:r>
                      <m:rPr>
                        <m:lit/>
                      </m:rPr>
                      <a:rPr lang="en-US" altLang="zh-CN" sz="2400" b="1" i="1" smtClean="0">
                        <a:latin typeface="Cambria Math"/>
                      </a:rPr>
                      <m:t>|</m:t>
                    </m:r>
                    <m:r>
                      <a:rPr lang="en-US" altLang="zh-CN" sz="2400" b="1" i="1" smtClean="0">
                        <a:latin typeface="Cambria Math"/>
                      </a:rPr>
                      <m:t>𝜵</m:t>
                    </m:r>
                    <m:sSubSup>
                      <m:sSubSupPr>
                        <m:ctrlPr>
                          <a:rPr lang="en-US" altLang="zh-CN" sz="2400" b="1" i="1" smtClean="0">
                            <a:latin typeface="Cambria Math" panose="02040503050406030204" pitchFamily="18" charset="0"/>
                          </a:rPr>
                        </m:ctrlPr>
                      </m:sSubSupPr>
                      <m:e>
                        <m:r>
                          <a:rPr lang="en-US" altLang="zh-CN" sz="2400" b="1" i="1" smtClean="0">
                            <a:latin typeface="Cambria Math"/>
                          </a:rPr>
                          <m:t>𝒈</m:t>
                        </m:r>
                      </m:e>
                      <m:sub>
                        <m:r>
                          <a:rPr lang="en-US" altLang="zh-CN" sz="2400" b="1" i="1" smtClean="0">
                            <a:latin typeface="Cambria Math"/>
                          </a:rPr>
                          <m:t>𝒊</m:t>
                        </m:r>
                      </m:sub>
                      <m:sup>
                        <m:r>
                          <a:rPr lang="en-US" altLang="zh-CN" sz="2400" b="1" i="1" smtClean="0">
                            <a:latin typeface="Cambria Math"/>
                          </a:rPr>
                          <m:t>𝑻</m:t>
                        </m:r>
                      </m:sup>
                    </m:sSubSup>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𝒅</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𝒊</m:t>
                    </m:r>
                    <m:r>
                      <a:rPr lang="en-US" altLang="zh-CN" sz="2400" b="1" i="1" smtClean="0">
                        <a:latin typeface="Cambria Math"/>
                      </a:rPr>
                      <m:t>∈</m:t>
                    </m:r>
                    <m:r>
                      <a:rPr lang="en-US" altLang="zh-CN" sz="2400" i="1">
                        <a:latin typeface="Cambria Math"/>
                      </a:rPr>
                      <m:t>𝐼</m:t>
                    </m:r>
                    <m:r>
                      <a:rPr lang="en-US" altLang="zh-CN" sz="2400" i="1">
                        <a:latin typeface="Cambria Math"/>
                      </a:rPr>
                      <m:t>}</m:t>
                    </m:r>
                  </m:oMath>
                </a14:m>
                <a:r>
                  <a:rPr lang="en-US" altLang="zh-CN" sz="2400" dirty="0"/>
                  <a:t>(</a:t>
                </a:r>
                <a:r>
                  <a:rPr lang="zh-CN" altLang="en-US" sz="2400" dirty="0"/>
                  <a:t>可理解为可行方向</a:t>
                </a:r>
                <a:r>
                  <a:rPr lang="en-US" altLang="zh-CN" sz="2400" dirty="0"/>
                  <a:t>)</a:t>
                </a:r>
              </a:p>
              <a:p>
                <a:r>
                  <a:rPr lang="zh-CN" altLang="en-US" sz="3200" dirty="0">
                    <a:solidFill>
                      <a:srgbClr val="FF0000"/>
                    </a:solidFill>
                  </a:rPr>
                  <a:t>则</a:t>
                </a:r>
                <a14:m>
                  <m:oMath xmlns:m="http://schemas.openxmlformats.org/officeDocument/2006/math">
                    <m:r>
                      <a:rPr lang="en-US" altLang="zh-CN" sz="3200" b="1" i="1" smtClean="0">
                        <a:solidFill>
                          <a:srgbClr val="FF0000"/>
                        </a:solidFill>
                        <a:latin typeface="Cambria Math"/>
                      </a:rPr>
                      <m:t>𝒅</m:t>
                    </m:r>
                    <m:r>
                      <a:rPr lang="en-US" altLang="zh-CN" sz="3200" b="1" i="1" smtClean="0">
                        <a:solidFill>
                          <a:srgbClr val="FF0000"/>
                        </a:solidFill>
                        <a:latin typeface="Cambria Math"/>
                      </a:rPr>
                      <m:t>∈</m:t>
                    </m:r>
                    <m:sSub>
                      <m:sSubPr>
                        <m:ctrlPr>
                          <a:rPr lang="en-US" altLang="zh-CN" sz="3200" b="1" i="1" smtClean="0">
                            <a:solidFill>
                              <a:srgbClr val="FF0000"/>
                            </a:solidFill>
                            <a:latin typeface="Cambria Math" panose="02040503050406030204" pitchFamily="18" charset="0"/>
                          </a:rPr>
                        </m:ctrlPr>
                      </m:sSubPr>
                      <m:e>
                        <m:r>
                          <a:rPr lang="en-US" altLang="zh-CN" sz="3200" b="1" i="1" smtClean="0">
                            <a:solidFill>
                              <a:srgbClr val="FF0000"/>
                            </a:solidFill>
                            <a:latin typeface="Cambria Math"/>
                          </a:rPr>
                          <m:t>𝑺</m:t>
                        </m:r>
                      </m:e>
                      <m:sub>
                        <m:sSub>
                          <m:sSubPr>
                            <m:ctrlPr>
                              <a:rPr lang="en-US" altLang="zh-CN" sz="3200" b="1" i="1" smtClean="0">
                                <a:solidFill>
                                  <a:srgbClr val="FF0000"/>
                                </a:solidFill>
                                <a:latin typeface="Cambria Math" panose="02040503050406030204" pitchFamily="18" charset="0"/>
                              </a:rPr>
                            </m:ctrlPr>
                          </m:sSubPr>
                          <m:e>
                            <m:r>
                              <a:rPr lang="en-US" altLang="zh-CN" sz="3200" b="1" i="1" smtClean="0">
                                <a:solidFill>
                                  <a:srgbClr val="FF0000"/>
                                </a:solidFill>
                                <a:latin typeface="Cambria Math"/>
                              </a:rPr>
                              <m:t>𝒈</m:t>
                            </m:r>
                          </m:e>
                          <m:sub>
                            <m:r>
                              <a:rPr lang="en-US" altLang="zh-CN" sz="3200" b="1" i="1" smtClean="0">
                                <a:solidFill>
                                  <a:srgbClr val="FF0000"/>
                                </a:solidFill>
                                <a:latin typeface="Cambria Math"/>
                              </a:rPr>
                              <m:t>𝑰</m:t>
                            </m:r>
                          </m:sub>
                        </m:sSub>
                      </m:sub>
                    </m:sSub>
                    <m:r>
                      <a:rPr lang="en-US" altLang="zh-CN" sz="3200" b="1" i="1" smtClean="0">
                        <a:solidFill>
                          <a:srgbClr val="FF0000"/>
                        </a:solidFill>
                        <a:latin typeface="Cambria Math"/>
                        <a:ea typeface="Cambria Math"/>
                      </a:rPr>
                      <m:t>∩</m:t>
                    </m:r>
                    <m:sSub>
                      <m:sSubPr>
                        <m:ctrlPr>
                          <a:rPr lang="en-US" altLang="zh-CN" sz="3200" b="1" i="1" smtClean="0">
                            <a:solidFill>
                              <a:srgbClr val="FF0000"/>
                            </a:solidFill>
                            <a:latin typeface="Cambria Math" panose="02040503050406030204" pitchFamily="18" charset="0"/>
                            <a:ea typeface="Cambria Math"/>
                          </a:rPr>
                        </m:ctrlPr>
                      </m:sSubPr>
                      <m:e>
                        <m:r>
                          <a:rPr lang="en-US" altLang="zh-CN" sz="3200" b="1" i="1" smtClean="0">
                            <a:solidFill>
                              <a:srgbClr val="FF0000"/>
                            </a:solidFill>
                            <a:latin typeface="Cambria Math"/>
                            <a:ea typeface="Cambria Math"/>
                          </a:rPr>
                          <m:t>𝑺</m:t>
                        </m:r>
                      </m:e>
                      <m:sub>
                        <m:r>
                          <a:rPr lang="en-US" altLang="zh-CN" sz="3200" b="1" i="1" smtClean="0">
                            <a:solidFill>
                              <a:srgbClr val="FF0000"/>
                            </a:solidFill>
                            <a:latin typeface="Cambria Math"/>
                            <a:ea typeface="Cambria Math"/>
                          </a:rPr>
                          <m:t>𝒉</m:t>
                        </m:r>
                      </m:sub>
                    </m:sSub>
                  </m:oMath>
                </a14:m>
                <a:r>
                  <a:rPr lang="en-US" altLang="zh-CN" sz="3200" dirty="0">
                    <a:solidFill>
                      <a:srgbClr val="FF0000"/>
                    </a:solidFill>
                  </a:rPr>
                  <a:t>,</a:t>
                </a:r>
                <a:r>
                  <a:rPr lang="zh-CN" altLang="en-US" sz="3200" dirty="0">
                    <a:solidFill>
                      <a:srgbClr val="FF0000"/>
                    </a:solidFill>
                  </a:rPr>
                  <a:t>有</a:t>
                </a:r>
                <a14:m>
                  <m:oMath xmlns:m="http://schemas.openxmlformats.org/officeDocument/2006/math">
                    <m:sSup>
                      <m:sSupPr>
                        <m:ctrlPr>
                          <a:rPr lang="en-US" altLang="zh-CN" sz="3200" b="1" i="1" dirty="0" smtClean="0">
                            <a:solidFill>
                              <a:srgbClr val="FF0000"/>
                            </a:solidFill>
                            <a:latin typeface="Cambria Math" panose="02040503050406030204" pitchFamily="18" charset="0"/>
                          </a:rPr>
                        </m:ctrlPr>
                      </m:sSupPr>
                      <m:e>
                        <m:r>
                          <a:rPr lang="en-US" altLang="zh-CN" sz="3200" b="1" i="1" dirty="0" smtClean="0">
                            <a:solidFill>
                              <a:srgbClr val="FF0000"/>
                            </a:solidFill>
                            <a:latin typeface="Cambria Math"/>
                          </a:rPr>
                          <m:t>𝒅</m:t>
                        </m:r>
                      </m:e>
                      <m:sup>
                        <m:r>
                          <a:rPr lang="en-US" altLang="zh-CN" sz="3200" b="1" i="1" dirty="0" smtClean="0">
                            <a:solidFill>
                              <a:srgbClr val="FF0000"/>
                            </a:solidFill>
                            <a:latin typeface="Cambria Math"/>
                          </a:rPr>
                          <m:t>𝑻</m:t>
                        </m:r>
                      </m:sup>
                    </m:sSup>
                    <m:sSubSup>
                      <m:sSubSupPr>
                        <m:ctrlPr>
                          <a:rPr lang="en-US" altLang="zh-CN" sz="3200" b="1" i="1" dirty="0" smtClean="0">
                            <a:solidFill>
                              <a:srgbClr val="FF0000"/>
                            </a:solidFill>
                            <a:latin typeface="Cambria Math" panose="02040503050406030204" pitchFamily="18" charset="0"/>
                          </a:rPr>
                        </m:ctrlPr>
                      </m:sSubSupPr>
                      <m:e>
                        <m:r>
                          <a:rPr lang="en-US" altLang="zh-CN" sz="3200" b="1" i="1" dirty="0" smtClean="0">
                            <a:solidFill>
                              <a:srgbClr val="FF0000"/>
                            </a:solidFill>
                            <a:latin typeface="Cambria Math"/>
                          </a:rPr>
                          <m:t>𝜵</m:t>
                        </m:r>
                      </m:e>
                      <m:sub>
                        <m:r>
                          <a:rPr lang="en-US" altLang="zh-CN" sz="3200" b="1" i="1" dirty="0" smtClean="0">
                            <a:solidFill>
                              <a:srgbClr val="FF0000"/>
                            </a:solidFill>
                            <a:latin typeface="Cambria Math"/>
                          </a:rPr>
                          <m:t>𝒙</m:t>
                        </m:r>
                      </m:sub>
                      <m:sup>
                        <m:r>
                          <a:rPr lang="en-US" altLang="zh-CN" sz="3200" b="1" i="1" dirty="0" smtClean="0">
                            <a:solidFill>
                              <a:srgbClr val="FF0000"/>
                            </a:solidFill>
                            <a:latin typeface="Cambria Math"/>
                          </a:rPr>
                          <m:t>𝟐</m:t>
                        </m:r>
                      </m:sup>
                    </m:sSubSup>
                    <m:r>
                      <a:rPr lang="en-US" altLang="zh-CN" sz="3200" b="1" i="1" dirty="0" smtClean="0">
                        <a:solidFill>
                          <a:srgbClr val="FF0000"/>
                        </a:solidFill>
                        <a:latin typeface="Cambria Math"/>
                      </a:rPr>
                      <m:t>𝑳</m:t>
                    </m:r>
                    <m:d>
                      <m:dPr>
                        <m:ctrlPr>
                          <a:rPr lang="en-US" altLang="zh-CN" sz="3200" b="1" i="1" dirty="0" smtClean="0">
                            <a:solidFill>
                              <a:srgbClr val="FF0000"/>
                            </a:solidFill>
                            <a:latin typeface="Cambria Math" panose="02040503050406030204" pitchFamily="18" charset="0"/>
                          </a:rPr>
                        </m:ctrlPr>
                      </m:dPr>
                      <m:e>
                        <m:sSup>
                          <m:sSupPr>
                            <m:ctrlPr>
                              <a:rPr lang="en-US" altLang="zh-CN" sz="3200" b="1" i="1" dirty="0" smtClean="0">
                                <a:solidFill>
                                  <a:srgbClr val="FF0000"/>
                                </a:solidFill>
                                <a:latin typeface="Cambria Math" panose="02040503050406030204" pitchFamily="18" charset="0"/>
                              </a:rPr>
                            </m:ctrlPr>
                          </m:sSupPr>
                          <m:e>
                            <m:r>
                              <a:rPr lang="en-US" altLang="zh-CN" sz="3200" b="1" i="1" dirty="0" smtClean="0">
                                <a:solidFill>
                                  <a:srgbClr val="FF0000"/>
                                </a:solidFill>
                                <a:latin typeface="Cambria Math"/>
                              </a:rPr>
                              <m:t>𝒙</m:t>
                            </m:r>
                          </m:e>
                          <m:sup>
                            <m:r>
                              <a:rPr lang="en-US" altLang="zh-CN" sz="3200" b="1" i="1" dirty="0" smtClean="0">
                                <a:solidFill>
                                  <a:srgbClr val="FF0000"/>
                                </a:solidFill>
                                <a:latin typeface="Cambria Math"/>
                              </a:rPr>
                              <m:t>∗</m:t>
                            </m:r>
                          </m:sup>
                        </m:sSup>
                        <m:r>
                          <a:rPr lang="en-US" altLang="zh-CN" sz="3200" b="1" i="1" dirty="0" smtClean="0">
                            <a:solidFill>
                              <a:srgbClr val="FF0000"/>
                            </a:solidFill>
                            <a:latin typeface="Cambria Math"/>
                          </a:rPr>
                          <m:t>,</m:t>
                        </m:r>
                        <m:r>
                          <a:rPr lang="en-US" altLang="zh-CN" sz="3200" b="1" i="1" dirty="0" smtClean="0">
                            <a:solidFill>
                              <a:srgbClr val="FF0000"/>
                            </a:solidFill>
                            <a:latin typeface="Cambria Math"/>
                          </a:rPr>
                          <m:t>𝒖</m:t>
                        </m:r>
                        <m:r>
                          <a:rPr lang="en-US" altLang="zh-CN" sz="3200" b="1" i="1" dirty="0" smtClean="0">
                            <a:solidFill>
                              <a:srgbClr val="FF0000"/>
                            </a:solidFill>
                            <a:latin typeface="Cambria Math"/>
                          </a:rPr>
                          <m:t>,</m:t>
                        </m:r>
                        <m:r>
                          <a:rPr lang="en-US" altLang="zh-CN" sz="3200" b="1" i="1" dirty="0" smtClean="0">
                            <a:solidFill>
                              <a:srgbClr val="FF0000"/>
                            </a:solidFill>
                            <a:latin typeface="Cambria Math"/>
                          </a:rPr>
                          <m:t>𝒗</m:t>
                        </m:r>
                      </m:e>
                    </m:d>
                    <m:r>
                      <a:rPr lang="en-US" altLang="zh-CN" sz="3200" b="1" i="1" dirty="0" smtClean="0">
                        <a:solidFill>
                          <a:srgbClr val="FF0000"/>
                        </a:solidFill>
                        <a:latin typeface="Cambria Math"/>
                      </a:rPr>
                      <m:t>𝒅</m:t>
                    </m:r>
                    <m:r>
                      <a:rPr lang="en-US" altLang="zh-CN" sz="3200" b="1" i="0" dirty="0" smtClean="0">
                        <a:solidFill>
                          <a:srgbClr val="FF0000"/>
                        </a:solidFill>
                        <a:latin typeface="Cambria Math"/>
                      </a:rPr>
                      <m:t>≥</m:t>
                    </m:r>
                    <m:r>
                      <a:rPr lang="en-US" altLang="zh-CN" sz="3200" b="1" i="0" dirty="0" smtClean="0">
                        <a:solidFill>
                          <a:srgbClr val="FF0000"/>
                        </a:solidFill>
                        <a:latin typeface="Cambria Math"/>
                      </a:rPr>
                      <m:t>𝟎</m:t>
                    </m:r>
                  </m:oMath>
                </a14:m>
                <a:endParaRPr lang="zh-CN" altLang="en-US" sz="32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521" t="-2711" r="-198"/>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solidFill>
                      <a:srgbClr val="FF0000"/>
                    </a:solidFill>
                  </a:rPr>
                  <a:t>二阶充分条件</a:t>
                </a:r>
                <a:endParaRPr lang="en-US" altLang="zh-CN" sz="2000" dirty="0">
                  <a:solidFill>
                    <a:srgbClr val="FF0000"/>
                  </a:solidFill>
                </a:endParaRPr>
              </a:p>
              <a:p>
                <a:r>
                  <a:rPr lang="zh-CN" altLang="en-US" sz="2000" dirty="0"/>
                  <a:t>问题</a:t>
                </a:r>
                <a14:m>
                  <m:oMath xmlns:m="http://schemas.openxmlformats.org/officeDocument/2006/math">
                    <m:r>
                      <a:rPr lang="en-US" altLang="zh-CN" sz="2000" i="1">
                        <a:latin typeface="Cambria Math"/>
                      </a:rPr>
                      <m:t>𝒎𝒊𝒏</m:t>
                    </m:r>
                    <m:r>
                      <a:rPr lang="en-US" altLang="zh-CN" sz="2000" i="1">
                        <a:latin typeface="Cambria Math"/>
                      </a:rPr>
                      <m:t> </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𝒔</m:t>
                    </m:r>
                    <m:r>
                      <a:rPr lang="en-US" altLang="zh-CN" sz="2000" i="1">
                        <a:latin typeface="Cambria Math"/>
                      </a:rPr>
                      <m:t>.</m:t>
                    </m:r>
                    <m:r>
                      <a:rPr lang="en-US" altLang="zh-CN" sz="2000" i="1">
                        <a:latin typeface="Cambria Math"/>
                      </a:rPr>
                      <m:t>𝒕</m:t>
                    </m:r>
                    <m:r>
                      <a:rPr lang="en-US" altLang="zh-CN" sz="2000" i="1">
                        <a:latin typeface="Cambria Math"/>
                      </a:rPr>
                      <m:t>. </m:t>
                    </m:r>
                    <m:r>
                      <a:rPr lang="en-US" altLang="zh-CN" sz="2000" i="1">
                        <a:latin typeface="Cambria Math"/>
                      </a:rPr>
                      <m:t>𝒈</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𝟎</m:t>
                    </m:r>
                    <m:r>
                      <a:rPr lang="en-US" altLang="zh-CN" sz="2000" i="1">
                        <a:latin typeface="Cambria Math"/>
                      </a:rPr>
                      <m:t>,</m:t>
                    </m:r>
                    <m:r>
                      <a:rPr lang="en-US" altLang="zh-CN" sz="2000" i="1">
                        <a:latin typeface="Cambria Math"/>
                      </a:rPr>
                      <m:t>𝒉</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𝟎</m:t>
                    </m:r>
                  </m:oMath>
                </a14:m>
                <a:r>
                  <a:rPr lang="en-US" altLang="zh-CN" sz="2000" dirty="0"/>
                  <a:t>,</a:t>
                </a:r>
                <a:r>
                  <a:rPr lang="zh-CN" altLang="en-US" sz="2000" dirty="0"/>
                  <a:t>设</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r>
                      <a:rPr lang="en-US" altLang="zh-CN" sz="2000" i="1">
                        <a:latin typeface="Cambria Math"/>
                      </a:rPr>
                      <m:t>𝑿</m:t>
                    </m:r>
                  </m:oMath>
                </a14:m>
                <a:r>
                  <a:rPr lang="zh-CN" altLang="en-US" sz="2000" dirty="0"/>
                  <a:t>是</a:t>
                </a:r>
                <a:r>
                  <a:rPr lang="en-US" altLang="zh-CN" sz="2000" dirty="0"/>
                  <a:t>KT</a:t>
                </a:r>
                <a:r>
                  <a:rPr lang="zh-CN" altLang="en-US" sz="2000" dirty="0"/>
                  <a:t>点，即满足拉格朗日函数在该点梯度为</a:t>
                </a:r>
                <a:r>
                  <a:rPr lang="en-US" altLang="zh-CN" sz="2000" dirty="0"/>
                  <a:t>0,</a:t>
                </a:r>
                <a:r>
                  <a:rPr lang="zh-CN" altLang="en-US" sz="2000" dirty="0"/>
                  <a:t>且满足互补条件。如果</a:t>
                </a:r>
                <a14:m>
                  <m:oMath xmlns:m="http://schemas.openxmlformats.org/officeDocument/2006/math">
                    <m:r>
                      <a:rPr lang="en-US" altLang="zh-CN" sz="2000" b="1" i="1" smtClean="0">
                        <a:latin typeface="Cambria Math"/>
                      </a:rPr>
                      <m:t>𝒅</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𝑺</m:t>
                        </m:r>
                      </m:e>
                      <m:sub>
                        <m:r>
                          <a:rPr lang="en-US" altLang="zh-CN" sz="2000" b="1" i="1" smtClean="0">
                            <a:latin typeface="Cambria Math"/>
                          </a:rPr>
                          <m:t>𝒉</m:t>
                        </m:r>
                      </m:sub>
                    </m:sSub>
                    <m:r>
                      <a:rPr lang="en-US" altLang="zh-CN" sz="2000" b="1" i="1" smtClean="0">
                        <a:latin typeface="Cambria Math"/>
                      </a:rPr>
                      <m:t>∩</m:t>
                    </m:r>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𝒅</m:t>
                        </m:r>
                        <m:r>
                          <m:rPr>
                            <m:lit/>
                          </m:rPr>
                          <a:rPr lang="en-US" altLang="zh-CN" sz="2000" b="1" i="1" smtClean="0">
                            <a:latin typeface="Cambria Math"/>
                          </a:rPr>
                          <m:t>|</m:t>
                        </m:r>
                        <m:r>
                          <a:rPr lang="en-US" altLang="zh-CN" sz="2000" b="1" i="0"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𝒇</m:t>
                            </m:r>
                          </m:e>
                          <m:sup>
                            <m:r>
                              <a:rPr lang="en-US" altLang="zh-CN" sz="2000" b="1" i="1" smtClean="0">
                                <a:latin typeface="Cambria Math"/>
                              </a:rPr>
                              <m:t>𝑻</m:t>
                            </m:r>
                          </m:sup>
                        </m:sSup>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𝒅</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0"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𝒈</m:t>
                            </m:r>
                          </m:e>
                          <m:sub>
                            <m:r>
                              <a:rPr lang="en-US" altLang="zh-CN" sz="2000" b="1" i="1" smtClean="0">
                                <a:latin typeface="Cambria Math"/>
                              </a:rPr>
                              <m:t>𝒊</m:t>
                            </m:r>
                          </m:sub>
                          <m:sup>
                            <m:r>
                              <a:rPr lang="en-US" altLang="zh-CN" sz="2000" b="1" i="1" smtClean="0">
                                <a:latin typeface="Cambria Math"/>
                              </a:rPr>
                              <m:t>𝑻</m:t>
                            </m:r>
                          </m:sup>
                        </m:sSubSup>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𝒅</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𝒊</m:t>
                        </m:r>
                        <m:r>
                          <a:rPr lang="en-US" altLang="zh-CN" sz="2000" b="1" i="1" smtClean="0">
                            <a:latin typeface="Cambria Math"/>
                          </a:rPr>
                          <m:t>∈</m:t>
                        </m:r>
                        <m:r>
                          <a:rPr lang="en-US" altLang="zh-CN" sz="2000" b="1" i="1" smtClean="0">
                            <a:latin typeface="Cambria Math"/>
                          </a:rPr>
                          <m:t>𝑰</m:t>
                        </m:r>
                        <m:r>
                          <a:rPr lang="en-US" altLang="zh-CN" sz="2000" b="1" i="1" smtClean="0">
                            <a:latin typeface="Cambria Math"/>
                          </a:rPr>
                          <m:t> </m:t>
                        </m:r>
                      </m:e>
                    </m:d>
                  </m:oMath>
                </a14:m>
                <a:r>
                  <a:rPr lang="en-US" altLang="zh-CN" sz="2000" dirty="0"/>
                  <a:t>,</a:t>
                </a:r>
                <a:r>
                  <a:rPr lang="zh-CN" altLang="en-US" sz="2000" dirty="0"/>
                  <a:t>且</a:t>
                </a:r>
                <a14:m>
                  <m:oMath xmlns:m="http://schemas.openxmlformats.org/officeDocument/2006/math">
                    <m:r>
                      <a:rPr lang="en-US" altLang="zh-CN" sz="2000" b="1" i="1" dirty="0" smtClean="0">
                        <a:latin typeface="Cambria Math"/>
                      </a:rPr>
                      <m:t>𝒅</m:t>
                    </m:r>
                    <m:r>
                      <a:rPr lang="en-US" altLang="zh-CN" sz="2000" b="1" i="1" dirty="0" smtClean="0">
                        <a:latin typeface="Cambria Math"/>
                      </a:rPr>
                      <m:t>≠</m:t>
                    </m:r>
                    <m:r>
                      <a:rPr lang="en-US" altLang="zh-CN" sz="2000" b="1" i="1" dirty="0" smtClean="0">
                        <a:latin typeface="Cambria Math"/>
                      </a:rPr>
                      <m:t>𝟎</m:t>
                    </m:r>
                  </m:oMath>
                </a14:m>
                <a:r>
                  <a:rPr lang="en-US" altLang="zh-CN" sz="2000" dirty="0"/>
                  <a:t>, </a:t>
                </a:r>
                <a:r>
                  <a:rPr lang="zh-CN" altLang="en-US" sz="2000" dirty="0"/>
                  <a:t>均有</a:t>
                </a:r>
                <a14:m>
                  <m:oMath xmlns:m="http://schemas.openxmlformats.org/officeDocument/2006/math">
                    <m:sSup>
                      <m:sSupPr>
                        <m:ctrlPr>
                          <a:rPr lang="en-US" altLang="zh-CN" sz="2000" i="1" dirty="0">
                            <a:latin typeface="Cambria Math" panose="02040503050406030204" pitchFamily="18" charset="0"/>
                          </a:rPr>
                        </m:ctrlPr>
                      </m:sSupPr>
                      <m:e>
                        <m:r>
                          <a:rPr lang="en-US" altLang="zh-CN" sz="2000" i="1" dirty="0">
                            <a:latin typeface="Cambria Math"/>
                          </a:rPr>
                          <m:t>𝒅</m:t>
                        </m:r>
                      </m:e>
                      <m:sup>
                        <m:r>
                          <a:rPr lang="en-US" altLang="zh-CN" sz="2000" i="1" dirty="0">
                            <a:latin typeface="Cambria Math"/>
                          </a:rPr>
                          <m:t>𝑻</m:t>
                        </m:r>
                      </m:sup>
                    </m:sSup>
                    <m:sSubSup>
                      <m:sSubSupPr>
                        <m:ctrlPr>
                          <a:rPr lang="en-US" altLang="zh-CN" sz="2000" i="1" dirty="0">
                            <a:latin typeface="Cambria Math" panose="02040503050406030204" pitchFamily="18" charset="0"/>
                          </a:rPr>
                        </m:ctrlPr>
                      </m:sSubSupPr>
                      <m:e>
                        <m:r>
                          <a:rPr lang="en-US" altLang="zh-CN" sz="2000" b="1" i="1" dirty="0">
                            <a:latin typeface="Cambria Math"/>
                          </a:rPr>
                          <m:t>𝜵</m:t>
                        </m:r>
                      </m:e>
                      <m:sub>
                        <m:r>
                          <a:rPr lang="en-US" altLang="zh-CN" sz="2000" b="1" i="1" dirty="0">
                            <a:latin typeface="Cambria Math"/>
                          </a:rPr>
                          <m:t>𝒙</m:t>
                        </m:r>
                      </m:sub>
                      <m:sup>
                        <m:r>
                          <a:rPr lang="en-US" altLang="zh-CN" sz="2000" b="1" i="1" dirty="0">
                            <a:latin typeface="Cambria Math"/>
                          </a:rPr>
                          <m:t>𝟐</m:t>
                        </m:r>
                      </m:sup>
                    </m:sSubSup>
                    <m:r>
                      <a:rPr lang="en-US" altLang="zh-CN" sz="2000" b="1" i="1" dirty="0">
                        <a:latin typeface="Cambria Math"/>
                      </a:rPr>
                      <m:t>𝑳</m:t>
                    </m:r>
                    <m:d>
                      <m:dPr>
                        <m:ctrlPr>
                          <a:rPr lang="en-US" altLang="zh-CN" sz="2000" i="1" dirty="0">
                            <a:latin typeface="Cambria Math" panose="02040503050406030204" pitchFamily="18" charset="0"/>
                          </a:rPr>
                        </m:ctrlPr>
                      </m:dPr>
                      <m:e>
                        <m:sSup>
                          <m:sSupPr>
                            <m:ctrlPr>
                              <a:rPr lang="en-US" altLang="zh-CN" sz="2000" i="1" dirty="0">
                                <a:latin typeface="Cambria Math" panose="02040503050406030204" pitchFamily="18" charset="0"/>
                              </a:rPr>
                            </m:ctrlPr>
                          </m:sSupPr>
                          <m:e>
                            <m:r>
                              <a:rPr lang="en-US" altLang="zh-CN" sz="2000" b="1" i="1" dirty="0">
                                <a:latin typeface="Cambria Math"/>
                              </a:rPr>
                              <m:t>𝒙</m:t>
                            </m:r>
                          </m:e>
                          <m:sup>
                            <m:r>
                              <a:rPr lang="en-US" altLang="zh-CN" sz="2000" b="1" i="1" dirty="0">
                                <a:latin typeface="Cambria Math"/>
                              </a:rPr>
                              <m:t>∗</m:t>
                            </m:r>
                          </m:sup>
                        </m:sSup>
                        <m:r>
                          <a:rPr lang="en-US" altLang="zh-CN" sz="2000" b="1" i="1" dirty="0">
                            <a:latin typeface="Cambria Math"/>
                          </a:rPr>
                          <m:t>,</m:t>
                        </m:r>
                        <m:r>
                          <a:rPr lang="en-US" altLang="zh-CN" sz="2000" b="1" i="1" dirty="0">
                            <a:latin typeface="Cambria Math"/>
                          </a:rPr>
                          <m:t>𝒖</m:t>
                        </m:r>
                        <m:r>
                          <a:rPr lang="en-US" altLang="zh-CN" sz="2000" b="1" i="1" dirty="0">
                            <a:latin typeface="Cambria Math"/>
                          </a:rPr>
                          <m:t>,</m:t>
                        </m:r>
                        <m:r>
                          <a:rPr lang="en-US" altLang="zh-CN" sz="2000" b="1" i="1" dirty="0">
                            <a:latin typeface="Cambria Math"/>
                          </a:rPr>
                          <m:t>𝒗</m:t>
                        </m:r>
                      </m:e>
                    </m:d>
                    <m:r>
                      <a:rPr lang="en-US" altLang="zh-CN" sz="2000" b="1" i="1" dirty="0">
                        <a:latin typeface="Cambria Math"/>
                      </a:rPr>
                      <m:t>𝒅</m:t>
                    </m:r>
                    <m:r>
                      <a:rPr lang="en-US" altLang="zh-CN" sz="2000" b="1" i="0" dirty="0" smtClean="0">
                        <a:latin typeface="Cambria Math"/>
                      </a:rPr>
                      <m:t>&gt;</m:t>
                    </m:r>
                    <m:r>
                      <a:rPr lang="en-US" altLang="zh-CN" sz="2000" dirty="0">
                        <a:latin typeface="Cambria Math"/>
                      </a:rPr>
                      <m:t>𝟎</m:t>
                    </m:r>
                  </m:oMath>
                </a14:m>
                <a:r>
                  <a:rPr lang="en-US" altLang="zh-CN" sz="2000" dirty="0"/>
                  <a:t>,</a:t>
                </a:r>
                <a:r>
                  <a:rPr lang="zh-CN" altLang="en-US" sz="2000" dirty="0"/>
                  <a:t>则</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oMath>
                </a14:m>
                <a:r>
                  <a:rPr lang="zh-CN" altLang="en-US" sz="2000" dirty="0"/>
                  <a:t>是最优化问题的严格局部最优解（实际上存在</a:t>
                </a:r>
                <a14:m>
                  <m:oMath xmlns:m="http://schemas.openxmlformats.org/officeDocument/2006/math">
                    <m:r>
                      <a:rPr lang="en-US" altLang="zh-CN" sz="2000" b="1" i="1" smtClean="0">
                        <a:latin typeface="Cambria Math" panose="02040503050406030204" pitchFamily="18" charset="0"/>
                      </a:rPr>
                      <m:t>𝜸</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𝝐</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oMath>
                </a14:m>
                <a:r>
                  <a:rPr lang="zh-CN" altLang="en-US" sz="2000" dirty="0"/>
                  <a:t>使得</a:t>
                </a:r>
                <a14:m>
                  <m:oMath xmlns:m="http://schemas.openxmlformats.org/officeDocument/2006/math">
                    <m:r>
                      <a:rPr lang="en-US" altLang="zh-CN" sz="2000" b="1" i="1" dirty="0" smtClean="0">
                        <a:latin typeface="Cambria Math" panose="02040503050406030204" pitchFamily="18" charset="0"/>
                      </a:rPr>
                      <m:t>𝒇</m:t>
                    </m:r>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𝒙</m:t>
                        </m:r>
                      </m:e>
                    </m:d>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𝒇</m:t>
                    </m:r>
                    <m:d>
                      <m:dPr>
                        <m:ctrlPr>
                          <a:rPr lang="en-US" altLang="zh-CN" sz="2000" b="1" i="1" dirty="0" smtClean="0">
                            <a:latin typeface="Cambria Math" panose="02040503050406030204" pitchFamily="18" charset="0"/>
                          </a:rPr>
                        </m:ctrlPr>
                      </m:dPr>
                      <m:e>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𝒙</m:t>
                            </m:r>
                          </m:e>
                          <m:sup>
                            <m:r>
                              <a:rPr lang="en-US" altLang="zh-CN" sz="2000" b="1" i="1" dirty="0" smtClean="0">
                                <a:latin typeface="Cambria Math" panose="02040503050406030204" pitchFamily="18" charset="0"/>
                              </a:rPr>
                              <m:t>∗</m:t>
                            </m:r>
                          </m:sup>
                        </m:sSup>
                      </m:e>
                    </m:d>
                    <m:r>
                      <a:rPr lang="en-US" altLang="zh-CN" sz="2000" b="1" i="1" dirty="0" smtClean="0">
                        <a:latin typeface="Cambria Math" panose="02040503050406030204" pitchFamily="18" charset="0"/>
                      </a:rPr>
                      <m:t>+</m:t>
                    </m:r>
                    <m:f>
                      <m:fPr>
                        <m:ctrlPr>
                          <a:rPr lang="en-US" altLang="zh-CN" sz="2000" b="1" i="1" dirty="0" smtClean="0">
                            <a:latin typeface="Cambria Math" panose="02040503050406030204" pitchFamily="18" charset="0"/>
                          </a:rPr>
                        </m:ctrlPr>
                      </m:fPr>
                      <m:num>
                        <m:r>
                          <a:rPr lang="en-US" altLang="zh-CN" sz="2000" b="1" i="1" dirty="0" smtClean="0">
                            <a:latin typeface="Cambria Math" panose="02040503050406030204" pitchFamily="18" charset="0"/>
                          </a:rPr>
                          <m:t>𝜸</m:t>
                        </m:r>
                      </m:num>
                      <m:den>
                        <m:r>
                          <a:rPr lang="en-US" altLang="zh-CN" sz="2000" b="1" i="1" dirty="0" smtClean="0">
                            <a:latin typeface="Cambria Math" panose="02040503050406030204" pitchFamily="18" charset="0"/>
                          </a:rPr>
                          <m:t>𝟐</m:t>
                        </m:r>
                      </m:den>
                    </m:f>
                    <m:r>
                      <m:rPr>
                        <m:lit/>
                      </m:rP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𝒙</m:t>
                    </m:r>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𝒙</m:t>
                        </m:r>
                      </m:e>
                      <m:sup>
                        <m:r>
                          <a:rPr lang="en-US" altLang="zh-CN" sz="2000" b="1" i="1" dirty="0" smtClean="0">
                            <a:latin typeface="Cambria Math" panose="02040503050406030204" pitchFamily="18" charset="0"/>
                          </a:rPr>
                          <m:t>∗</m:t>
                        </m:r>
                      </m:sup>
                    </m:sSup>
                    <m:r>
                      <m:rPr>
                        <m:lit/>
                      </m:rP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m:rPr>
                            <m:lit/>
                          </m:rPr>
                          <a:rPr lang="en-US" altLang="zh-CN" sz="2000" b="1" i="1" dirty="0" smtClean="0">
                            <a:latin typeface="Cambria Math" panose="02040503050406030204" pitchFamily="18" charset="0"/>
                          </a:rPr>
                          <m:t>|</m:t>
                        </m:r>
                      </m:e>
                      <m:sup>
                        <m:r>
                          <a:rPr lang="en-US" altLang="zh-CN" sz="2000" b="1" i="1" dirty="0" smtClean="0">
                            <a:latin typeface="Cambria Math" panose="02040503050406030204" pitchFamily="18" charset="0"/>
                          </a:rPr>
                          <m:t>𝟐</m:t>
                        </m:r>
                      </m:sup>
                    </m:sSup>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𝒙</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𝒉</m:t>
                    </m:r>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𝒙</m:t>
                        </m:r>
                      </m:e>
                    </m:d>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𝟎</m:t>
                    </m:r>
                    <m:r>
                      <a:rPr lang="en-US" altLang="zh-CN" sz="2000" b="1" i="1" dirty="0" smtClean="0">
                        <a:latin typeface="Cambria Math" panose="02040503050406030204" pitchFamily="18" charset="0"/>
                      </a:rPr>
                      <m:t>,</m:t>
                    </m:r>
                    <m:r>
                      <m:rPr>
                        <m:lit/>
                      </m:rP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𝒙</m:t>
                    </m:r>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𝒙</m:t>
                        </m:r>
                      </m:e>
                      <m:sup>
                        <m:r>
                          <a:rPr lang="en-US" altLang="zh-CN" sz="2000" b="1" i="1" dirty="0" smtClean="0">
                            <a:latin typeface="Cambria Math" panose="02040503050406030204" pitchFamily="18" charset="0"/>
                          </a:rPr>
                          <m:t>∗</m:t>
                        </m:r>
                      </m:sup>
                    </m:sSup>
                    <m:r>
                      <m:rPr>
                        <m:lit/>
                      </m:rP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&lt;</m:t>
                    </m:r>
                    <m:r>
                      <a:rPr lang="en-US" altLang="zh-CN" sz="2000" b="1" i="1" dirty="0" smtClean="0">
                        <a:latin typeface="Cambria Math" panose="02040503050406030204" pitchFamily="18" charset="0"/>
                      </a:rPr>
                      <m:t>𝝐</m:t>
                    </m:r>
                  </m:oMath>
                </a14:m>
                <a:r>
                  <a:rPr lang="zh-CN" altLang="en-US" sz="2000" dirty="0"/>
                  <a:t>）</a:t>
                </a:r>
                <a:endParaRPr lang="en-US" altLang="zh-CN" sz="2000" dirty="0"/>
              </a:p>
              <a:p>
                <a:r>
                  <a:rPr lang="zh-CN" altLang="en-US" sz="2000" dirty="0"/>
                  <a:t>例子：</a:t>
                </a:r>
                <a14:m>
                  <m:oMath xmlns:m="http://schemas.openxmlformats.org/officeDocument/2006/math">
                    <m:r>
                      <a:rPr lang="en-US" altLang="zh-CN" sz="2000" b="1" i="1" smtClean="0">
                        <a:latin typeface="Cambria Math" panose="02040503050406030204" pitchFamily="18" charset="0"/>
                      </a:rPr>
                      <m:t>𝒎𝒊𝒏</m:t>
                    </m:r>
                    <m:r>
                      <a:rPr lang="en-US" altLang="zh-CN" sz="2000" b="1" i="1" smtClean="0">
                        <a:latin typeface="Cambria Math" panose="02040503050406030204" pitchFamily="18" charset="0"/>
                      </a:rPr>
                      <m:t> </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𝟐</m:t>
                        </m:r>
                      </m:sup>
                    </m:sSubSup>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𝟐</m:t>
                        </m:r>
                      </m:sub>
                      <m:sup>
                        <m:r>
                          <a:rPr lang="en-US" altLang="zh-CN" sz="2000" b="1" i="1" smtClean="0">
                            <a:latin typeface="Cambria Math" panose="02040503050406030204" pitchFamily="18" charset="0"/>
                          </a:rPr>
                          <m:t>𝟐</m:t>
                        </m:r>
                      </m:sup>
                    </m:sSub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𝟐</m:t>
                            </m:r>
                          </m:sup>
                        </m:sSubSup>
                      </m:num>
                      <m:den>
                        <m:r>
                          <a:rPr lang="en-US" altLang="zh-CN" sz="2000" b="1" i="1" smtClean="0">
                            <a:latin typeface="Cambria Math" panose="02040503050406030204" pitchFamily="18" charset="0"/>
                          </a:rPr>
                          <m:t>𝟒</m:t>
                        </m:r>
                      </m:den>
                    </m:f>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𝟐</m:t>
                        </m:r>
                      </m:sub>
                      <m:sup>
                        <m:r>
                          <a:rPr lang="en-US" altLang="zh-CN" sz="2000" b="1" i="1" smtClean="0">
                            <a:latin typeface="Cambria Math" panose="02040503050406030204" pitchFamily="18" charset="0"/>
                          </a:rPr>
                          <m:t>𝟐</m:t>
                        </m:r>
                      </m:sup>
                    </m:sSub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endParaRPr lang="en-US" altLang="zh-CN" sz="2000" dirty="0"/>
              </a:p>
              <a:p>
                <a:pPr lvl="1"/>
                <a14:m>
                  <m:oMath xmlns:m="http://schemas.openxmlformats.org/officeDocument/2006/math">
                    <m:r>
                      <a:rPr lang="en-US" altLang="zh-CN" sz="1800" b="1" i="1" smtClean="0">
                        <a:latin typeface="Cambria Math" panose="02040503050406030204" pitchFamily="18" charset="0"/>
                      </a:rPr>
                      <m:t>𝑳</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𝝀</m:t>
                        </m:r>
                      </m:e>
                    </m:d>
                    <m:r>
                      <a:rPr lang="en-US" altLang="zh-CN" sz="1800" b="1" i="1" smtClean="0">
                        <a:latin typeface="Cambria Math" panose="02040503050406030204" pitchFamily="18" charset="0"/>
                      </a:rPr>
                      <m:t>=</m:t>
                    </m:r>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𝟏</m:t>
                        </m:r>
                      </m:sub>
                      <m:sup>
                        <m:r>
                          <a:rPr lang="en-US" altLang="zh-CN" sz="1800" b="1" i="1" smtClean="0">
                            <a:latin typeface="Cambria Math" panose="02040503050406030204" pitchFamily="18" charset="0"/>
                          </a:rPr>
                          <m:t>𝟐</m:t>
                        </m:r>
                      </m:sup>
                    </m:sSubSup>
                    <m:r>
                      <a:rPr lang="en-US" altLang="zh-CN" sz="1800" b="1" i="1" smtClean="0">
                        <a:latin typeface="Cambria Math" panose="02040503050406030204" pitchFamily="18" charset="0"/>
                      </a:rPr>
                      <m:t>+</m:t>
                    </m:r>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𝟐</m:t>
                        </m:r>
                      </m:sub>
                      <m:sup>
                        <m:r>
                          <a:rPr lang="en-US" altLang="zh-CN" sz="1800" b="1" i="1" smtClean="0">
                            <a:latin typeface="Cambria Math" panose="02040503050406030204" pitchFamily="18" charset="0"/>
                          </a:rPr>
                          <m:t>𝟐</m:t>
                        </m:r>
                      </m:sup>
                    </m:sSub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𝝀</m:t>
                    </m:r>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𝟏</m:t>
                            </m:r>
                          </m:sub>
                          <m:sup>
                            <m:r>
                              <a:rPr lang="en-US" altLang="zh-CN" sz="1800" b="1" i="1" smtClean="0">
                                <a:latin typeface="Cambria Math" panose="02040503050406030204" pitchFamily="18" charset="0"/>
                              </a:rPr>
                              <m:t>𝟐</m:t>
                            </m:r>
                          </m:sup>
                        </m:sSubSup>
                      </m:num>
                      <m:den>
                        <m:r>
                          <a:rPr lang="en-US" altLang="zh-CN" sz="1800" b="1" i="1" smtClean="0">
                            <a:latin typeface="Cambria Math" panose="02040503050406030204" pitchFamily="18" charset="0"/>
                          </a:rPr>
                          <m:t>𝟒</m:t>
                        </m:r>
                      </m:den>
                    </m:f>
                    <m:r>
                      <a:rPr lang="en-US" altLang="zh-CN" sz="1800" b="1" i="1" smtClean="0">
                        <a:latin typeface="Cambria Math" panose="02040503050406030204" pitchFamily="18" charset="0"/>
                      </a:rPr>
                      <m:t>+</m:t>
                    </m:r>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𝟐</m:t>
                        </m:r>
                      </m:sub>
                      <m:sup>
                        <m:r>
                          <a:rPr lang="en-US" altLang="zh-CN" sz="1800" b="1" i="1" smtClean="0">
                            <a:latin typeface="Cambria Math" panose="02040503050406030204" pitchFamily="18" charset="0"/>
                          </a:rPr>
                          <m:t>𝟐</m:t>
                        </m:r>
                      </m:sup>
                    </m:sSub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oMath>
                </a14:m>
                <a:r>
                  <a:rPr lang="zh-CN" altLang="en-US" sz="1800" dirty="0"/>
                  <a:t>，则任意点</a:t>
                </a:r>
                <a14:m>
                  <m:oMath xmlns:m="http://schemas.openxmlformats.org/officeDocument/2006/math">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𝟐</m:t>
                                </m:r>
                              </m:sub>
                            </m:sSub>
                          </m:e>
                        </m:d>
                      </m:e>
                      <m:sup>
                        <m:r>
                          <a:rPr lang="en-US" altLang="zh-CN" sz="1800" b="1" i="1" smtClean="0">
                            <a:latin typeface="Cambria Math" panose="02040503050406030204" pitchFamily="18" charset="0"/>
                          </a:rPr>
                          <m:t>𝑻</m:t>
                        </m:r>
                      </m:sup>
                    </m:sSup>
                  </m:oMath>
                </a14:m>
                <a:r>
                  <a:rPr lang="zh-CN" altLang="en-US" sz="1800" dirty="0"/>
                  <a:t>处的</a:t>
                </a:r>
                <a:r>
                  <a:rPr lang="en-US" altLang="zh-CN" sz="1800" dirty="0"/>
                  <a:t>LFD</a:t>
                </a:r>
                <a:r>
                  <a:rPr lang="zh-CN" altLang="en-US" sz="1800" dirty="0"/>
                  <a:t>为</a:t>
                </a:r>
                <a14:m>
                  <m:oMath xmlns:m="http://schemas.openxmlformats.org/officeDocument/2006/math">
                    <m:d>
                      <m:dPr>
                        <m:begChr m:val="{"/>
                        <m:endChr m:val="}"/>
                        <m:ctrlPr>
                          <a:rPr lang="en-US" altLang="zh-CN" sz="1800" b="1" i="1" smtClean="0">
                            <a:latin typeface="Cambria Math" panose="02040503050406030204" pitchFamily="18" charset="0"/>
                          </a:rPr>
                        </m:ctrlPr>
                      </m:dPr>
                      <m:e>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𝒅</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𝒅</m:t>
                                </m:r>
                              </m:e>
                              <m:sub>
                                <m:r>
                                  <a:rPr lang="en-US" altLang="zh-CN" sz="1800" b="1" i="1" smtClean="0">
                                    <a:latin typeface="Cambria Math" panose="02040503050406030204" pitchFamily="18" charset="0"/>
                                  </a:rPr>
                                  <m:t>𝟐</m:t>
                                </m:r>
                              </m:sub>
                            </m:sSub>
                          </m:e>
                        </m:d>
                        <m:r>
                          <m:rPr>
                            <m:lit/>
                          </m:rP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𝒅</m:t>
                        </m:r>
                        <m:r>
                          <a:rPr lang="en-US" altLang="zh-CN" sz="1800" b="1" i="1" smtClean="0">
                            <a:latin typeface="Cambria Math" panose="02040503050406030204" pitchFamily="18" charset="0"/>
                          </a:rPr>
                          <m:t>⋅</m:t>
                        </m:r>
                        <m:r>
                          <a:rPr lang="en-US" altLang="zh-CN" sz="1800" b="1" i="0"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e>
                    </m:d>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𝟏</m:t>
                            </m:r>
                          </m:sub>
                        </m:sSub>
                      </m:num>
                      <m:den>
                        <m:r>
                          <a:rPr lang="en-US" altLang="zh-CN" sz="1800" b="1" i="1" smtClean="0">
                            <a:latin typeface="Cambria Math" panose="02040503050406030204" pitchFamily="18" charset="0"/>
                          </a:rPr>
                          <m:t>𝟒</m:t>
                        </m:r>
                      </m:den>
                    </m:f>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𝒅</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𝟐</m:t>
                        </m:r>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𝒅</m:t>
                        </m:r>
                      </m:e>
                      <m:sub>
                        <m:r>
                          <a:rPr lang="en-US" altLang="zh-CN" sz="1800" b="1" i="1" smtClean="0">
                            <a:latin typeface="Cambria Math" panose="02040503050406030204" pitchFamily="18" charset="0"/>
                          </a:rPr>
                          <m:t>𝟐</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oMath>
                </a14:m>
                <a:r>
                  <a:rPr lang="en-US" altLang="zh-CN" sz="1800" dirty="0"/>
                  <a:t>,</a:t>
                </a:r>
                <a:r>
                  <a:rPr lang="zh-CN" altLang="en-US" sz="1800" dirty="0"/>
                  <a:t>线性约束规范成立，因此临界锥与</a:t>
                </a:r>
                <a:r>
                  <a:rPr lang="en-US" altLang="zh-CN" sz="1800" dirty="0"/>
                  <a:t>LFD</a:t>
                </a:r>
                <a:r>
                  <a:rPr lang="zh-CN" altLang="en-US" sz="1800" dirty="0"/>
                  <a:t>一样。求出其四个</a:t>
                </a:r>
                <a:r>
                  <a:rPr lang="en-US" altLang="zh-CN" sz="1800" dirty="0"/>
                  <a:t>KKT</a:t>
                </a:r>
                <a:r>
                  <a:rPr lang="zh-CN" altLang="en-US" sz="1800" dirty="0"/>
                  <a:t>点对分别为</a:t>
                </a:r>
                <a14:m>
                  <m:oMath xmlns:m="http://schemas.openxmlformats.org/officeDocument/2006/math">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𝟐</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𝟒</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𝟐</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𝟒</m:t>
                    </m:r>
                    <m:r>
                      <a:rPr lang="en-US" altLang="zh-CN" sz="1800" b="1" i="1" smtClean="0">
                        <a:latin typeface="Cambria Math" panose="02040503050406030204" pitchFamily="18" charset="0"/>
                      </a:rPr>
                      <m:t>)</m:t>
                    </m:r>
                  </m:oMath>
                </a14:m>
                <a:r>
                  <a:rPr lang="zh-CN" altLang="en-US" sz="1800" dirty="0"/>
                  <a:t>和</a:t>
                </a:r>
                <a14:m>
                  <m:oMath xmlns:m="http://schemas.openxmlformats.org/officeDocument/2006/math">
                    <m:d>
                      <m:dPr>
                        <m:ctrlPr>
                          <a:rPr lang="en-US" altLang="zh-CN" sz="1800" b="1" i="1" dirty="0" smtClean="0">
                            <a:latin typeface="Cambria Math" panose="02040503050406030204" pitchFamily="18" charset="0"/>
                          </a:rPr>
                        </m:ctrlPr>
                      </m:dPr>
                      <m:e>
                        <m:r>
                          <a:rPr lang="en-US" altLang="zh-CN" sz="1800" b="1" i="1" dirty="0" smtClean="0">
                            <a:latin typeface="Cambria Math" panose="02040503050406030204" pitchFamily="18" charset="0"/>
                          </a:rPr>
                          <m:t>𝟎</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𝟏</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𝟏</m:t>
                        </m:r>
                      </m:e>
                    </m:d>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𝟎</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𝟏</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𝟏</m:t>
                    </m:r>
                    <m:r>
                      <a:rPr lang="en-US" altLang="zh-CN" sz="1800" b="1" i="1" dirty="0" smtClean="0">
                        <a:latin typeface="Cambria Math" panose="02040503050406030204" pitchFamily="18" charset="0"/>
                      </a:rPr>
                      <m:t>)</m:t>
                    </m:r>
                  </m:oMath>
                </a14:m>
                <a:endParaRPr lang="en-US" altLang="zh-CN" sz="1800" dirty="0"/>
              </a:p>
              <a:p>
                <a:pPr lvl="1"/>
                <a:r>
                  <a:rPr lang="zh-CN" altLang="en-US" sz="1800" dirty="0"/>
                  <a:t>考虑第</a:t>
                </a:r>
                <a:r>
                  <a:rPr lang="en-US" altLang="zh-CN" sz="1800" dirty="0"/>
                  <a:t>1</a:t>
                </a:r>
                <a:r>
                  <a:rPr lang="zh-CN" altLang="en-US" sz="1800" dirty="0"/>
                  <a:t>和第</a:t>
                </a:r>
                <a:r>
                  <a:rPr lang="en-US" altLang="zh-CN" sz="1800" dirty="0"/>
                  <a:t>3</a:t>
                </a:r>
                <a:r>
                  <a:rPr lang="zh-CN" altLang="en-US" sz="1800" dirty="0"/>
                  <a:t>个点，计算</a:t>
                </a:r>
                <a14:m>
                  <m:oMath xmlns:m="http://schemas.openxmlformats.org/officeDocument/2006/math">
                    <m:sSubSup>
                      <m:sSubSupPr>
                        <m:ctrlPr>
                          <a:rPr lang="en-US" altLang="zh-CN" sz="1800" b="1" i="1" smtClean="0">
                            <a:latin typeface="Cambria Math" panose="02040503050406030204" pitchFamily="18" charset="0"/>
                          </a:rPr>
                        </m:ctrlPr>
                      </m:sSubSupPr>
                      <m:e>
                        <m:r>
                          <a:rPr lang="en-US" altLang="zh-CN" sz="1800" b="1" i="0" smtClean="0">
                            <a:latin typeface="Cambria Math" panose="02040503050406030204" pitchFamily="18" charset="0"/>
                          </a:rPr>
                          <m:t>𝛁</m:t>
                        </m:r>
                      </m:e>
                      <m:sub>
                        <m:r>
                          <a:rPr lang="en-US" altLang="zh-CN" sz="1800" b="1" i="0" smtClean="0">
                            <a:latin typeface="Cambria Math" panose="02040503050406030204" pitchFamily="18" charset="0"/>
                          </a:rPr>
                          <m:t>𝐱𝐱</m:t>
                        </m:r>
                      </m:sub>
                      <m:sup>
                        <m:r>
                          <a:rPr lang="en-US" altLang="zh-CN" sz="1800" b="1" i="0" smtClean="0">
                            <a:latin typeface="Cambria Math" panose="02040503050406030204" pitchFamily="18" charset="0"/>
                          </a:rPr>
                          <m:t>𝟐</m:t>
                        </m:r>
                      </m:sup>
                    </m:sSubSup>
                    <m:r>
                      <a:rPr lang="en-US" altLang="zh-CN" sz="1800" b="1" i="1" smtClean="0">
                        <a:latin typeface="Cambria Math" panose="02040503050406030204" pitchFamily="18" charset="0"/>
                      </a:rPr>
                      <m:t>𝑳</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m:t>
                        </m:r>
                      </m:e>
                    </m:d>
                    <m:r>
                      <a:rPr lang="en-US" altLang="zh-CN" sz="1800" b="1" i="1" smtClean="0">
                        <a:latin typeface="Cambria Math" panose="02040503050406030204" pitchFamily="18" charset="0"/>
                      </a:rPr>
                      <m:t>=</m:t>
                    </m:r>
                    <m:d>
                      <m:dPr>
                        <m:ctrlPr>
                          <a:rPr lang="en-US" altLang="zh-CN" sz="1800" b="1" i="1" smtClean="0">
                            <a:latin typeface="Cambria Math" panose="02040503050406030204" pitchFamily="18" charset="0"/>
                          </a:rPr>
                        </m:ctrlPr>
                      </m:dPr>
                      <m:e>
                        <m:m>
                          <m:mPr>
                            <m:mcs>
                              <m:mc>
                                <m:mcPr>
                                  <m:count m:val="2"/>
                                  <m:mcJc m:val="center"/>
                                </m:mcPr>
                              </m:mc>
                            </m:mcs>
                            <m:ctrlPr>
                              <a:rPr lang="en-US" altLang="zh-CN" sz="1800" b="1" i="1" smtClean="0">
                                <a:latin typeface="Cambria Math" panose="02040503050406030204" pitchFamily="18" charset="0"/>
                              </a:rPr>
                            </m:ctrlPr>
                          </m:mPr>
                          <m:mr>
                            <m:e>
                              <m:r>
                                <m:rPr>
                                  <m:brk m:alnAt="7"/>
                                </m:rPr>
                                <a:rPr lang="en-US" altLang="zh-CN" sz="1800" b="1" i="1" smtClean="0">
                                  <a:latin typeface="Cambria Math" panose="02040503050406030204" pitchFamily="18" charset="0"/>
                                </a:rPr>
                                <m:t>𝟎</m:t>
                              </m:r>
                            </m:e>
                            <m:e>
                              <m:r>
                                <a:rPr lang="en-US" altLang="zh-CN" sz="1800" b="1" i="1" smtClean="0">
                                  <a:latin typeface="Cambria Math" panose="02040503050406030204" pitchFamily="18" charset="0"/>
                                </a:rPr>
                                <m:t>𝟎</m:t>
                              </m:r>
                            </m:e>
                          </m:mr>
                          <m:mr>
                            <m:e>
                              <m:r>
                                <a:rPr lang="en-US" altLang="zh-CN" sz="1800" b="1" i="1" smtClean="0">
                                  <a:latin typeface="Cambria Math" panose="02040503050406030204" pitchFamily="18" charset="0"/>
                                </a:rPr>
                                <m:t>𝟎</m:t>
                              </m:r>
                            </m:e>
                            <m:e>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𝟔</m:t>
                              </m:r>
                            </m:e>
                          </m:mr>
                        </m:m>
                      </m:e>
                    </m:d>
                    <m:r>
                      <a:rPr lang="en-US" altLang="zh-CN" sz="1800" b="1" i="1" smtClean="0">
                        <a:latin typeface="Cambria Math" panose="02040503050406030204" pitchFamily="18" charset="0"/>
                      </a:rPr>
                      <m:t>,</m:t>
                    </m:r>
                  </m:oMath>
                </a14:m>
                <a:r>
                  <a:rPr lang="zh-CN" altLang="en-US" sz="1800" dirty="0"/>
                  <a:t>临界锥为</a:t>
                </a:r>
                <a14:m>
                  <m:oMath xmlns:m="http://schemas.openxmlformats.org/officeDocument/2006/math">
                    <m:r>
                      <a:rPr lang="en-US" altLang="zh-CN" sz="1800" b="1" i="1" smtClean="0">
                        <a:latin typeface="Cambria Math" panose="02040503050406030204" pitchFamily="18" charset="0"/>
                      </a:rPr>
                      <m:t>{</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𝒅</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𝒅</m:t>
                            </m:r>
                          </m:e>
                          <m:sub>
                            <m:r>
                              <a:rPr lang="en-US" altLang="zh-CN" sz="1800" b="1" i="1" smtClean="0">
                                <a:latin typeface="Cambria Math" panose="02040503050406030204" pitchFamily="18" charset="0"/>
                              </a:rPr>
                              <m:t>𝟐</m:t>
                            </m:r>
                          </m:sub>
                        </m:sSub>
                      </m:e>
                    </m:d>
                    <m:r>
                      <m:rPr>
                        <m:lit/>
                      </m:rP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𝒅</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oMath>
                </a14:m>
                <a:endParaRPr lang="en-US" altLang="zh-CN" sz="1800" dirty="0"/>
              </a:p>
              <a:p>
                <a:pPr lvl="1"/>
                <a:r>
                  <a:rPr lang="zh-CN" altLang="en-US" sz="1800" dirty="0"/>
                  <a:t>取</a:t>
                </a:r>
                <a14:m>
                  <m:oMath xmlns:m="http://schemas.openxmlformats.org/officeDocument/2006/math">
                    <m:r>
                      <a:rPr lang="en-US" altLang="zh-CN" sz="1800" b="1" i="1" smtClean="0">
                        <a:latin typeface="Cambria Math" panose="02040503050406030204" pitchFamily="18" charset="0"/>
                      </a:rPr>
                      <m:t>𝒅</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e>
                        </m:d>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𝒅</m:t>
                        </m:r>
                      </m:e>
                      <m:sup>
                        <m:r>
                          <a:rPr lang="en-US" altLang="zh-CN" sz="1800" b="1" i="1" smtClean="0">
                            <a:latin typeface="Cambria Math" panose="02040503050406030204" pitchFamily="18" charset="0"/>
                          </a:rPr>
                          <m:t>𝑻</m:t>
                        </m:r>
                      </m:sup>
                    </m:sSup>
                    <m:sSubSup>
                      <m:sSubSupPr>
                        <m:ctrlPr>
                          <a:rPr lang="en-US" altLang="zh-CN" sz="1800" b="1" i="1" smtClean="0">
                            <a:latin typeface="Cambria Math" panose="02040503050406030204" pitchFamily="18" charset="0"/>
                          </a:rPr>
                        </m:ctrlPr>
                      </m:sSubSupPr>
                      <m:e>
                        <m:r>
                          <a:rPr lang="en-US" altLang="zh-CN" sz="1800" b="1" i="0" smtClean="0">
                            <a:latin typeface="Cambria Math" panose="02040503050406030204" pitchFamily="18" charset="0"/>
                          </a:rPr>
                          <m:t>𝛁</m:t>
                        </m:r>
                      </m:e>
                      <m:sub>
                        <m:r>
                          <a:rPr lang="en-US" altLang="zh-CN" sz="1800" b="1" i="1" smtClean="0">
                            <a:latin typeface="Cambria Math" panose="02040503050406030204" pitchFamily="18" charset="0"/>
                          </a:rPr>
                          <m:t>𝒙𝒙</m:t>
                        </m:r>
                      </m:sub>
                      <m:sup>
                        <m:r>
                          <a:rPr lang="en-US" altLang="zh-CN" sz="1800" b="1" i="0" smtClean="0">
                            <a:latin typeface="Cambria Math" panose="02040503050406030204" pitchFamily="18" charset="0"/>
                          </a:rPr>
                          <m:t>𝟐</m:t>
                        </m:r>
                      </m:sup>
                    </m:sSubSup>
                    <m:r>
                      <a:rPr lang="en-US" altLang="zh-CN" sz="1800" b="1" i="1" smtClean="0">
                        <a:latin typeface="Cambria Math" panose="02040503050406030204" pitchFamily="18" charset="0"/>
                      </a:rPr>
                      <m:t>𝑳</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m:t>
                        </m:r>
                      </m:e>
                    </m:d>
                    <m:r>
                      <a:rPr lang="en-US" altLang="zh-CN" sz="1800" b="1" i="1" smtClean="0">
                        <a:latin typeface="Cambria Math" panose="02040503050406030204" pitchFamily="18" charset="0"/>
                      </a:rPr>
                      <m:t>𝒅</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𝟔</m:t>
                    </m:r>
                    <m:r>
                      <a:rPr lang="en-US" altLang="zh-CN" sz="1800" b="1" i="1" smtClean="0">
                        <a:latin typeface="Cambria Math" panose="02040503050406030204" pitchFamily="18" charset="0"/>
                      </a:rPr>
                      <m:t>&lt;</m:t>
                    </m:r>
                    <m:r>
                      <a:rPr lang="en-US" altLang="zh-CN" sz="1800" b="1" i="1" smtClean="0">
                        <a:latin typeface="Cambria Math" panose="02040503050406030204" pitchFamily="18" charset="0"/>
                      </a:rPr>
                      <m:t>𝟎</m:t>
                    </m:r>
                  </m:oMath>
                </a14:m>
                <a:endParaRPr lang="en-US" altLang="zh-CN" sz="1800" dirty="0"/>
              </a:p>
              <a:p>
                <a:pPr lvl="1"/>
                <a:r>
                  <a:rPr lang="zh-CN" altLang="en-US" sz="1800" dirty="0"/>
                  <a:t>而对第</a:t>
                </a:r>
                <a:r>
                  <a:rPr lang="en-US" altLang="zh-CN" sz="1800" dirty="0"/>
                  <a:t>3</a:t>
                </a:r>
                <a:r>
                  <a:rPr lang="zh-CN" altLang="en-US" sz="1800" dirty="0"/>
                  <a:t>个点，</a:t>
                </a:r>
                <a14:m>
                  <m:oMath xmlns:m="http://schemas.openxmlformats.org/officeDocument/2006/math">
                    <m:sSubSup>
                      <m:sSubSupPr>
                        <m:ctrlPr>
                          <a:rPr lang="en-US" altLang="zh-CN" sz="1800" i="1">
                            <a:latin typeface="Cambria Math" panose="02040503050406030204" pitchFamily="18" charset="0"/>
                          </a:rPr>
                        </m:ctrlPr>
                      </m:sSubSupPr>
                      <m:e>
                        <m:r>
                          <a:rPr lang="en-US" altLang="zh-CN" sz="1800">
                            <a:latin typeface="Cambria Math" panose="02040503050406030204" pitchFamily="18" charset="0"/>
                          </a:rPr>
                          <m:t>𝛁</m:t>
                        </m:r>
                      </m:e>
                      <m:sub>
                        <m:r>
                          <a:rPr lang="en-US" altLang="zh-CN" sz="1800">
                            <a:latin typeface="Cambria Math" panose="02040503050406030204" pitchFamily="18" charset="0"/>
                          </a:rPr>
                          <m:t>𝐱𝐱</m:t>
                        </m:r>
                      </m:sub>
                      <m:sup>
                        <m:r>
                          <a:rPr lang="en-US" altLang="zh-CN" sz="1800">
                            <a:latin typeface="Cambria Math" panose="02040503050406030204" pitchFamily="18" charset="0"/>
                          </a:rPr>
                          <m:t>𝟐</m:t>
                        </m:r>
                      </m:sup>
                    </m:sSubSup>
                    <m:r>
                      <a:rPr lang="en-US" altLang="zh-CN" sz="1800" i="1">
                        <a:latin typeface="Cambria Math" panose="02040503050406030204" pitchFamily="18" charset="0"/>
                      </a:rPr>
                      <m:t>𝑳</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m:t>
                        </m:r>
                      </m:e>
                    </m:d>
                    <m:r>
                      <a:rPr lang="en-US" altLang="zh-CN" sz="1800" i="1">
                        <a:latin typeface="Cambria Math" panose="02040503050406030204" pitchFamily="18" charset="0"/>
                      </a:rPr>
                      <m:t>=</m:t>
                    </m:r>
                    <m:d>
                      <m:dPr>
                        <m:ctrlPr>
                          <a:rPr lang="en-US" altLang="zh-CN" sz="1800" i="1">
                            <a:latin typeface="Cambria Math" panose="02040503050406030204" pitchFamily="18" charset="0"/>
                          </a:rPr>
                        </m:ctrlPr>
                      </m:dPr>
                      <m:e>
                        <m:m>
                          <m:mPr>
                            <m:mcs>
                              <m:mc>
                                <m:mcPr>
                                  <m:count m:val="2"/>
                                  <m:mcJc m:val="center"/>
                                </m:mcPr>
                              </m:mc>
                            </m:mcs>
                            <m:ctrlPr>
                              <a:rPr lang="en-US" altLang="zh-CN" sz="1800" i="1">
                                <a:latin typeface="Cambria Math" panose="02040503050406030204" pitchFamily="18" charset="0"/>
                              </a:rPr>
                            </m:ctrlPr>
                          </m:mPr>
                          <m:mr>
                            <m:e>
                              <m:f>
                                <m:fPr>
                                  <m:ctrlPr>
                                    <a:rPr lang="en-US" altLang="zh-CN" sz="1800" b="1" i="1" smtClean="0">
                                      <a:latin typeface="Cambria Math" panose="02040503050406030204" pitchFamily="18" charset="0"/>
                                    </a:rPr>
                                  </m:ctrlPr>
                                </m:fPr>
                                <m:num>
                                  <m:r>
                                    <m:rPr>
                                      <m:brk m:alnAt="7"/>
                                    </m:rPr>
                                    <a:rPr lang="en-US" altLang="zh-CN" sz="1800" b="1" i="1" smtClean="0">
                                      <a:latin typeface="Cambria Math" panose="02040503050406030204" pitchFamily="18" charset="0"/>
                                    </a:rPr>
                                    <m:t>𝟑</m:t>
                                  </m:r>
                                </m:num>
                                <m:den>
                                  <m:r>
                                    <m:rPr>
                                      <m:brk m:alnAt="7"/>
                                    </m:rPr>
                                    <a:rPr lang="en-US" altLang="zh-CN" sz="1800" b="1" i="1" smtClean="0">
                                      <a:latin typeface="Cambria Math" panose="02040503050406030204" pitchFamily="18" charset="0"/>
                                    </a:rPr>
                                    <m:t>𝟐</m:t>
                                  </m:r>
                                </m:den>
                              </m:f>
                              <m:r>
                                <m:rPr>
                                  <m:brk m:alnAt="7"/>
                                </m:rPr>
                                <a:rPr lang="en-US" altLang="zh-CN" sz="1800" b="1" i="1" smtClean="0">
                                  <a:latin typeface="Cambria Math" panose="02040503050406030204" pitchFamily="18" charset="0"/>
                                </a:rPr>
                                <m:t> </m:t>
                              </m:r>
                            </m:e>
                            <m:e>
                              <m:r>
                                <a:rPr lang="en-US" altLang="zh-CN" sz="1800" i="1">
                                  <a:latin typeface="Cambria Math" panose="02040503050406030204" pitchFamily="18" charset="0"/>
                                </a:rPr>
                                <m:t>𝟎</m:t>
                              </m:r>
                            </m:e>
                          </m:mr>
                          <m:mr>
                            <m:e>
                              <m:r>
                                <a:rPr lang="en-US" altLang="zh-CN" sz="1800" i="1">
                                  <a:latin typeface="Cambria Math" panose="02040503050406030204" pitchFamily="18" charset="0"/>
                                </a:rPr>
                                <m:t>𝟎</m:t>
                              </m:r>
                            </m:e>
                            <m:e>
                              <m:r>
                                <a:rPr lang="en-US" altLang="zh-CN" sz="1800" b="1" i="1" smtClean="0">
                                  <a:latin typeface="Cambria Math" panose="02040503050406030204" pitchFamily="18" charset="0"/>
                                </a:rPr>
                                <m:t>𝟎</m:t>
                              </m:r>
                            </m:e>
                          </m:mr>
                        </m:m>
                      </m:e>
                    </m:d>
                    <m:r>
                      <a:rPr lang="en-US" altLang="zh-CN" sz="1800" i="1">
                        <a:latin typeface="Cambria Math" panose="02040503050406030204" pitchFamily="18" charset="0"/>
                      </a:rPr>
                      <m:t>,</m:t>
                    </m:r>
                  </m:oMath>
                </a14:m>
                <a:r>
                  <a:rPr lang="zh-CN" altLang="en-US" sz="1800" dirty="0"/>
                  <a:t>临界锥为</a:t>
                </a:r>
                <a14:m>
                  <m:oMath xmlns:m="http://schemas.openxmlformats.org/officeDocument/2006/math">
                    <m:r>
                      <a:rPr lang="en-US" altLang="zh-CN" sz="1800" i="1">
                        <a:latin typeface="Cambria Math" panose="02040503050406030204" pitchFamily="18" charset="0"/>
                      </a:rPr>
                      <m:t>{</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𝒅</m:t>
                            </m:r>
                          </m:e>
                          <m:sub>
                            <m:r>
                              <a:rPr lang="en-US" altLang="zh-CN" sz="1800" i="1">
                                <a:latin typeface="Cambria Math" panose="02040503050406030204" pitchFamily="18" charset="0"/>
                              </a:rPr>
                              <m:t>𝟏</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𝒅</m:t>
                            </m:r>
                          </m:e>
                          <m:sub>
                            <m:r>
                              <a:rPr lang="en-US" altLang="zh-CN" sz="1800" i="1">
                                <a:latin typeface="Cambria Math" panose="02040503050406030204" pitchFamily="18" charset="0"/>
                              </a:rPr>
                              <m:t>𝟐</m:t>
                            </m:r>
                          </m:sub>
                        </m:sSub>
                      </m:e>
                    </m:d>
                    <m:r>
                      <m:rPr>
                        <m:lit/>
                      </m:rP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𝒅</m:t>
                        </m:r>
                      </m:e>
                      <m:sub>
                        <m:r>
                          <a:rPr lang="en-US" altLang="zh-CN" sz="1800" b="1" i="1" smtClean="0">
                            <a:latin typeface="Cambria Math" panose="02040503050406030204" pitchFamily="18" charset="0"/>
                          </a:rPr>
                          <m:t>𝟐</m:t>
                        </m:r>
                      </m:sub>
                    </m:sSub>
                    <m:r>
                      <a:rPr lang="en-US" altLang="zh-CN" sz="1800" i="1">
                        <a:latin typeface="Cambria Math" panose="02040503050406030204" pitchFamily="18" charset="0"/>
                      </a:rPr>
                      <m:t>=</m:t>
                    </m:r>
                    <m:r>
                      <a:rPr lang="en-US" altLang="zh-CN" sz="1800" i="1">
                        <a:latin typeface="Cambria Math" panose="02040503050406030204" pitchFamily="18" charset="0"/>
                      </a:rPr>
                      <m:t>𝟎</m:t>
                    </m:r>
                    <m:r>
                      <a:rPr lang="en-US" altLang="zh-CN" sz="1800" i="1">
                        <a:latin typeface="Cambria Math" panose="02040503050406030204" pitchFamily="18" charset="0"/>
                      </a:rPr>
                      <m:t>}</m:t>
                    </m:r>
                  </m:oMath>
                </a14:m>
                <a:r>
                  <a:rPr lang="en-US" altLang="zh-CN" sz="1800" dirty="0"/>
                  <a:t>, </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𝒅</m:t>
                        </m:r>
                      </m:e>
                      <m:sup>
                        <m:r>
                          <a:rPr lang="en-US" altLang="zh-CN" sz="1800" i="1">
                            <a:latin typeface="Cambria Math" panose="02040503050406030204" pitchFamily="18" charset="0"/>
                          </a:rPr>
                          <m:t>𝑻</m:t>
                        </m:r>
                      </m:sup>
                    </m:sSup>
                    <m:sSubSup>
                      <m:sSubSupPr>
                        <m:ctrlPr>
                          <a:rPr lang="en-US" altLang="zh-CN" sz="1800" i="1">
                            <a:latin typeface="Cambria Math" panose="02040503050406030204" pitchFamily="18" charset="0"/>
                          </a:rPr>
                        </m:ctrlPr>
                      </m:sSubSupPr>
                      <m:e>
                        <m:r>
                          <a:rPr lang="en-US" altLang="zh-CN" sz="1800">
                            <a:latin typeface="Cambria Math" panose="02040503050406030204" pitchFamily="18" charset="0"/>
                          </a:rPr>
                          <m:t>𝛁</m:t>
                        </m:r>
                      </m:e>
                      <m:sub>
                        <m:r>
                          <a:rPr lang="en-US" altLang="zh-CN" sz="1800" i="1">
                            <a:latin typeface="Cambria Math" panose="02040503050406030204" pitchFamily="18" charset="0"/>
                          </a:rPr>
                          <m:t>𝒙𝒙</m:t>
                        </m:r>
                      </m:sub>
                      <m:sup>
                        <m:r>
                          <a:rPr lang="en-US" altLang="zh-CN" sz="1800">
                            <a:latin typeface="Cambria Math" panose="02040503050406030204" pitchFamily="18" charset="0"/>
                          </a:rPr>
                          <m:t>𝟐</m:t>
                        </m:r>
                      </m:sup>
                    </m:sSubSup>
                    <m:r>
                      <a:rPr lang="en-US" altLang="zh-CN" sz="1800" i="1">
                        <a:latin typeface="Cambria Math" panose="02040503050406030204" pitchFamily="18" charset="0"/>
                      </a:rPr>
                      <m:t>𝑳</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m:t>
                        </m:r>
                      </m:e>
                    </m:d>
                    <m:r>
                      <a:rPr lang="en-US" altLang="zh-CN" sz="1800" i="1">
                        <a:latin typeface="Cambria Math" panose="02040503050406030204" pitchFamily="18" charset="0"/>
                      </a:rPr>
                      <m:t>𝒅</m:t>
                    </m:r>
                    <m:r>
                      <a:rPr lang="en-US" altLang="zh-CN" sz="1800" i="1">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𝟑</m:t>
                        </m:r>
                      </m:num>
                      <m:den>
                        <m:r>
                          <a:rPr lang="en-US" altLang="zh-CN" sz="1800" b="1" i="1" smtClean="0">
                            <a:latin typeface="Cambria Math" panose="02040503050406030204" pitchFamily="18" charset="0"/>
                          </a:rPr>
                          <m:t>𝟐</m:t>
                        </m:r>
                      </m:den>
                    </m:f>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𝒅</m:t>
                        </m:r>
                      </m:e>
                      <m:sub>
                        <m:r>
                          <a:rPr lang="en-US" altLang="zh-CN" sz="1800" b="1" i="1" smtClean="0">
                            <a:latin typeface="Cambria Math" panose="02040503050406030204" pitchFamily="18" charset="0"/>
                          </a:rPr>
                          <m:t>𝟏</m:t>
                        </m:r>
                      </m:sub>
                      <m:sup>
                        <m:r>
                          <a:rPr lang="en-US" altLang="zh-CN" sz="1800" b="1" i="1" smtClean="0">
                            <a:latin typeface="Cambria Math" panose="02040503050406030204" pitchFamily="18" charset="0"/>
                          </a:rPr>
                          <m:t>𝟐</m:t>
                        </m:r>
                      </m:sup>
                    </m:sSubSup>
                    <m:r>
                      <a:rPr lang="en-US" altLang="zh-CN" sz="1800" b="1" i="1" smtClean="0">
                        <a:latin typeface="Cambria Math" panose="02040503050406030204" pitchFamily="18" charset="0"/>
                      </a:rPr>
                      <m:t>&gt;</m:t>
                    </m:r>
                    <m:r>
                      <a:rPr lang="en-US" altLang="zh-CN" sz="1800" b="1" i="1" smtClean="0">
                        <a:latin typeface="Cambria Math" panose="02040503050406030204" pitchFamily="18" charset="0"/>
                      </a:rPr>
                      <m:t>𝟎</m:t>
                    </m:r>
                  </m:oMath>
                </a14:m>
                <a:r>
                  <a:rPr lang="en-US" altLang="zh-CN" sz="1800" dirty="0"/>
                  <a:t>,</a:t>
                </a:r>
                <a:r>
                  <a:rPr lang="zh-CN" altLang="en-US" sz="1800" dirty="0"/>
                  <a:t>因此为严格局部最优点</a:t>
                </a:r>
                <a:endParaRPr lang="en-US" altLang="zh-CN" sz="1800" dirty="0"/>
              </a:p>
              <a:p>
                <a:pPr lvl="1"/>
                <a:endParaRPr lang="zh-CN" altLang="en-US" sz="1800" dirty="0"/>
              </a:p>
              <a:p>
                <a:endParaRPr lang="en-US" altLang="zh-CN" sz="2000" dirty="0"/>
              </a:p>
              <a:p>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759" r="-331" b="-5640"/>
                </a:stretch>
              </a:blipFill>
            </p:spPr>
            <p:txBody>
              <a:bodyPr/>
              <a:lstStyle/>
              <a:p>
                <a:r>
                  <a:rPr lang="zh-CN" altLang="en-US">
                    <a:noFill/>
                  </a:rPr>
                  <a:t> </a:t>
                </a:r>
              </a:p>
            </p:txBody>
          </p:sp>
        </mc:Fallback>
      </mc:AlternateContent>
      <p:sp>
        <p:nvSpPr>
          <p:cNvPr id="4" name="Title 1"/>
          <p:cNvSpPr>
            <a:spLocks noGrp="1"/>
          </p:cNvSpPr>
          <p:nvPr>
            <p:ph type="title"/>
          </p:nvPr>
        </p:nvSpPr>
        <p:spPr>
          <a:xfrm>
            <a:off x="479425" y="180975"/>
            <a:ext cx="8650288" cy="763588"/>
          </a:xfrm>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以只有不等式约束为例</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a:rPr>
                        <m:t>𝒎𝒊</m:t>
                      </m:r>
                      <m:sSub>
                        <m:sSubPr>
                          <m:ctrlPr>
                            <a:rPr lang="en-US" altLang="zh-CN" b="1" i="1" smtClean="0">
                              <a:latin typeface="Cambria Math" panose="02040503050406030204" pitchFamily="18" charset="0"/>
                            </a:rPr>
                          </m:ctrlPr>
                        </m:sSubPr>
                        <m:e>
                          <m:r>
                            <a:rPr lang="en-US" altLang="zh-CN" b="1" i="1" smtClean="0">
                              <a:latin typeface="Cambria Math"/>
                            </a:rPr>
                            <m:t>𝒏</m:t>
                          </m:r>
                        </m:e>
                        <m: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sub>
                      </m:sSub>
                      <m:r>
                        <a:rPr lang="en-US" altLang="zh-CN" b="1" i="1" smtClean="0">
                          <a:latin typeface="Cambria Math"/>
                        </a:rPr>
                        <m:t> </m:t>
                      </m:r>
                      <m:r>
                        <a:rPr lang="en-US" altLang="zh-CN" b="1" i="1" smtClean="0">
                          <a:latin typeface="Cambria Math"/>
                        </a:rPr>
                        <m:t>𝟎</m:t>
                      </m:r>
                      <m:r>
                        <a:rPr lang="en-US" altLang="zh-CN" b="1" i="1" smtClean="0">
                          <a:latin typeface="Cambria Math"/>
                        </a:rPr>
                        <m:t>.</m:t>
                      </m:r>
                      <m:r>
                        <a:rPr lang="en-US" altLang="zh-CN" b="1" i="1" smtClean="0">
                          <a:latin typeface="Cambria Math"/>
                        </a:rPr>
                        <m:t>𝟓</m:t>
                      </m:r>
                      <m:d>
                        <m:dPr>
                          <m:ctrlPr>
                            <a:rPr lang="en-US" altLang="zh-CN" b="1" i="1" smtClean="0">
                              <a:latin typeface="Cambria Math" panose="02040503050406030204" pitchFamily="18" charset="0"/>
                            </a:rPr>
                          </m:ctrlPr>
                        </m:dPr>
                        <m:e>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𝟐</m:t>
                              </m:r>
                            </m:sup>
                          </m:sSubSup>
                          <m:r>
                            <a:rPr lang="en-US" altLang="zh-CN" b="1" i="1" smtClean="0">
                              <a:latin typeface="Cambria Math"/>
                            </a:rPr>
                            <m:t>+</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𝟐</m:t>
                              </m:r>
                            </m:sub>
                            <m:sup>
                              <m:r>
                                <a:rPr lang="en-US" altLang="zh-CN" b="1" i="1" smtClean="0">
                                  <a:latin typeface="Cambria Math"/>
                                </a:rPr>
                                <m:t>𝟐</m:t>
                              </m:r>
                            </m:sup>
                          </m:sSubSup>
                        </m:e>
                      </m:d>
                      <m:r>
                        <a:rPr lang="en-US" altLang="zh-CN" b="1" i="1" smtClean="0">
                          <a:latin typeface="Cambria Math"/>
                        </a:rPr>
                        <m:t>, </m:t>
                      </m:r>
                      <m:r>
                        <a:rPr lang="en-US" altLang="zh-CN" b="1" i="1" smtClean="0">
                          <a:latin typeface="Cambria Math"/>
                        </a:rPr>
                        <m:t>𝒔</m:t>
                      </m:r>
                      <m:r>
                        <a:rPr lang="en-US" altLang="zh-CN" b="1" i="1" smtClean="0">
                          <a:latin typeface="Cambria Math"/>
                        </a:rPr>
                        <m:t>.</m:t>
                      </m:r>
                      <m:r>
                        <a:rPr lang="en-US" altLang="zh-CN" b="1" i="1" smtClean="0">
                          <a:latin typeface="Cambria Math"/>
                        </a:rPr>
                        <m:t>𝒕</m:t>
                      </m:r>
                      <m:r>
                        <a:rPr lang="en-US" altLang="zh-CN" b="1" i="1" smtClean="0">
                          <a:latin typeface="Cambria Math"/>
                        </a:rPr>
                        <m:t>. </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𝟎</m:t>
                      </m:r>
                    </m:oMath>
                  </m:oMathPara>
                </a14:m>
                <a:endParaRPr lang="en-US" altLang="zh-CN" b="1" dirty="0"/>
              </a:p>
              <a:p>
                <a:r>
                  <a:rPr lang="zh-CN" altLang="en-US" dirty="0"/>
                  <a:t>其拉格朗日对偶</a:t>
                </a:r>
                <a14:m>
                  <m:oMath xmlns:m="http://schemas.openxmlformats.org/officeDocument/2006/math">
                    <m:r>
                      <a:rPr lang="en-US" altLang="zh-CN" b="1" i="1" smtClean="0">
                        <a:latin typeface="Cambria Math"/>
                      </a:rPr>
                      <m:t>𝑳</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𝟏</m:t>
                            </m:r>
                          </m:sub>
                        </m:sSub>
                      </m:e>
                    </m:d>
                    <m:r>
                      <a:rPr lang="en-US" altLang="zh-CN" b="1" i="1" smtClean="0">
                        <a:latin typeface="Cambria Math"/>
                      </a:rPr>
                      <m:t>=?</m:t>
                    </m:r>
                  </m:oMath>
                </a14:m>
                <a:endParaRPr lang="en-US" altLang="zh-CN" b="1" dirty="0"/>
              </a:p>
              <a:p>
                <a:r>
                  <a:rPr lang="zh-CN" altLang="en-US" dirty="0"/>
                  <a:t>如何求解？</a:t>
                </a:r>
                <a:r>
                  <a:rPr lang="zh-CN" altLang="en-US" dirty="0">
                    <a:solidFill>
                      <a:srgbClr val="FF0000"/>
                    </a:solidFill>
                  </a:rPr>
                  <a:t>练习求解该问题！</a:t>
                </a:r>
                <a:endParaRPr lang="en-US" altLang="zh-CN" dirty="0">
                  <a:solidFill>
                    <a:srgbClr val="FF0000"/>
                  </a:solidFill>
                </a:endParaRPr>
              </a:p>
              <a:p>
                <a:r>
                  <a:rPr lang="zh-CN" altLang="en-US" dirty="0">
                    <a:solidFill>
                      <a:srgbClr val="FF0000"/>
                    </a:solidFill>
                  </a:rPr>
                  <a:t>解：</a:t>
                </a:r>
                <a14:m>
                  <m:oMath xmlns:m="http://schemas.openxmlformats.org/officeDocument/2006/math">
                    <m:r>
                      <a:rPr lang="en-US" altLang="zh-CN" b="1" i="1" smtClean="0">
                        <a:solidFill>
                          <a:srgbClr val="FF0000"/>
                        </a:solidFill>
                        <a:latin typeface="Cambria Math" panose="02040503050406030204" pitchFamily="18" charset="0"/>
                      </a:rPr>
                      <m:t>ℒ</m:t>
                    </m:r>
                    <m:d>
                      <m:dPr>
                        <m:ctrlPr>
                          <a:rPr lang="en-US" altLang="zh-CN" b="1" i="1" smtClean="0">
                            <a:solidFill>
                              <a:srgbClr val="FF0000"/>
                            </a:solidFill>
                            <a:latin typeface="Cambria Math" panose="02040503050406030204" pitchFamily="18" charset="0"/>
                          </a:rPr>
                        </m:ctrlPr>
                      </m:dPr>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𝟐</m:t>
                            </m:r>
                          </m:sub>
                        </m:sSub>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Sub>
                      </m:e>
                    </m:d>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𝟎</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𝟓</m:t>
                    </m:r>
                    <m:d>
                      <m:dPr>
                        <m:ctrlPr>
                          <a:rPr lang="en-US" altLang="zh-CN" b="1" i="1" smtClean="0">
                            <a:solidFill>
                              <a:srgbClr val="FF0000"/>
                            </a:solidFill>
                            <a:latin typeface="Cambria Math" panose="02040503050406030204" pitchFamily="18" charset="0"/>
                          </a:rPr>
                        </m:ctrlPr>
                      </m:dPr>
                      <m:e>
                        <m:sSubSup>
                          <m:sSubSupPr>
                            <m:ctrlPr>
                              <a:rPr lang="en-US" altLang="zh-CN" b="1" i="1" smtClean="0">
                                <a:solidFill>
                                  <a:srgbClr val="FF0000"/>
                                </a:solidFill>
                                <a:latin typeface="Cambria Math" panose="02040503050406030204" pitchFamily="18" charset="0"/>
                              </a:rPr>
                            </m:ctrlPr>
                          </m:sSubSup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𝟏</m:t>
                            </m:r>
                          </m:sub>
                          <m:sup>
                            <m:r>
                              <a:rPr lang="en-US" altLang="zh-CN" b="1" i="1" smtClean="0">
                                <a:solidFill>
                                  <a:srgbClr val="FF0000"/>
                                </a:solidFill>
                                <a:latin typeface="Cambria Math" panose="02040503050406030204" pitchFamily="18" charset="0"/>
                              </a:rPr>
                              <m:t>𝟐</m:t>
                            </m:r>
                          </m:sup>
                        </m:sSubSup>
                        <m:r>
                          <a:rPr lang="en-US" altLang="zh-CN" b="1" i="1" smtClean="0">
                            <a:solidFill>
                              <a:srgbClr val="FF0000"/>
                            </a:solidFill>
                            <a:latin typeface="Cambria Math" panose="02040503050406030204" pitchFamily="18" charset="0"/>
                          </a:rPr>
                          <m:t>+</m:t>
                        </m:r>
                        <m:sSubSup>
                          <m:sSubSupPr>
                            <m:ctrlPr>
                              <a:rPr lang="en-US" altLang="zh-CN" b="1" i="1" smtClean="0">
                                <a:solidFill>
                                  <a:srgbClr val="FF0000"/>
                                </a:solidFill>
                                <a:latin typeface="Cambria Math" panose="02040503050406030204" pitchFamily="18" charset="0"/>
                              </a:rPr>
                            </m:ctrlPr>
                          </m:sSubSup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𝟐</m:t>
                            </m:r>
                          </m:sub>
                          <m:sup>
                            <m:r>
                              <a:rPr lang="en-US" altLang="zh-CN" b="1" i="1" smtClean="0">
                                <a:solidFill>
                                  <a:srgbClr val="FF0000"/>
                                </a:solidFill>
                                <a:latin typeface="Cambria Math" panose="02040503050406030204" pitchFamily="18" charset="0"/>
                              </a:rPr>
                              <m:t>𝟐</m:t>
                            </m:r>
                          </m:sup>
                        </m:sSubSup>
                      </m:e>
                    </m:d>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r>
                      <a:rPr lang="en-US" altLang="zh-CN" b="1" i="1" smtClean="0">
                        <a:solidFill>
                          <a:srgbClr val="FF0000"/>
                        </a:solidFill>
                        <a:latin typeface="Cambria Math" panose="02040503050406030204" pitchFamily="18" charset="0"/>
                      </a:rPr>
                      <m:t>)</m:t>
                    </m:r>
                  </m:oMath>
                </a14:m>
                <a:endParaRPr lang="en-US" altLang="zh-CN" dirty="0">
                  <a:solidFill>
                    <a:srgbClr val="FF0000"/>
                  </a:solidFill>
                </a:endParaRPr>
              </a:p>
              <a:p>
                <a14:m>
                  <m:oMath xmlns:m="http://schemas.openxmlformats.org/officeDocument/2006/math">
                    <m:r>
                      <a:rPr lang="en-US" altLang="zh-CN" b="1" i="1" smtClean="0">
                        <a:solidFill>
                          <a:srgbClr val="FF0000"/>
                        </a:solidFill>
                        <a:latin typeface="Cambria Math" panose="02040503050406030204" pitchFamily="18" charset="0"/>
                      </a:rPr>
                      <m:t>𝜽</m:t>
                    </m:r>
                    <m:d>
                      <m:dPr>
                        <m:ctrlPr>
                          <a:rPr lang="en-US" altLang="zh-CN" b="1" i="1" smtClean="0">
                            <a:solidFill>
                              <a:srgbClr val="FF0000"/>
                            </a:solidFill>
                            <a:latin typeface="Cambria Math" panose="02040503050406030204" pitchFamily="18" charset="0"/>
                          </a:rPr>
                        </m:ctrlPr>
                      </m:dPr>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Sub>
                      </m:e>
                    </m:d>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𝒊𝒏</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𝒇</m:t>
                        </m:r>
                      </m:e>
                      <m:sub>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𝟐</m:t>
                            </m:r>
                          </m:sub>
                        </m:sSub>
                      </m:sub>
                    </m:sSub>
                    <m:d>
                      <m:dPr>
                        <m:begChr m:val="{"/>
                        <m:endChr m:val="}"/>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ℒ</m:t>
                        </m:r>
                        <m:d>
                          <m:dPr>
                            <m:ctrlPr>
                              <a:rPr lang="en-US" altLang="zh-CN" b="1" i="1" smtClean="0">
                                <a:solidFill>
                                  <a:srgbClr val="FF0000"/>
                                </a:solidFill>
                                <a:latin typeface="Cambria Math" panose="02040503050406030204" pitchFamily="18" charset="0"/>
                              </a:rPr>
                            </m:ctrlPr>
                          </m:dPr>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𝟐</m:t>
                                </m:r>
                              </m:sub>
                            </m:sSub>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Sub>
                          </m:e>
                        </m:d>
                      </m:e>
                    </m:d>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𝟎</m:t>
                    </m:r>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𝟐</m:t>
                        </m:r>
                      </m:sub>
                    </m:sSub>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𝟎</m:t>
                    </m:r>
                  </m:oMath>
                </a14:m>
                <a:endParaRPr lang="en-US" altLang="zh-CN" dirty="0">
                  <a:solidFill>
                    <a:srgbClr val="FF0000"/>
                  </a:solidFill>
                </a:endParaRPr>
              </a:p>
              <a:p>
                <a:r>
                  <a:rPr lang="zh-CN" altLang="en-US" dirty="0">
                    <a:solidFill>
                      <a:srgbClr val="FF0000"/>
                    </a:solidFill>
                  </a:rPr>
                  <a:t>因此：</a:t>
                </a:r>
                <a14:m>
                  <m:oMath xmlns:m="http://schemas.openxmlformats.org/officeDocument/2006/math">
                    <m:r>
                      <a:rPr lang="en-US" altLang="zh-CN" b="1" i="1" smtClean="0">
                        <a:solidFill>
                          <a:srgbClr val="FF0000"/>
                        </a:solidFill>
                        <a:latin typeface="Cambria Math" panose="02040503050406030204" pitchFamily="18" charset="0"/>
                      </a:rPr>
                      <m:t>𝜽</m:t>
                    </m:r>
                    <m:d>
                      <m:dPr>
                        <m:ctrlPr>
                          <a:rPr lang="en-US" altLang="zh-CN" b="1" i="1" smtClean="0">
                            <a:solidFill>
                              <a:srgbClr val="FF0000"/>
                            </a:solidFill>
                            <a:latin typeface="Cambria Math" panose="02040503050406030204" pitchFamily="18" charset="0"/>
                          </a:rPr>
                        </m:ctrlPr>
                      </m:dPr>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Sub>
                      </m:e>
                    </m:d>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𝟎</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𝟓</m:t>
                    </m:r>
                    <m:sSubSup>
                      <m:sSubSupPr>
                        <m:ctrlPr>
                          <a:rPr lang="en-US" altLang="zh-CN" b="1" i="1" smtClean="0">
                            <a:solidFill>
                              <a:srgbClr val="FF0000"/>
                            </a:solidFill>
                            <a:latin typeface="Cambria Math" panose="02040503050406030204" pitchFamily="18" charset="0"/>
                          </a:rPr>
                        </m:ctrlPr>
                      </m:sSubSup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up>
                        <m:r>
                          <a:rPr lang="en-US" altLang="zh-CN" b="1" i="1" smtClean="0">
                            <a:solidFill>
                              <a:srgbClr val="FF0000"/>
                            </a:solidFill>
                            <a:latin typeface="Cambria Math" panose="02040503050406030204" pitchFamily="18" charset="0"/>
                          </a:rPr>
                          <m:t>𝟐</m:t>
                        </m:r>
                      </m:sup>
                    </m:sSubSup>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Sub>
                    <m:d>
                      <m:dPr>
                        <m:ctrlPr>
                          <a:rPr lang="en-US" altLang="zh-CN" b="1" i="1" smtClean="0">
                            <a:solidFill>
                              <a:srgbClr val="FF0000"/>
                            </a:solidFill>
                            <a:latin typeface="Cambria Math" panose="02040503050406030204" pitchFamily="18" charset="0"/>
                          </a:rPr>
                        </m:ctrlPr>
                      </m:dPr>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e>
                    </m:d>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𝟎</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𝟓</m:t>
                    </m:r>
                    <m:sSubSup>
                      <m:sSubSupPr>
                        <m:ctrlPr>
                          <a:rPr lang="en-US" altLang="zh-CN" b="1" i="1" smtClean="0">
                            <a:solidFill>
                              <a:srgbClr val="FF0000"/>
                            </a:solidFill>
                            <a:latin typeface="Cambria Math" panose="02040503050406030204" pitchFamily="18" charset="0"/>
                          </a:rPr>
                        </m:ctrlPr>
                      </m:sSubSup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up>
                        <m:r>
                          <a:rPr lang="en-US" altLang="zh-CN" b="1" i="1" smtClean="0">
                            <a:solidFill>
                              <a:srgbClr val="FF0000"/>
                            </a:solidFill>
                            <a:latin typeface="Cambria Math" panose="02040503050406030204" pitchFamily="18" charset="0"/>
                          </a:rPr>
                          <m:t>𝟐</m:t>
                        </m:r>
                      </m:sup>
                    </m:sSubSup>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Sub>
                  </m:oMath>
                </a14:m>
                <a:endParaRPr lang="en-US" altLang="zh-CN" dirty="0">
                  <a:solidFill>
                    <a:srgbClr val="FF0000"/>
                  </a:solidFill>
                </a:endParaRPr>
              </a:p>
              <a:p>
                <a:r>
                  <a:rPr lang="zh-CN" altLang="en-US" dirty="0">
                    <a:solidFill>
                      <a:srgbClr val="FF0000"/>
                    </a:solidFill>
                  </a:rPr>
                  <a:t>对偶问题为：</a:t>
                </a:r>
                <a14:m>
                  <m:oMath xmlns:m="http://schemas.openxmlformats.org/officeDocument/2006/math">
                    <m:r>
                      <a:rPr lang="en-US" altLang="zh-CN" b="1" i="1" smtClean="0">
                        <a:solidFill>
                          <a:srgbClr val="FF0000"/>
                        </a:solidFill>
                        <a:latin typeface="Cambria Math" panose="02040503050406030204" pitchFamily="18" charset="0"/>
                      </a:rPr>
                      <m:t>𝒎𝒂</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𝟎</m:t>
                        </m:r>
                      </m:sub>
                    </m:sSub>
                    <m:r>
                      <a:rPr lang="en-US" altLang="zh-CN" b="1" i="1" smtClean="0">
                        <a:solidFill>
                          <a:srgbClr val="FF0000"/>
                        </a:solidFill>
                        <a:latin typeface="Cambria Math" panose="02040503050406030204" pitchFamily="18" charset="0"/>
                      </a:rPr>
                      <m:t>𝜽</m:t>
                    </m:r>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oMath>
                </a14:m>
                <a:r>
                  <a:rPr lang="en-US" altLang="zh-CN" dirty="0">
                    <a:solidFill>
                      <a:srgbClr val="FF0000"/>
                    </a:solidFill>
                  </a:rPr>
                  <a:t>,</a:t>
                </a:r>
                <a:r>
                  <a:rPr lang="zh-CN" altLang="en-US" dirty="0">
                    <a:solidFill>
                      <a:srgbClr val="FF0000"/>
                    </a:solidFill>
                  </a:rPr>
                  <a:t>从而得出其最优解为：</a:t>
                </a:r>
                <a:endParaRPr lang="en-US" altLang="zh-CN" dirty="0">
                  <a:solidFill>
                    <a:srgbClr val="FF0000"/>
                  </a:solidFill>
                </a:endParaRPr>
              </a:p>
              <a:p>
                <a14:m>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r>
                      <a:rPr lang="en-US" altLang="zh-CN" b="1" i="1" smtClean="0">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最优</m:t>
                    </m:r>
                    <m:r>
                      <a:rPr lang="zh-CN" altLang="en-US" i="1" smtClean="0">
                        <a:solidFill>
                          <a:srgbClr val="FF0000"/>
                        </a:solidFill>
                        <a:latin typeface="Cambria Math" panose="02040503050406030204" pitchFamily="18" charset="0"/>
                      </a:rPr>
                      <m:t>目标</m:t>
                    </m:r>
                    <m:r>
                      <a:rPr lang="zh-CN" altLang="en-US" i="1">
                        <a:solidFill>
                          <a:srgbClr val="FF0000"/>
                        </a:solidFill>
                        <a:latin typeface="Cambria Math" panose="02040503050406030204" pitchFamily="18" charset="0"/>
                      </a:rPr>
                      <m:t>函数值</m:t>
                    </m:r>
                    <m:r>
                      <a:rPr lang="zh-CN" altLang="en-US"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𝟎</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𝟓</m:t>
                    </m:r>
                  </m:oMath>
                </a14:m>
                <a:endParaRPr lang="zh-CN" altLang="en-US"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521"/>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由于对偶问题包含最大化函数</a:t>
                </a:r>
                <a14:m>
                  <m:oMath xmlns:m="http://schemas.openxmlformats.org/officeDocument/2006/math">
                    <m:r>
                      <a:rPr lang="en-US" altLang="zh-CN" sz="4000" i="1">
                        <a:latin typeface="Cambria Math"/>
                      </a:rPr>
                      <m:t>𝒇</m:t>
                    </m:r>
                    <m:d>
                      <m:dPr>
                        <m:ctrlPr>
                          <a:rPr lang="en-US" altLang="zh-CN" sz="4000" i="1">
                            <a:latin typeface="Cambria Math" panose="02040503050406030204" pitchFamily="18" charset="0"/>
                          </a:rPr>
                        </m:ctrlPr>
                      </m:dPr>
                      <m:e>
                        <m:r>
                          <a:rPr lang="en-US" altLang="zh-CN" sz="4000" i="1">
                            <a:latin typeface="Cambria Math"/>
                          </a:rPr>
                          <m:t>𝒙</m:t>
                        </m:r>
                      </m:e>
                    </m:d>
                    <m:r>
                      <a:rPr lang="en-US" altLang="zh-CN" sz="4000" i="1">
                        <a:latin typeface="Cambria Math"/>
                      </a:rPr>
                      <m:t>+</m:t>
                    </m:r>
                    <m:sSubSup>
                      <m:sSubSupPr>
                        <m:ctrlPr>
                          <a:rPr lang="en-US" altLang="zh-CN" sz="4000" i="1">
                            <a:latin typeface="Cambria Math" panose="02040503050406030204" pitchFamily="18" charset="0"/>
                          </a:rPr>
                        </m:ctrlPr>
                      </m:sSubSupPr>
                      <m:e>
                        <m:r>
                          <a:rPr lang="en-US" altLang="zh-CN" sz="4000" i="1">
                            <a:latin typeface="Cambria Math"/>
                          </a:rPr>
                          <m:t>𝜮</m:t>
                        </m:r>
                      </m:e>
                      <m:sub>
                        <m:r>
                          <a:rPr lang="en-US" altLang="zh-CN" sz="4000" i="1">
                            <a:latin typeface="Cambria Math"/>
                          </a:rPr>
                          <m:t>𝒊</m:t>
                        </m:r>
                        <m:r>
                          <a:rPr lang="en-US" altLang="zh-CN" sz="4000" i="1">
                            <a:latin typeface="Cambria Math"/>
                          </a:rPr>
                          <m:t>=</m:t>
                        </m:r>
                        <m:r>
                          <a:rPr lang="en-US" altLang="zh-CN" sz="4000" i="1">
                            <a:latin typeface="Cambria Math"/>
                          </a:rPr>
                          <m:t>𝟏</m:t>
                        </m:r>
                      </m:sub>
                      <m:sup>
                        <m:r>
                          <a:rPr lang="en-US" altLang="zh-CN" sz="4000" i="1">
                            <a:latin typeface="Cambria Math"/>
                          </a:rPr>
                          <m:t>𝒎</m:t>
                        </m:r>
                      </m:sup>
                    </m:sSubSup>
                    <m:sSub>
                      <m:sSubPr>
                        <m:ctrlPr>
                          <a:rPr lang="en-US" altLang="zh-CN" sz="4000" i="1">
                            <a:latin typeface="Cambria Math" panose="02040503050406030204" pitchFamily="18" charset="0"/>
                          </a:rPr>
                        </m:ctrlPr>
                      </m:sSubPr>
                      <m:e>
                        <m:r>
                          <a:rPr lang="en-US" altLang="zh-CN" sz="4000" i="1">
                            <a:latin typeface="Cambria Math"/>
                          </a:rPr>
                          <m:t>𝒖</m:t>
                        </m:r>
                      </m:e>
                      <m:sub>
                        <m:r>
                          <a:rPr lang="en-US" altLang="zh-CN" sz="4000" i="1">
                            <a:latin typeface="Cambria Math"/>
                          </a:rPr>
                          <m:t>𝒊</m:t>
                        </m:r>
                      </m:sub>
                    </m:sSub>
                    <m:sSub>
                      <m:sSubPr>
                        <m:ctrlPr>
                          <a:rPr lang="en-US" altLang="zh-CN" sz="4000" i="1">
                            <a:latin typeface="Cambria Math" panose="02040503050406030204" pitchFamily="18" charset="0"/>
                          </a:rPr>
                        </m:ctrlPr>
                      </m:sSubPr>
                      <m:e>
                        <m:r>
                          <a:rPr lang="en-US" altLang="zh-CN" sz="4000" i="1">
                            <a:latin typeface="Cambria Math"/>
                          </a:rPr>
                          <m:t>𝒈</m:t>
                        </m:r>
                      </m:e>
                      <m:sub>
                        <m:r>
                          <a:rPr lang="en-US" altLang="zh-CN" sz="4000" i="1">
                            <a:latin typeface="Cambria Math"/>
                          </a:rPr>
                          <m:t>𝒊</m:t>
                        </m:r>
                      </m:sub>
                    </m:sSub>
                    <m:d>
                      <m:dPr>
                        <m:ctrlPr>
                          <a:rPr lang="en-US" altLang="zh-CN" sz="4000" i="1">
                            <a:latin typeface="Cambria Math" panose="02040503050406030204" pitchFamily="18" charset="0"/>
                          </a:rPr>
                        </m:ctrlPr>
                      </m:dPr>
                      <m:e>
                        <m:r>
                          <a:rPr lang="en-US" altLang="zh-CN" sz="4000" i="1">
                            <a:latin typeface="Cambria Math"/>
                          </a:rPr>
                          <m:t>𝒙</m:t>
                        </m:r>
                      </m:e>
                    </m:d>
                    <m:r>
                      <a:rPr lang="en-US" altLang="zh-CN" sz="3200" i="1">
                        <a:latin typeface="Cambria Math"/>
                      </a:rPr>
                      <m:t>+</m:t>
                    </m:r>
                    <m:sSubSup>
                      <m:sSubSupPr>
                        <m:ctrlPr>
                          <a:rPr lang="en-US" altLang="zh-CN" sz="3200" i="1">
                            <a:latin typeface="Cambria Math" panose="02040503050406030204" pitchFamily="18" charset="0"/>
                          </a:rPr>
                        </m:ctrlPr>
                      </m:sSubSupPr>
                      <m:e>
                        <m:r>
                          <a:rPr lang="en-US" altLang="zh-CN" sz="3200" i="1">
                            <a:latin typeface="Cambria Math"/>
                          </a:rPr>
                          <m:t>𝜮</m:t>
                        </m:r>
                      </m:e>
                      <m:sub>
                        <m:r>
                          <a:rPr lang="en-US" altLang="zh-CN" sz="3200" i="1">
                            <a:latin typeface="Cambria Math"/>
                          </a:rPr>
                          <m:t>𝒊</m:t>
                        </m:r>
                        <m:r>
                          <a:rPr lang="en-US" altLang="zh-CN" sz="3200" i="1">
                            <a:latin typeface="Cambria Math"/>
                          </a:rPr>
                          <m:t>=</m:t>
                        </m:r>
                        <m:r>
                          <a:rPr lang="en-US" altLang="zh-CN" sz="3200" i="1">
                            <a:latin typeface="Cambria Math"/>
                          </a:rPr>
                          <m:t>𝟏</m:t>
                        </m:r>
                      </m:sub>
                      <m:sup>
                        <m:r>
                          <a:rPr lang="en-US" altLang="zh-CN" sz="3200" i="1">
                            <a:latin typeface="Cambria Math"/>
                          </a:rPr>
                          <m:t>𝒍</m:t>
                        </m:r>
                      </m:sup>
                    </m:sSubSup>
                    <m:sSub>
                      <m:sSubPr>
                        <m:ctrlPr>
                          <a:rPr lang="en-US" altLang="zh-CN" sz="3200" i="1">
                            <a:latin typeface="Cambria Math" panose="02040503050406030204" pitchFamily="18" charset="0"/>
                          </a:rPr>
                        </m:ctrlPr>
                      </m:sSubPr>
                      <m:e>
                        <m:r>
                          <a:rPr lang="en-US" altLang="zh-CN" sz="3200" i="1">
                            <a:latin typeface="Cambria Math"/>
                          </a:rPr>
                          <m:t>𝒗</m:t>
                        </m:r>
                      </m:e>
                      <m:sub>
                        <m:r>
                          <a:rPr lang="en-US" altLang="zh-CN" sz="3200" i="1">
                            <a:latin typeface="Cambria Math"/>
                          </a:rPr>
                          <m:t>𝒊</m:t>
                        </m:r>
                      </m:sub>
                    </m:sSub>
                    <m:sSub>
                      <m:sSubPr>
                        <m:ctrlPr>
                          <a:rPr lang="en-US" altLang="zh-CN" sz="3200" i="1">
                            <a:latin typeface="Cambria Math" panose="02040503050406030204" pitchFamily="18" charset="0"/>
                          </a:rPr>
                        </m:ctrlPr>
                      </m:sSubPr>
                      <m:e>
                        <m:r>
                          <a:rPr lang="en-US" altLang="zh-CN" sz="3200" i="1">
                            <a:latin typeface="Cambria Math"/>
                          </a:rPr>
                          <m:t>𝒉</m:t>
                        </m:r>
                      </m:e>
                      <m:sub>
                        <m:r>
                          <a:rPr lang="en-US" altLang="zh-CN" sz="3200" i="1">
                            <a:latin typeface="Cambria Math"/>
                          </a:rPr>
                          <m:t>𝒊</m:t>
                        </m:r>
                      </m:sub>
                    </m:sSub>
                    <m:d>
                      <m:dPr>
                        <m:ctrlPr>
                          <a:rPr lang="en-US" altLang="zh-CN" sz="3200" i="1">
                            <a:latin typeface="Cambria Math" panose="02040503050406030204" pitchFamily="18" charset="0"/>
                          </a:rPr>
                        </m:ctrlPr>
                      </m:dPr>
                      <m:e>
                        <m:r>
                          <a:rPr lang="en-US" altLang="zh-CN" sz="3200" i="1">
                            <a:latin typeface="Cambria Math"/>
                          </a:rPr>
                          <m:t>𝒙</m:t>
                        </m:r>
                      </m:e>
                    </m:d>
                  </m:oMath>
                </a14:m>
                <a:r>
                  <a:rPr lang="zh-CN" altLang="en-US" dirty="0"/>
                  <a:t>的下确界</a:t>
                </a:r>
                <a:r>
                  <a:rPr lang="en-US" altLang="zh-CN" dirty="0"/>
                  <a:t>(</a:t>
                </a:r>
                <a:r>
                  <a:rPr lang="en-US" altLang="zh-CN" dirty="0" err="1"/>
                  <a:t>Infimum</a:t>
                </a:r>
                <a:r>
                  <a:rPr lang="en-US" altLang="zh-CN" dirty="0"/>
                  <a:t>),</a:t>
                </a:r>
                <a:r>
                  <a:rPr lang="zh-CN" altLang="en-US" dirty="0"/>
                  <a:t>因而有时也称之为</a:t>
                </a:r>
                <a:r>
                  <a:rPr lang="en-US" altLang="zh-CN" i="1" dirty="0">
                    <a:solidFill>
                      <a:srgbClr val="FF0000"/>
                    </a:solidFill>
                  </a:rPr>
                  <a:t>Max-min Dual Problem</a:t>
                </a:r>
              </a:p>
              <a:p>
                <a:r>
                  <a:rPr lang="zh-CN" altLang="en-US" dirty="0"/>
                  <a:t>因此严格来讲，对偶问题应该为</a:t>
                </a:r>
                <a14:m>
                  <m:oMath xmlns:m="http://schemas.openxmlformats.org/officeDocument/2006/math">
                    <m:r>
                      <a:rPr lang="en-US" altLang="zh-CN" b="1" i="1" smtClean="0">
                        <a:latin typeface="Cambria Math"/>
                      </a:rPr>
                      <m:t>𝑫</m:t>
                    </m:r>
                    <m:r>
                      <a:rPr lang="en-US" altLang="zh-CN" b="1" i="1" smtClean="0">
                        <a:latin typeface="Cambria Math"/>
                      </a:rPr>
                      <m:t>:</m:t>
                    </m:r>
                    <m:r>
                      <a:rPr lang="en-US" altLang="zh-CN" b="1" i="1" smtClean="0">
                        <a:latin typeface="Cambria Math"/>
                      </a:rPr>
                      <m:t>𝒔𝒖𝒑</m:t>
                    </m:r>
                    <m:r>
                      <a:rPr lang="en-US" altLang="zh-CN" b="1" i="1" smtClean="0">
                        <a:latin typeface="Cambria Math"/>
                      </a:rPr>
                      <m:t>{</m:t>
                    </m:r>
                    <m:r>
                      <a:rPr lang="en-US" altLang="zh-CN" b="1" i="1" smtClean="0">
                        <a:latin typeface="Cambria Math"/>
                      </a:rPr>
                      <m:t>𝜽</m:t>
                    </m:r>
                    <m:d>
                      <m:dPr>
                        <m:ctrlPr>
                          <a:rPr lang="en-US" altLang="zh-CN" b="1" i="1" smtClean="0">
                            <a:latin typeface="Cambria Math" panose="02040503050406030204" pitchFamily="18" charset="0"/>
                          </a:rPr>
                        </m:ctrlPr>
                      </m:dPr>
                      <m:e>
                        <m:r>
                          <a:rPr lang="en-US" altLang="zh-CN" b="1" i="1" smtClean="0">
                            <a:latin typeface="Cambria Math"/>
                          </a:rPr>
                          <m:t>𝒖</m:t>
                        </m:r>
                        <m:r>
                          <a:rPr lang="en-US" altLang="zh-CN" b="1" i="1" smtClean="0">
                            <a:latin typeface="Cambria Math"/>
                          </a:rPr>
                          <m:t>,</m:t>
                        </m:r>
                        <m:r>
                          <a:rPr lang="en-US" altLang="zh-CN" b="1" i="1" smtClean="0">
                            <a:latin typeface="Cambria Math"/>
                          </a:rPr>
                          <m:t>𝒗</m:t>
                        </m:r>
                      </m:e>
                    </m:d>
                    <m:r>
                      <a:rPr lang="en-US" altLang="zh-CN" b="1" i="1" smtClean="0">
                        <a:latin typeface="Cambria Math"/>
                      </a:rPr>
                      <m:t>:</m:t>
                    </m:r>
                    <m:r>
                      <a:rPr lang="en-US" altLang="zh-CN" b="1" i="1" smtClean="0">
                        <a:latin typeface="Cambria Math"/>
                      </a:rPr>
                      <m:t>𝒖</m:t>
                    </m:r>
                    <m:r>
                      <a:rPr lang="en-US" altLang="zh-CN" b="1" i="1" smtClean="0">
                        <a:latin typeface="Cambria Math"/>
                      </a:rPr>
                      <m:t>≥</m:t>
                    </m:r>
                    <m:r>
                      <a:rPr lang="en-US" altLang="zh-CN" b="1" i="1" smtClean="0">
                        <a:latin typeface="Cambria Math"/>
                      </a:rPr>
                      <m:t>𝟎</m:t>
                    </m:r>
                    <m:r>
                      <a:rPr lang="en-US" altLang="zh-CN" b="1" i="1" smtClean="0">
                        <a:latin typeface="Cambria Math"/>
                      </a:rPr>
                      <m:t>}</m:t>
                    </m:r>
                  </m:oMath>
                </a14:m>
                <a:r>
                  <a:rPr lang="zh-CN" altLang="en-US" dirty="0"/>
                  <a:t>而不是</a:t>
                </a:r>
                <a14:m>
                  <m:oMath xmlns:m="http://schemas.openxmlformats.org/officeDocument/2006/math">
                    <m:r>
                      <a:rPr lang="en-US" altLang="zh-CN" b="1" i="1" smtClean="0">
                        <a:latin typeface="Cambria Math"/>
                      </a:rPr>
                      <m:t>𝒎𝒂𝒙</m:t>
                    </m:r>
                    <m:r>
                      <a:rPr lang="en-US" altLang="zh-CN" b="1" i="1" smtClean="0">
                        <a:latin typeface="Cambria Math"/>
                      </a:rPr>
                      <m:t>{</m:t>
                    </m:r>
                    <m:r>
                      <a:rPr lang="en-US" altLang="zh-CN" b="1" i="1" smtClean="0">
                        <a:latin typeface="Cambria Math"/>
                      </a:rPr>
                      <m:t>𝜽</m:t>
                    </m:r>
                    <m:d>
                      <m:dPr>
                        <m:ctrlPr>
                          <a:rPr lang="en-US" altLang="zh-CN" b="1" i="1" smtClean="0">
                            <a:latin typeface="Cambria Math" panose="02040503050406030204" pitchFamily="18" charset="0"/>
                          </a:rPr>
                        </m:ctrlPr>
                      </m:dPr>
                      <m:e>
                        <m:r>
                          <a:rPr lang="en-US" altLang="zh-CN" b="1" i="1" smtClean="0">
                            <a:latin typeface="Cambria Math"/>
                          </a:rPr>
                          <m:t>𝒖</m:t>
                        </m:r>
                        <m:r>
                          <a:rPr lang="en-US" altLang="zh-CN" b="1" i="1" smtClean="0">
                            <a:latin typeface="Cambria Math"/>
                          </a:rPr>
                          <m:t>,</m:t>
                        </m:r>
                        <m:r>
                          <a:rPr lang="en-US" altLang="zh-CN" b="1" i="1" smtClean="0">
                            <a:latin typeface="Cambria Math"/>
                          </a:rPr>
                          <m:t>𝒗</m:t>
                        </m:r>
                      </m:e>
                    </m:d>
                    <m:r>
                      <a:rPr lang="en-US" altLang="zh-CN" b="1" i="1" smtClean="0">
                        <a:latin typeface="Cambria Math"/>
                      </a:rPr>
                      <m:t>:</m:t>
                    </m:r>
                    <m:r>
                      <a:rPr lang="en-US" altLang="zh-CN" b="1" i="1" smtClean="0">
                        <a:latin typeface="Cambria Math"/>
                      </a:rPr>
                      <m:t>𝒖</m:t>
                    </m:r>
                    <m:r>
                      <a:rPr lang="en-US" altLang="zh-CN" b="1" i="1" smtClean="0">
                        <a:latin typeface="Cambria Math"/>
                      </a:rPr>
                      <m:t>≥</m:t>
                    </m:r>
                    <m:r>
                      <a:rPr lang="en-US" altLang="zh-CN" b="1" i="1" smtClean="0">
                        <a:latin typeface="Cambria Math"/>
                      </a:rPr>
                      <m:t>𝟎</m:t>
                    </m:r>
                    <m:r>
                      <a:rPr lang="en-US" altLang="zh-CN" b="1" i="1" smtClean="0">
                        <a:latin typeface="Cambria Math"/>
                      </a:rPr>
                      <m:t>}</m:t>
                    </m:r>
                  </m:oMath>
                </a14:m>
                <a:r>
                  <a:rPr lang="zh-CN" altLang="en-US" dirty="0"/>
                  <a:t>，因为最大值可能不存在</a:t>
                </a:r>
                <a:endParaRPr lang="en-US" altLang="zh-CN" dirty="0"/>
              </a:p>
              <a:p>
                <a:r>
                  <a:rPr lang="zh-CN" altLang="en-US" dirty="0"/>
                  <a:t>以后一般可以将约束简记为</a:t>
                </a:r>
                <a14:m>
                  <m:oMath xmlns:m="http://schemas.openxmlformats.org/officeDocument/2006/math">
                    <m:r>
                      <a:rPr lang="en-US" altLang="zh-CN" b="1" i="1" smtClean="0">
                        <a:latin typeface="Cambria Math"/>
                      </a:rPr>
                      <m:t>𝒈</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𝒉</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𝒙</m:t>
                    </m:r>
                    <m:r>
                      <a:rPr lang="en-US" altLang="zh-CN" b="1" i="1" smtClean="0">
                        <a:latin typeface="Cambria Math"/>
                      </a:rPr>
                      <m:t>∈</m:t>
                    </m:r>
                    <m:r>
                      <a:rPr lang="en-US" altLang="zh-CN" b="1" i="1" smtClean="0">
                        <a:latin typeface="Cambria Math"/>
                      </a:rPr>
                      <m:t>𝑿</m:t>
                    </m:r>
                  </m:oMath>
                </a14:m>
                <a:r>
                  <a:rPr lang="zh-CN" altLang="en-US" dirty="0"/>
                  <a:t>，此时</a:t>
                </a:r>
                <a14:m>
                  <m:oMath xmlns:m="http://schemas.openxmlformats.org/officeDocument/2006/math">
                    <m:r>
                      <a:rPr lang="en-US" altLang="zh-CN" b="1" i="1" smtClean="0">
                        <a:latin typeface="Cambria Math"/>
                      </a:rPr>
                      <m:t>𝒈</m:t>
                    </m:r>
                    <m:r>
                      <a:rPr lang="en-US" altLang="zh-CN" b="1" i="1" smtClean="0">
                        <a:latin typeface="Cambria Math"/>
                      </a:rPr>
                      <m:t>,</m:t>
                    </m:r>
                    <m:r>
                      <a:rPr lang="en-US" altLang="zh-CN" b="1" i="1" smtClean="0">
                        <a:latin typeface="Cambria Math"/>
                      </a:rPr>
                      <m:t>𝒉</m:t>
                    </m:r>
                  </m:oMath>
                </a14:m>
                <a:r>
                  <a:rPr lang="zh-CN" altLang="en-US" dirty="0"/>
                  <a:t>均为向量函数，包括多个约束</a:t>
                </a:r>
                <a:endParaRPr lang="en-US" altLang="zh-CN" dirty="0"/>
              </a:p>
              <a:p>
                <a:r>
                  <a:rPr lang="zh-CN" altLang="en-US" dirty="0"/>
                  <a:t>相应的对偶问题：</a:t>
                </a:r>
                <a14:m>
                  <m:oMath xmlns:m="http://schemas.openxmlformats.org/officeDocument/2006/math">
                    <m:r>
                      <a:rPr lang="en-US" altLang="zh-CN" b="1" i="1" smtClean="0">
                        <a:latin typeface="Cambria Math"/>
                      </a:rPr>
                      <m:t>𝒎𝒂𝒙</m:t>
                    </m:r>
                    <m:r>
                      <a:rPr lang="en-US" altLang="zh-CN" b="1" i="1" smtClean="0">
                        <a:latin typeface="Cambria Math"/>
                      </a:rPr>
                      <m:t> </m:t>
                    </m:r>
                    <m:r>
                      <a:rPr lang="en-US" altLang="zh-CN" b="1" i="1" smtClean="0">
                        <a:latin typeface="Cambria Math"/>
                      </a:rPr>
                      <m:t>𝜽</m:t>
                    </m:r>
                    <m:r>
                      <a:rPr lang="en-US" altLang="zh-CN" b="1" i="1" smtClean="0">
                        <a:latin typeface="Cambria Math"/>
                      </a:rPr>
                      <m:t>(</m:t>
                    </m:r>
                    <m:r>
                      <a:rPr lang="en-US" altLang="zh-CN" b="1" i="1" smtClean="0">
                        <a:latin typeface="Cambria Math"/>
                      </a:rPr>
                      <m:t>𝒖</m:t>
                    </m:r>
                    <m:r>
                      <a:rPr lang="en-US" altLang="zh-CN" b="1" i="1" smtClean="0">
                        <a:latin typeface="Cambria Math"/>
                      </a:rPr>
                      <m:t>,</m:t>
                    </m:r>
                    <m:r>
                      <a:rPr lang="en-US" altLang="zh-CN" b="1" i="1" smtClean="0">
                        <a:latin typeface="Cambria Math"/>
                      </a:rPr>
                      <m:t>𝒗</m:t>
                    </m:r>
                    <m:r>
                      <a:rPr lang="en-US" altLang="zh-CN" b="1" i="1" smtClean="0">
                        <a:latin typeface="Cambria Math"/>
                      </a:rPr>
                      <m:t>)</m:t>
                    </m:r>
                  </m:oMath>
                </a14:m>
                <a:r>
                  <a:rPr lang="en-US" altLang="zh-CN" dirty="0"/>
                  <a:t>, </a:t>
                </a:r>
                <a14:m>
                  <m:oMath xmlns:m="http://schemas.openxmlformats.org/officeDocument/2006/math">
                    <m:r>
                      <a:rPr lang="en-US" altLang="zh-CN" b="1" i="1" dirty="0" smtClean="0">
                        <a:latin typeface="Cambria Math"/>
                      </a:rPr>
                      <m:t>𝜽</m:t>
                    </m:r>
                    <m:d>
                      <m:dPr>
                        <m:ctrlPr>
                          <a:rPr lang="en-US" altLang="zh-CN" b="1" i="1" dirty="0" smtClean="0">
                            <a:latin typeface="Cambria Math" panose="02040503050406030204" pitchFamily="18" charset="0"/>
                          </a:rPr>
                        </m:ctrlPr>
                      </m:dPr>
                      <m:e>
                        <m:r>
                          <a:rPr lang="en-US" altLang="zh-CN" b="1" i="1" dirty="0" smtClean="0">
                            <a:latin typeface="Cambria Math"/>
                          </a:rPr>
                          <m:t>𝒖</m:t>
                        </m:r>
                        <m:r>
                          <a:rPr lang="en-US" altLang="zh-CN" b="1" i="1" dirty="0" smtClean="0">
                            <a:latin typeface="Cambria Math"/>
                          </a:rPr>
                          <m:t>,</m:t>
                        </m:r>
                        <m:r>
                          <a:rPr lang="en-US" altLang="zh-CN" b="1" i="1" dirty="0" smtClean="0">
                            <a:latin typeface="Cambria Math"/>
                          </a:rPr>
                          <m:t>𝒗</m:t>
                        </m:r>
                      </m:e>
                    </m:d>
                    <m:r>
                      <a:rPr lang="en-US" altLang="zh-CN" b="1" i="1" dirty="0" smtClean="0">
                        <a:latin typeface="Cambria Math"/>
                      </a:rPr>
                      <m:t>=</m:t>
                    </m:r>
                    <m:r>
                      <a:rPr lang="en-US" altLang="zh-CN" b="1" i="1" dirty="0" smtClean="0">
                        <a:latin typeface="Cambria Math"/>
                      </a:rPr>
                      <m:t>𝒊𝒏𝒇</m:t>
                    </m:r>
                    <m:r>
                      <a:rPr lang="en-US" altLang="zh-CN" b="1" i="1" dirty="0" smtClean="0">
                        <a:latin typeface="Cambria Math"/>
                      </a:rPr>
                      <m:t>{</m:t>
                    </m:r>
                    <m:r>
                      <a:rPr lang="en-US" altLang="zh-CN" b="1" i="1" dirty="0" smtClean="0">
                        <a:latin typeface="Cambria Math"/>
                      </a:rPr>
                      <m:t>𝒇</m:t>
                    </m:r>
                    <m:d>
                      <m:dPr>
                        <m:ctrlPr>
                          <a:rPr lang="en-US" altLang="zh-CN" b="1" i="1" dirty="0" smtClean="0">
                            <a:latin typeface="Cambria Math" panose="02040503050406030204" pitchFamily="18" charset="0"/>
                          </a:rPr>
                        </m:ctrlPr>
                      </m:dPr>
                      <m:e>
                        <m:r>
                          <a:rPr lang="en-US" altLang="zh-CN" b="1" i="1" dirty="0" smtClean="0">
                            <a:latin typeface="Cambria Math"/>
                          </a:rPr>
                          <m:t>𝒙</m:t>
                        </m:r>
                      </m:e>
                    </m:d>
                    <m:r>
                      <a:rPr lang="en-US" altLang="zh-CN" b="1" i="1" dirty="0" smtClean="0">
                        <a:latin typeface="Cambria Math"/>
                      </a:rPr>
                      <m:t>+</m:t>
                    </m:r>
                    <m:sSup>
                      <m:sSupPr>
                        <m:ctrlPr>
                          <a:rPr lang="en-US" altLang="zh-CN" b="1" i="1" dirty="0" smtClean="0">
                            <a:latin typeface="Cambria Math" panose="02040503050406030204" pitchFamily="18" charset="0"/>
                          </a:rPr>
                        </m:ctrlPr>
                      </m:sSupPr>
                      <m:e>
                        <m:r>
                          <a:rPr lang="en-US" altLang="zh-CN" b="1" i="1" dirty="0" smtClean="0">
                            <a:latin typeface="Cambria Math"/>
                          </a:rPr>
                          <m:t>𝒖</m:t>
                        </m:r>
                      </m:e>
                      <m:sup>
                        <m:r>
                          <a:rPr lang="en-US" altLang="zh-CN" b="1" i="1" dirty="0" smtClean="0">
                            <a:latin typeface="Cambria Math"/>
                          </a:rPr>
                          <m:t>𝑻</m:t>
                        </m:r>
                      </m:sup>
                    </m:sSup>
                    <m:r>
                      <a:rPr lang="en-US" altLang="zh-CN" b="1" i="1" dirty="0" smtClean="0">
                        <a:latin typeface="Cambria Math"/>
                      </a:rPr>
                      <m:t>𝒈</m:t>
                    </m:r>
                    <m:d>
                      <m:dPr>
                        <m:ctrlPr>
                          <a:rPr lang="en-US" altLang="zh-CN" b="1" i="1" dirty="0" smtClean="0">
                            <a:latin typeface="Cambria Math" panose="02040503050406030204" pitchFamily="18" charset="0"/>
                          </a:rPr>
                        </m:ctrlPr>
                      </m:dPr>
                      <m:e>
                        <m:r>
                          <a:rPr lang="en-US" altLang="zh-CN" b="1" i="1" dirty="0" smtClean="0">
                            <a:latin typeface="Cambria Math"/>
                          </a:rPr>
                          <m:t>𝒙</m:t>
                        </m:r>
                      </m:e>
                    </m:d>
                    <m:r>
                      <a:rPr lang="en-US" altLang="zh-CN" b="1" i="1" dirty="0" smtClean="0">
                        <a:latin typeface="Cambria Math"/>
                      </a:rPr>
                      <m:t>+</m:t>
                    </m:r>
                    <m:sSup>
                      <m:sSupPr>
                        <m:ctrlPr>
                          <a:rPr lang="en-US" altLang="zh-CN" b="1" i="1" dirty="0" smtClean="0">
                            <a:latin typeface="Cambria Math" panose="02040503050406030204" pitchFamily="18" charset="0"/>
                          </a:rPr>
                        </m:ctrlPr>
                      </m:sSupPr>
                      <m:e>
                        <m:r>
                          <a:rPr lang="en-US" altLang="zh-CN" b="1" i="1" dirty="0" smtClean="0">
                            <a:latin typeface="Cambria Math"/>
                          </a:rPr>
                          <m:t>𝒗</m:t>
                        </m:r>
                      </m:e>
                      <m:sup>
                        <m:r>
                          <a:rPr lang="en-US" altLang="zh-CN" b="1" i="1" dirty="0" smtClean="0">
                            <a:latin typeface="Cambria Math"/>
                          </a:rPr>
                          <m:t>𝑻</m:t>
                        </m:r>
                      </m:sup>
                    </m:sSup>
                    <m:r>
                      <a:rPr lang="en-US" altLang="zh-CN" b="1" i="1" dirty="0" smtClean="0">
                        <a:latin typeface="Cambria Math"/>
                      </a:rPr>
                      <m:t>𝒉</m:t>
                    </m:r>
                    <m:d>
                      <m:dPr>
                        <m:ctrlPr>
                          <a:rPr lang="en-US" altLang="zh-CN" b="1" i="1" dirty="0" smtClean="0">
                            <a:latin typeface="Cambria Math" panose="02040503050406030204" pitchFamily="18" charset="0"/>
                          </a:rPr>
                        </m:ctrlPr>
                      </m:dPr>
                      <m:e>
                        <m:r>
                          <a:rPr lang="en-US" altLang="zh-CN" b="1" i="1" dirty="0" smtClean="0">
                            <a:latin typeface="Cambria Math"/>
                          </a:rPr>
                          <m:t>𝒙</m:t>
                        </m:r>
                      </m:e>
                    </m:d>
                    <m:r>
                      <a:rPr lang="en-US" altLang="zh-CN" b="1" i="1" dirty="0" smtClean="0">
                        <a:latin typeface="Cambria Math"/>
                      </a:rPr>
                      <m:t>,</m:t>
                    </m:r>
                    <m:r>
                      <a:rPr lang="en-US" altLang="zh-CN" b="1" i="1" dirty="0" smtClean="0">
                        <a:latin typeface="Cambria Math"/>
                      </a:rPr>
                      <m:t>𝒙</m:t>
                    </m:r>
                    <m:r>
                      <a:rPr lang="en-US" altLang="zh-CN" b="1" i="1" dirty="0" smtClean="0">
                        <a:latin typeface="Cambria Math"/>
                      </a:rPr>
                      <m:t>∈</m:t>
                    </m:r>
                    <m:r>
                      <a:rPr lang="en-US" altLang="zh-CN" b="1" i="1" dirty="0" smtClean="0">
                        <a:latin typeface="Cambria Math"/>
                      </a:rPr>
                      <m:t>𝑿</m:t>
                    </m:r>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r="-860"/>
                </a:stretch>
              </a:blipFill>
            </p:spPr>
            <p:txBody>
              <a:bodyPr/>
              <a:lstStyle/>
              <a:p>
                <a:r>
                  <a:rPr lang="zh-CN" altLang="en-US">
                    <a:noFill/>
                  </a:rPr>
                  <a:t> </a:t>
                </a:r>
                <a:endParaRPr lang="zh-CN" altLang="en-US">
                  <a:noFill/>
                </a:endParaRPr>
              </a:p>
            </p:txBody>
          </p:sp>
        </mc:Fallback>
      </mc:AlternateContent>
      <p:sp>
        <p:nvSpPr>
          <p:cNvPr id="4" name="文本框 3"/>
          <p:cNvSpPr txBox="1"/>
          <p:nvPr/>
        </p:nvSpPr>
        <p:spPr>
          <a:xfrm>
            <a:off x="2320293" y="6705525"/>
            <a:ext cx="4968552" cy="369332"/>
          </a:xfrm>
          <a:prstGeom prst="rect">
            <a:avLst/>
          </a:prstGeom>
          <a:noFill/>
        </p:spPr>
        <p:txBody>
          <a:bodyPr wrap="square" rtlCol="0">
            <a:spAutoFit/>
          </a:bodyPr>
          <a:lstStyle/>
          <a:p>
            <a:r>
              <a:rPr lang="zh-CN" altLang="en-US" sz="1800" dirty="0">
                <a:solidFill>
                  <a:srgbClr val="FF0000"/>
                </a:solidFill>
              </a:rPr>
              <a:t>练习</a:t>
            </a:r>
            <a:r>
              <a:rPr lang="en-US" altLang="zh-CN" sz="1800" dirty="0">
                <a:solidFill>
                  <a:srgbClr val="FF0000"/>
                </a:solidFill>
              </a:rPr>
              <a:t>:</a:t>
            </a:r>
            <a:r>
              <a:rPr lang="zh-CN" altLang="en-US" sz="1800" dirty="0">
                <a:solidFill>
                  <a:srgbClr val="FF0000"/>
                </a:solidFill>
              </a:rPr>
              <a:t>线性规划问题的对偶，即拉格朗日对偶</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210ED3-0633-46CD-A4DA-F8638BB55D06}"/>
              </a:ext>
            </a:extLst>
          </p:cNvPr>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A580DBE-1848-4507-B013-893E0A98ECF7}"/>
                  </a:ext>
                </a:extLst>
              </p:cNvPr>
              <p:cNvSpPr>
                <a:spLocks noGrp="1"/>
              </p:cNvSpPr>
              <p:nvPr>
                <p:ph idx="1"/>
              </p:nvPr>
            </p:nvSpPr>
            <p:spPr/>
            <p:txBody>
              <a:bodyPr/>
              <a:lstStyle/>
              <a:p>
                <a:r>
                  <a:rPr lang="zh-CN" altLang="en-US" sz="2400" dirty="0">
                    <a:solidFill>
                      <a:srgbClr val="FF0000"/>
                    </a:solidFill>
                  </a:rPr>
                  <a:t>线性规划问题的对偶</a:t>
                </a:r>
                <a:endParaRPr lang="en-US" altLang="zh-CN" sz="2400" dirty="0">
                  <a:solidFill>
                    <a:srgbClr val="FF0000"/>
                  </a:solidFill>
                </a:endParaRPr>
              </a:p>
              <a:p>
                <a:r>
                  <a:rPr lang="zh-CN" altLang="en-US" sz="2400" dirty="0"/>
                  <a:t>考虑如下线性规划问题：</a:t>
                </a:r>
                <a14:m>
                  <m:oMath xmlns:m="http://schemas.openxmlformats.org/officeDocument/2006/math">
                    <m:r>
                      <a:rPr lang="en-US" altLang="zh-CN" sz="2400" b="1" i="1" smtClean="0">
                        <a:latin typeface="Cambria Math" panose="02040503050406030204" pitchFamily="18" charset="0"/>
                      </a:rPr>
                      <m:t>𝒎𝒊</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𝒏</m:t>
                        </m:r>
                      </m:e>
                      <m:sub>
                        <m:r>
                          <a:rPr lang="en-US" altLang="zh-CN" sz="2400" b="1" i="1" smtClean="0">
                            <a:latin typeface="Cambria Math" panose="02040503050406030204" pitchFamily="18" charset="0"/>
                          </a:rPr>
                          <m:t>𝒙</m:t>
                        </m:r>
                      </m:sub>
                    </m:sSub>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𝒄</m:t>
                        </m:r>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𝑨𝒙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endParaRPr lang="en-US" altLang="zh-CN" sz="2400" dirty="0"/>
              </a:p>
              <a:p>
                <a:pPr lvl="1"/>
                <a:r>
                  <a:rPr lang="zh-CN" altLang="en-US" sz="2000" dirty="0"/>
                  <a:t>对等式约束，引入拉格朗日乘子</a:t>
                </a:r>
                <a14:m>
                  <m:oMath xmlns:m="http://schemas.openxmlformats.org/officeDocument/2006/math">
                    <m:r>
                      <a:rPr lang="en-US" altLang="zh-CN" sz="2000" b="1" i="1" smtClean="0">
                        <a:latin typeface="Cambria Math" panose="02040503050406030204" pitchFamily="18" charset="0"/>
                      </a:rPr>
                      <m:t>𝒗</m:t>
                    </m:r>
                  </m:oMath>
                </a14:m>
                <a:r>
                  <a:rPr lang="en-US" altLang="zh-CN" sz="2000" dirty="0"/>
                  <a:t>;</a:t>
                </a:r>
                <a:r>
                  <a:rPr lang="zh-CN" altLang="en-US" sz="2000" dirty="0"/>
                  <a:t>对非负约束，引入拉格朗日乘子</a:t>
                </a:r>
                <a14:m>
                  <m:oMath xmlns:m="http://schemas.openxmlformats.org/officeDocument/2006/math">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endParaRPr lang="en-US" altLang="zh-CN" sz="2000" dirty="0"/>
              </a:p>
              <a:p>
                <a:pPr lvl="1"/>
                <a:r>
                  <a:rPr lang="zh-CN" altLang="en-US" sz="2000" dirty="0"/>
                  <a:t>构造如下拉格朗日函数</a:t>
                </a:r>
                <a:endParaRPr lang="en-US" altLang="zh-CN" sz="2000" dirty="0"/>
              </a:p>
              <a:p>
                <a:pPr lvl="1"/>
                <a14:m>
                  <m:oMath xmlns:m="http://schemas.openxmlformats.org/officeDocument/2006/math">
                    <m:r>
                      <a:rPr lang="en-US" altLang="zh-CN" sz="2000" b="1" i="1" smtClean="0">
                        <a:latin typeface="Cambria Math" panose="02040503050406030204" pitchFamily="18" charset="0"/>
                      </a:rPr>
                      <m:t>𝑳</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𝒗</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𝒗</m:t>
                        </m:r>
                      </m:e>
                      <m:sup>
                        <m:r>
                          <a:rPr lang="en-US" altLang="zh-CN" sz="2000" b="1" i="1" smtClean="0">
                            <a:latin typeface="Cambria Math" panose="02040503050406030204" pitchFamily="18" charset="0"/>
                          </a:rPr>
                          <m:t>𝑻</m:t>
                        </m:r>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𝒖</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𝒃</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𝒗</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𝒗</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e>
                        </m:d>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𝒙</m:t>
                    </m:r>
                  </m:oMath>
                </a14:m>
                <a:r>
                  <a:rPr lang="en-US" altLang="zh-CN" sz="2000" dirty="0"/>
                  <a:t>,</a:t>
                </a:r>
                <a:r>
                  <a:rPr lang="zh-CN" altLang="en-US" sz="2000" dirty="0"/>
                  <a:t>其拉格朗日对偶函数为：</a:t>
                </a:r>
                <a:endParaRPr lang="en-US" altLang="zh-CN" sz="2000" dirty="0"/>
              </a:p>
              <a:p>
                <a:pPr lvl="1"/>
                <a14:m>
                  <m:oMath xmlns:m="http://schemas.openxmlformats.org/officeDocument/2006/math">
                    <m:r>
                      <a:rPr lang="en-US" altLang="zh-CN" sz="2000" b="1" i="1" smtClean="0">
                        <a:latin typeface="Cambria Math" panose="02040503050406030204" pitchFamily="18" charset="0"/>
                      </a:rPr>
                      <m:t>𝜽</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𝒗</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𝒊𝒏</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𝒇</m:t>
                        </m:r>
                      </m:e>
                      <m:sub>
                        <m:r>
                          <a:rPr lang="en-US" altLang="zh-CN" sz="2000" b="1" i="1" smtClean="0">
                            <a:latin typeface="Cambria Math" panose="02040503050406030204" pitchFamily="18" charset="0"/>
                          </a:rPr>
                          <m:t>𝒙</m:t>
                        </m:r>
                      </m:sub>
                    </m:sSub>
                    <m:r>
                      <a:rPr lang="en-US" altLang="zh-CN" sz="2000" b="1" i="1" smtClean="0">
                        <a:latin typeface="Cambria Math" panose="02040503050406030204" pitchFamily="18" charset="0"/>
                      </a:rPr>
                      <m:t>𝑳</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𝒗</m:t>
                        </m:r>
                      </m:e>
                    </m:d>
                    <m:r>
                      <a:rPr lang="en-US" altLang="zh-CN" sz="2000" b="1" i="1" smtClean="0">
                        <a:latin typeface="Cambria Math" panose="02040503050406030204" pitchFamily="18" charset="0"/>
                      </a:rPr>
                      <m:t>=</m:t>
                    </m:r>
                    <m:d>
                      <m:dPr>
                        <m:begChr m:val="{"/>
                        <m:endChr m:val=""/>
                        <m:ctrlPr>
                          <a:rPr lang="en-US" altLang="zh-CN" sz="2000" b="1" i="1" smtClean="0">
                            <a:latin typeface="Cambria Math" panose="02040503050406030204" pitchFamily="18" charset="0"/>
                          </a:rPr>
                        </m:ctrlPr>
                      </m:dPr>
                      <m:e>
                        <m:m>
                          <m:mPr>
                            <m:mcs>
                              <m:mc>
                                <m:mcPr>
                                  <m:count m:val="2"/>
                                  <m:mcJc m:val="center"/>
                                </m:mcPr>
                              </m:mc>
                            </m:mcs>
                            <m:ctrlPr>
                              <a:rPr lang="en-US" altLang="zh-CN" sz="2000" b="1" i="1" smtClean="0">
                                <a:latin typeface="Cambria Math" panose="02040503050406030204" pitchFamily="18" charset="0"/>
                              </a:rPr>
                            </m:ctrlPr>
                          </m:mPr>
                          <m:mr>
                            <m:e>
                              <m:r>
                                <m:rPr>
                                  <m:brk m:alnAt="7"/>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brk m:alnAt="7"/>
                                    </m:rPr>
                                    <a:rPr lang="en-US" altLang="zh-CN" sz="2000" b="1" i="1" smtClean="0">
                                      <a:latin typeface="Cambria Math" panose="02040503050406030204" pitchFamily="18" charset="0"/>
                                    </a:rPr>
                                    <m:t>𝒃</m:t>
                                  </m:r>
                                </m:e>
                                <m:sup>
                                  <m:r>
                                    <m:rPr>
                                      <m:brk m:alnAt="7"/>
                                    </m:rPr>
                                    <a:rPr lang="en-US" altLang="zh-CN" sz="2000" b="1" i="1" smtClean="0">
                                      <a:latin typeface="Cambria Math" panose="02040503050406030204" pitchFamily="18" charset="0"/>
                                    </a:rPr>
                                    <m:t>𝑻</m:t>
                                  </m:r>
                                </m:sup>
                              </m:sSup>
                              <m:r>
                                <m:rPr>
                                  <m:brk m:alnAt="7"/>
                                </m:rPr>
                                <a:rPr lang="en-US" altLang="zh-CN" sz="2000" b="1" i="1" smtClean="0">
                                  <a:latin typeface="Cambria Math" panose="02040503050406030204" pitchFamily="18" charset="0"/>
                                </a:rPr>
                                <m:t>𝒗</m:t>
                              </m:r>
                            </m:e>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𝒗</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mr>
                          <m:mr>
                            <m:e>
                              <m:r>
                                <a:rPr lang="en-US" altLang="zh-CN" sz="2000" b="1" i="1" smtClean="0">
                                  <a:latin typeface="Cambria Math" panose="02040503050406030204" pitchFamily="18" charset="0"/>
                                </a:rPr>
                                <m:t>−∞</m:t>
                              </m:r>
                            </m:e>
                            <m:e>
                              <m:r>
                                <a:rPr lang="zh-CN" altLang="en-US" sz="2000" i="1">
                                  <a:latin typeface="Cambria Math" panose="02040503050406030204" pitchFamily="18" charset="0"/>
                                </a:rPr>
                                <m:t>其他</m:t>
                              </m:r>
                            </m:e>
                          </m:mr>
                        </m:m>
                      </m:e>
                    </m:d>
                  </m:oMath>
                </a14:m>
                <a:endParaRPr lang="en-US" altLang="zh-CN" sz="2000" dirty="0"/>
              </a:p>
              <a:p>
                <a:pPr lvl="1"/>
                <a:r>
                  <a:rPr lang="zh-CN" altLang="en-US" sz="2000" dirty="0"/>
                  <a:t>只需考虑</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𝒗</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zh-CN" altLang="en-US" sz="2000" dirty="0"/>
                  <a:t>的情形，其余对应不可行解。因此线性规划问题的对偶问题为：</a:t>
                </a:r>
                <a:endParaRPr lang="en-US" altLang="zh-CN" sz="2000" dirty="0"/>
              </a:p>
              <a:p>
                <a:pPr lvl="1"/>
                <a14:m>
                  <m:oMath xmlns:m="http://schemas.openxmlformats.org/officeDocument/2006/math">
                    <m:r>
                      <a:rPr lang="en-US" altLang="zh-CN" sz="2000" b="1" i="1" smtClean="0">
                        <a:latin typeface="Cambria Math" panose="02040503050406030204" pitchFamily="18" charset="0"/>
                      </a:rPr>
                      <m:t>𝒎𝒂</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𝒗</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𝒃</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𝒗</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 </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𝒗</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en-US" altLang="zh-CN" sz="2000" dirty="0"/>
                  <a:t>,</a:t>
                </a:r>
                <a:r>
                  <a:rPr lang="zh-CN" altLang="en-US" sz="2000" dirty="0"/>
                  <a:t>变量替换</a:t>
                </a:r>
                <a14:m>
                  <m:oMath xmlns:m="http://schemas.openxmlformats.org/officeDocument/2006/math">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𝒗</m:t>
                    </m:r>
                  </m:oMath>
                </a14:m>
                <a:r>
                  <a:rPr lang="en-US" altLang="zh-CN" sz="2000" dirty="0"/>
                  <a:t>,</a:t>
                </a:r>
                <a:r>
                  <a:rPr lang="zh-CN" altLang="en-US" sz="2000" dirty="0"/>
                  <a:t>则转换为：</a:t>
                </a:r>
                <a:endParaRPr lang="en-US" altLang="zh-CN" sz="2000" dirty="0"/>
              </a:p>
              <a:p>
                <a:pPr lvl="1"/>
                <a14:m>
                  <m:oMath xmlns:m="http://schemas.openxmlformats.org/officeDocument/2006/math">
                    <m:r>
                      <a:rPr lang="en-US" altLang="zh-CN" sz="2000" b="1" i="1" smtClean="0">
                        <a:latin typeface="Cambria Math" panose="02040503050406030204" pitchFamily="18" charset="0"/>
                      </a:rPr>
                      <m:t>𝒎𝒂</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sub>
                    </m:sSub>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𝒃</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 </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endParaRPr lang="en-US" altLang="zh-CN" sz="2000" dirty="0"/>
              </a:p>
              <a:p>
                <a:r>
                  <a:rPr lang="zh-CN" altLang="en-US" sz="2400" dirty="0"/>
                  <a:t>问题：这种形式好像与第一章的情况不一样？</a:t>
                </a:r>
                <a:endParaRPr lang="en-US" altLang="zh-CN" sz="2400" dirty="0"/>
              </a:p>
              <a:p>
                <a:pPr lvl="1"/>
                <a:r>
                  <a:rPr lang="zh-CN" altLang="en-US" sz="2000" dirty="0"/>
                  <a:t>如果保留</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en-US" altLang="zh-CN" sz="2000" dirty="0"/>
                  <a:t>,</a:t>
                </a:r>
                <a:r>
                  <a:rPr lang="zh-CN" altLang="en-US" sz="2000" dirty="0"/>
                  <a:t>直接写等式约束的乘子为</a:t>
                </a:r>
                <a14:m>
                  <m:oMath xmlns:m="http://schemas.openxmlformats.org/officeDocument/2006/math">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oMath>
                </a14:m>
                <a:r>
                  <a:rPr lang="zh-CN" altLang="en-US" sz="2000" dirty="0"/>
                  <a:t>拉格朗日函数应该如何写？</a:t>
                </a:r>
              </a:p>
            </p:txBody>
          </p:sp>
        </mc:Choice>
        <mc:Fallback xmlns="">
          <p:sp>
            <p:nvSpPr>
              <p:cNvPr id="3" name="内容占位符 2">
                <a:extLst>
                  <a:ext uri="{FF2B5EF4-FFF2-40B4-BE49-F238E27FC236}">
                    <a16:creationId xmlns:a16="http://schemas.microsoft.com/office/drawing/2014/main" id="{4A580DBE-1848-4507-B013-893E0A98ECF7}"/>
                  </a:ext>
                </a:extLst>
              </p:cNvPr>
              <p:cNvSpPr>
                <a:spLocks noGrp="1" noRot="1" noChangeAspect="1" noMove="1" noResize="1" noEditPoints="1" noAdjustHandles="1" noChangeArrowheads="1" noChangeShapeType="1" noTextEdit="1"/>
              </p:cNvSpPr>
              <p:nvPr>
                <p:ph idx="1"/>
              </p:nvPr>
            </p:nvSpPr>
            <p:spPr>
              <a:blipFill>
                <a:blip r:embed="rId2"/>
                <a:stretch>
                  <a:fillRect l="-926" t="-1193" b="-6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335128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210ED3-0633-46CD-A4DA-F8638BB55D06}"/>
              </a:ext>
            </a:extLst>
          </p:cNvPr>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A580DBE-1848-4507-B013-893E0A98ECF7}"/>
                  </a:ext>
                </a:extLst>
              </p:cNvPr>
              <p:cNvSpPr>
                <a:spLocks noGrp="1"/>
              </p:cNvSpPr>
              <p:nvPr>
                <p:ph idx="1"/>
              </p:nvPr>
            </p:nvSpPr>
            <p:spPr/>
            <p:txBody>
              <a:bodyPr/>
              <a:lstStyle/>
              <a:p>
                <a:r>
                  <a:rPr lang="zh-CN" altLang="en-US" sz="2400" dirty="0">
                    <a:solidFill>
                      <a:srgbClr val="FF0000"/>
                    </a:solidFill>
                  </a:rPr>
                  <a:t>线性规划问题的对偶</a:t>
                </a:r>
                <a:endParaRPr lang="en-US" altLang="zh-CN" sz="2400" dirty="0">
                  <a:solidFill>
                    <a:srgbClr val="FF0000"/>
                  </a:solidFill>
                </a:endParaRPr>
              </a:p>
              <a:p>
                <a:pPr lvl="1"/>
                <a:r>
                  <a:rPr lang="zh-CN" altLang="en-US" sz="2000" dirty="0"/>
                  <a:t>如果保留</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en-US" altLang="zh-CN" sz="2000" dirty="0"/>
                  <a:t>,</a:t>
                </a:r>
                <a:r>
                  <a:rPr lang="zh-CN" altLang="en-US" sz="2000" dirty="0"/>
                  <a:t>直接写等式约束的乘子为</a:t>
                </a:r>
                <a14:m>
                  <m:oMath xmlns:m="http://schemas.openxmlformats.org/officeDocument/2006/math">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oMath>
                </a14:m>
                <a:r>
                  <a:rPr lang="zh-CN" altLang="en-US" sz="2000" dirty="0"/>
                  <a:t>拉格朗日函数应该如何写？</a:t>
                </a:r>
                <a:endParaRPr lang="en-US" altLang="zh-CN" sz="2000" dirty="0"/>
              </a:p>
              <a:p>
                <a:pPr lvl="1"/>
                <a14:m>
                  <m:oMath xmlns:m="http://schemas.openxmlformats.org/officeDocument/2006/math">
                    <m:r>
                      <a:rPr lang="en-US" altLang="zh-CN" sz="2000" b="1" i="1" smtClean="0">
                        <a:latin typeface="Cambria Math" panose="02040503050406030204" pitchFamily="18" charset="0"/>
                      </a:rPr>
                      <m:t>𝑳</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𝒃</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e>
                        </m:d>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𝒙</m:t>
                    </m:r>
                  </m:oMath>
                </a14:m>
                <a:endParaRPr lang="en-US" altLang="zh-CN" sz="2000" dirty="0"/>
              </a:p>
              <a:p>
                <a:pPr lvl="1"/>
                <a:r>
                  <a:rPr lang="zh-CN" altLang="en-US" sz="2000" dirty="0"/>
                  <a:t>则对偶问题需要将</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zh-CN" altLang="en-US" sz="2000" dirty="0"/>
                  <a:t>添加到约束中</a:t>
                </a:r>
                <a:endParaRPr lang="en-US" altLang="zh-CN" sz="2000" dirty="0"/>
              </a:p>
              <a:p>
                <a:pPr lvl="1"/>
                <a14:m>
                  <m:oMath xmlns:m="http://schemas.openxmlformats.org/officeDocument/2006/math">
                    <m:r>
                      <a:rPr lang="en-US" altLang="zh-CN" sz="2000" b="1" i="1" smtClean="0">
                        <a:latin typeface="Cambria Math" panose="02040503050406030204" pitchFamily="18" charset="0"/>
                      </a:rPr>
                      <m:t>𝒎𝒂</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𝒚</m:t>
                        </m:r>
                      </m:sub>
                    </m:sSub>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𝒊𝒏</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𝒇</m:t>
                            </m:r>
                          </m:e>
                          <m:sub>
                            <m:r>
                              <a:rPr lang="en-US" altLang="zh-CN" sz="2000" b="1" i="1" smtClean="0">
                                <a:latin typeface="Cambria Math" panose="02040503050406030204" pitchFamily="18" charset="0"/>
                              </a:rPr>
                              <m:t>𝒙</m:t>
                            </m:r>
                          </m:sub>
                        </m:sSub>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𝒃</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e>
                            </m:d>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d>
                  </m:oMath>
                </a14:m>
                <a:r>
                  <a:rPr lang="en-US" altLang="zh-CN" sz="2000" dirty="0"/>
                  <a:t>,</a:t>
                </a:r>
              </a:p>
              <a:p>
                <a:pPr lvl="1"/>
                <a:r>
                  <a:rPr lang="zh-CN" altLang="en-US" sz="2000" dirty="0"/>
                  <a:t>从而得：</a:t>
                </a:r>
                <a:endParaRPr lang="en-US" altLang="zh-CN" sz="2000" dirty="0"/>
              </a:p>
              <a:p>
                <a:pPr lvl="1"/>
                <a14:m>
                  <m:oMath xmlns:m="http://schemas.openxmlformats.org/officeDocument/2006/math">
                    <m:r>
                      <a:rPr lang="en-US" altLang="zh-CN" sz="2000" b="1" i="1" smtClean="0">
                        <a:solidFill>
                          <a:srgbClr val="FF0000"/>
                        </a:solidFill>
                        <a:latin typeface="Cambria Math" panose="02040503050406030204" pitchFamily="18" charset="0"/>
                      </a:rPr>
                      <m:t>𝒎𝒂</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𝒙</m:t>
                        </m:r>
                      </m:e>
                      <m:sub>
                        <m:r>
                          <a:rPr lang="en-US" altLang="zh-CN" sz="2000" b="1" i="1" smtClean="0">
                            <a:solidFill>
                              <a:srgbClr val="FF0000"/>
                            </a:solidFill>
                            <a:latin typeface="Cambria Math" panose="02040503050406030204" pitchFamily="18" charset="0"/>
                          </a:rPr>
                          <m:t>𝒚</m:t>
                        </m:r>
                      </m:sub>
                    </m:sSub>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𝒃</m:t>
                        </m:r>
                      </m:e>
                      <m:sup>
                        <m:r>
                          <a:rPr lang="en-US" altLang="zh-CN" sz="2000" b="1" i="1" smtClean="0">
                            <a:solidFill>
                              <a:srgbClr val="FF0000"/>
                            </a:solidFill>
                            <a:latin typeface="Cambria Math" panose="02040503050406030204" pitchFamily="18" charset="0"/>
                          </a:rPr>
                          <m:t>𝑻</m:t>
                        </m:r>
                      </m:sup>
                    </m:sSup>
                    <m:r>
                      <a:rPr lang="en-US" altLang="zh-CN" sz="2000" b="1" i="1" smtClean="0">
                        <a:solidFill>
                          <a:srgbClr val="FF0000"/>
                        </a:solidFill>
                        <a:latin typeface="Cambria Math" panose="02040503050406030204" pitchFamily="18" charset="0"/>
                      </a:rPr>
                      <m:t>𝒚</m:t>
                    </m:r>
                    <m:r>
                      <a:rPr lang="en-US" altLang="zh-CN" sz="2000" b="1" i="1" smtClean="0">
                        <a:solidFill>
                          <a:srgbClr val="FF0000"/>
                        </a:solidFill>
                        <a:latin typeface="Cambria Math" panose="02040503050406030204" pitchFamily="18" charset="0"/>
                      </a:rPr>
                      <m:t>, </m:t>
                    </m:r>
                    <m:r>
                      <a:rPr lang="en-US" altLang="zh-CN" sz="2000" b="1" i="1" smtClean="0">
                        <a:solidFill>
                          <a:srgbClr val="FF0000"/>
                        </a:solidFill>
                        <a:latin typeface="Cambria Math" panose="02040503050406030204" pitchFamily="18" charset="0"/>
                      </a:rPr>
                      <m:t>𝒔</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𝒕</m:t>
                    </m:r>
                    <m:r>
                      <a:rPr lang="en-US" altLang="zh-CN" sz="2000" b="1" i="1" smtClean="0">
                        <a:solidFill>
                          <a:srgbClr val="FF0000"/>
                        </a:solidFill>
                        <a:latin typeface="Cambria Math" panose="02040503050406030204" pitchFamily="18" charset="0"/>
                      </a:rPr>
                      <m:t>. </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𝑨</m:t>
                        </m:r>
                      </m:e>
                      <m:sup>
                        <m:r>
                          <a:rPr lang="en-US" altLang="zh-CN" sz="2000" b="1" i="1" smtClean="0">
                            <a:solidFill>
                              <a:srgbClr val="FF0000"/>
                            </a:solidFill>
                            <a:latin typeface="Cambria Math" panose="02040503050406030204" pitchFamily="18" charset="0"/>
                          </a:rPr>
                          <m:t>𝑻</m:t>
                        </m:r>
                      </m:sup>
                    </m:sSup>
                    <m:r>
                      <a:rPr lang="en-US" altLang="zh-CN" sz="2000" b="1" i="1" smtClean="0">
                        <a:solidFill>
                          <a:srgbClr val="FF0000"/>
                        </a:solidFill>
                        <a:latin typeface="Cambria Math" panose="02040503050406030204" pitchFamily="18" charset="0"/>
                      </a:rPr>
                      <m:t>𝒚</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𝒄</m:t>
                    </m:r>
                    <m:r>
                      <a:rPr lang="en-US" altLang="zh-CN" sz="2000" b="1" i="0" smtClean="0">
                        <a:solidFill>
                          <a:srgbClr val="FF0000"/>
                        </a:solidFill>
                        <a:latin typeface="Cambria Math" panose="02040503050406030204" pitchFamily="18" charset="0"/>
                      </a:rPr>
                      <m:t>      </m:t>
                    </m:r>
                    <m:r>
                      <a:rPr lang="en-US" altLang="zh-CN" sz="2000" b="1" i="1" smtClean="0">
                        <a:solidFill>
                          <a:srgbClr val="FF0000"/>
                        </a:solidFill>
                        <a:latin typeface="Cambria Math" panose="02040503050406030204" pitchFamily="18" charset="0"/>
                      </a:rPr>
                      <m:t>(∗)</m:t>
                    </m:r>
                  </m:oMath>
                </a14:m>
                <a:endParaRPr lang="en-US" altLang="zh-CN" sz="2000" dirty="0">
                  <a:solidFill>
                    <a:srgbClr val="FF0000"/>
                  </a:solidFill>
                </a:endParaRPr>
              </a:p>
              <a:p>
                <a:r>
                  <a:rPr lang="zh-CN" altLang="en-US" sz="2400" dirty="0"/>
                  <a:t>问题：上述（*）式的对偶问题是什么？</a:t>
                </a:r>
                <a:endParaRPr lang="en-US" altLang="zh-CN" sz="2400" dirty="0"/>
              </a:p>
              <a:p>
                <a:pPr lvl="1"/>
                <a:r>
                  <a:rPr lang="zh-CN" altLang="en-US" sz="2000" dirty="0"/>
                  <a:t>等价地：</a:t>
                </a:r>
                <a14:m>
                  <m:oMath xmlns:m="http://schemas.openxmlformats.org/officeDocument/2006/math">
                    <m:r>
                      <a:rPr lang="en-US" altLang="zh-CN" sz="2000" b="1" i="1" smtClean="0">
                        <a:latin typeface="Cambria Math" panose="02040503050406030204" pitchFamily="18" charset="0"/>
                      </a:rPr>
                      <m:t>𝒎𝒊</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𝒏</m:t>
                        </m:r>
                      </m:e>
                      <m:sub>
                        <m:r>
                          <a:rPr lang="en-US" altLang="zh-CN" sz="2000" b="1" i="1" smtClean="0">
                            <a:latin typeface="Cambria Math" panose="02040503050406030204" pitchFamily="18" charset="0"/>
                          </a:rPr>
                          <m:t>𝒚</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𝒃</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oMath>
                </a14:m>
                <a:endParaRPr lang="en-US" altLang="zh-CN" sz="2000" dirty="0"/>
              </a:p>
              <a:p>
                <a:pPr lvl="1"/>
                <a:r>
                  <a:rPr lang="zh-CN" altLang="en-US" sz="2000" dirty="0"/>
                  <a:t>对不等式约束引入拉格朗日乘子</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en-US" altLang="zh-CN" sz="2000" dirty="0"/>
                  <a:t>,</a:t>
                </a:r>
                <a:r>
                  <a:rPr lang="zh-CN" altLang="en-US" sz="2000" dirty="0"/>
                  <a:t>则拉格朗日函数为</a:t>
                </a:r>
                <a14:m>
                  <m:oMath xmlns:m="http://schemas.openxmlformats.org/officeDocument/2006/math">
                    <m:r>
                      <a:rPr lang="en-US" altLang="zh-CN" sz="2000" b="1" i="1" smtClean="0">
                        <a:latin typeface="Cambria Math" panose="02040503050406030204" pitchFamily="18" charset="0"/>
                      </a:rPr>
                      <m:t>𝑳</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𝒃</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𝑻</m:t>
                        </m:r>
                      </m:sup>
                    </m:sSup>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m:t>
                            </m:r>
                          </m:e>
                        </m:d>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oMath>
                </a14:m>
                <a:endParaRPr lang="en-US" altLang="zh-CN" sz="2000" dirty="0"/>
              </a:p>
              <a:p>
                <a:pPr lvl="1"/>
                <a:r>
                  <a:rPr lang="zh-CN" altLang="en-US" sz="2000" dirty="0"/>
                  <a:t>因此对偶函数</a:t>
                </a:r>
                <a14:m>
                  <m:oMath xmlns:m="http://schemas.openxmlformats.org/officeDocument/2006/math">
                    <m:r>
                      <a:rPr lang="en-US" altLang="zh-CN" sz="2000" b="1" i="1" smtClean="0">
                        <a:latin typeface="Cambria Math" panose="02040503050406030204" pitchFamily="18" charset="0"/>
                      </a:rPr>
                      <m:t>𝜽</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𝒊𝒏</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𝒇</m:t>
                        </m:r>
                      </m:e>
                      <m:sub>
                        <m:r>
                          <a:rPr lang="en-US" altLang="zh-CN" sz="2000" b="1" i="1" smtClean="0">
                            <a:latin typeface="Cambria Math" panose="02040503050406030204" pitchFamily="18" charset="0"/>
                          </a:rPr>
                          <m:t>𝒚</m:t>
                        </m:r>
                      </m:sub>
                    </m:sSub>
                    <m:r>
                      <a:rPr lang="en-US" altLang="zh-CN" sz="2000" b="1" i="1" smtClean="0">
                        <a:latin typeface="Cambria Math" panose="02040503050406030204" pitchFamily="18" charset="0"/>
                      </a:rPr>
                      <m:t>𝑳</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d>
                      <m:dPr>
                        <m:begChr m:val="{"/>
                        <m:endChr m:val=""/>
                        <m:ctrlPr>
                          <a:rPr lang="en-US" altLang="zh-CN" sz="2000" b="1" i="1" smtClean="0">
                            <a:latin typeface="Cambria Math" panose="02040503050406030204" pitchFamily="18" charset="0"/>
                          </a:rPr>
                        </m:ctrlPr>
                      </m:dPr>
                      <m:e>
                        <m:m>
                          <m:mPr>
                            <m:mcs>
                              <m:mc>
                                <m:mcPr>
                                  <m:count m:val="2"/>
                                  <m:mcJc m:val="center"/>
                                </m:mcPr>
                              </m:mc>
                            </m:mcs>
                            <m:ctrlPr>
                              <a:rPr lang="en-US" altLang="zh-CN" sz="2000" b="1" i="1" smtClean="0">
                                <a:latin typeface="Cambria Math" panose="02040503050406030204" pitchFamily="18" charset="0"/>
                              </a:rPr>
                            </m:ctrlPr>
                          </m:mPr>
                          <m:mr>
                            <m:e>
                              <m:r>
                                <m:rPr>
                                  <m:brk m:alnAt="7"/>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brk m:alnAt="7"/>
                                    </m:rPr>
                                    <a:rPr lang="en-US" altLang="zh-CN" sz="2000" b="1" i="1" smtClean="0">
                                      <a:latin typeface="Cambria Math" panose="02040503050406030204" pitchFamily="18" charset="0"/>
                                    </a:rPr>
                                    <m:t>𝒄</m:t>
                                  </m:r>
                                </m:e>
                                <m:sup>
                                  <m:r>
                                    <m:rPr>
                                      <m:brk m:alnAt="7"/>
                                    </m:rPr>
                                    <a:rPr lang="en-US" altLang="zh-CN" sz="2000" b="1" i="1" smtClean="0">
                                      <a:latin typeface="Cambria Math" panose="02040503050406030204" pitchFamily="18" charset="0"/>
                                    </a:rPr>
                                    <m:t>𝑻</m:t>
                                  </m:r>
                                </m:sup>
                              </m:sSup>
                              <m:r>
                                <m:rPr>
                                  <m:brk m:alnAt="7"/>
                                </m:rPr>
                                <a:rPr lang="en-US" altLang="zh-CN" sz="2000" b="1" i="1" smtClean="0">
                                  <a:latin typeface="Cambria Math" panose="02040503050406030204" pitchFamily="18" charset="0"/>
                                </a:rPr>
                                <m:t>𝒙</m:t>
                              </m:r>
                            </m:e>
                            <m:e>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m:t>
                              </m:r>
                            </m:e>
                          </m:mr>
                          <m:mr>
                            <m:e>
                              <m:r>
                                <a:rPr lang="en-US" altLang="zh-CN" sz="2000" b="1" i="1" smtClean="0">
                                  <a:latin typeface="Cambria Math" panose="02040503050406030204" pitchFamily="18" charset="0"/>
                                </a:rPr>
                                <m:t>−∞</m:t>
                              </m:r>
                            </m:e>
                            <m:e>
                              <m:r>
                                <a:rPr lang="zh-CN" altLang="en-US" sz="2000" i="1">
                                  <a:latin typeface="Cambria Math" panose="02040503050406030204" pitchFamily="18" charset="0"/>
                                </a:rPr>
                                <m:t>其他</m:t>
                              </m:r>
                            </m:e>
                          </m:mr>
                        </m:m>
                      </m:e>
                    </m:d>
                  </m:oMath>
                </a14:m>
                <a:endParaRPr lang="en-US" altLang="zh-CN" sz="2000" dirty="0"/>
              </a:p>
              <a:p>
                <a:pPr lvl="1"/>
                <a:r>
                  <a:rPr lang="zh-CN" altLang="en-US" sz="2000" dirty="0"/>
                  <a:t>相应的对偶问题是：</a:t>
                </a:r>
                <a14:m>
                  <m:oMath xmlns:m="http://schemas.openxmlformats.org/officeDocument/2006/math">
                    <m:r>
                      <a:rPr lang="en-US" altLang="zh-CN" sz="2000" b="1" i="1" smtClean="0">
                        <a:latin typeface="Cambria Math" panose="02040503050406030204" pitchFamily="18" charset="0"/>
                      </a:rPr>
                      <m:t>𝒎𝒂</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𝒙</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en-US" altLang="zh-CN" sz="2000" dirty="0"/>
                  <a:t>,</a:t>
                </a:r>
                <a:r>
                  <a:rPr lang="zh-CN" altLang="en-US" sz="2000" dirty="0"/>
                  <a:t>这与原问题等价！</a:t>
                </a:r>
              </a:p>
            </p:txBody>
          </p:sp>
        </mc:Choice>
        <mc:Fallback xmlns="">
          <p:sp>
            <p:nvSpPr>
              <p:cNvPr id="3" name="内容占位符 2">
                <a:extLst>
                  <a:ext uri="{FF2B5EF4-FFF2-40B4-BE49-F238E27FC236}">
                    <a16:creationId xmlns:a16="http://schemas.microsoft.com/office/drawing/2014/main" id="{4A580DBE-1848-4507-B013-893E0A98ECF7}"/>
                  </a:ext>
                </a:extLst>
              </p:cNvPr>
              <p:cNvSpPr>
                <a:spLocks noGrp="1" noRot="1" noChangeAspect="1" noMove="1" noResize="1" noEditPoints="1" noAdjustHandles="1" noChangeArrowheads="1" noChangeShapeType="1" noTextEdit="1"/>
              </p:cNvSpPr>
              <p:nvPr>
                <p:ph idx="1"/>
              </p:nvPr>
            </p:nvSpPr>
            <p:spPr>
              <a:blipFill>
                <a:blip r:embed="rId2"/>
                <a:stretch>
                  <a:fillRect l="-926" t="-1193" b="-47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758209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210ED3-0633-46CD-A4DA-F8638BB55D06}"/>
              </a:ext>
            </a:extLst>
          </p:cNvPr>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A580DBE-1848-4507-B013-893E0A98ECF7}"/>
                  </a:ext>
                </a:extLst>
              </p:cNvPr>
              <p:cNvSpPr>
                <a:spLocks noGrp="1"/>
              </p:cNvSpPr>
              <p:nvPr>
                <p:ph idx="1"/>
              </p:nvPr>
            </p:nvSpPr>
            <p:spPr/>
            <p:txBody>
              <a:bodyPr/>
              <a:lstStyle/>
              <a:p>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𝒍</m:t>
                        </m:r>
                      </m:e>
                      <m:sub>
                        <m:r>
                          <a:rPr lang="en-US" altLang="zh-CN" sz="2400" b="1" i="1" smtClean="0">
                            <a:solidFill>
                              <a:srgbClr val="FF0000"/>
                            </a:solidFill>
                            <a:latin typeface="Cambria Math" panose="02040503050406030204" pitchFamily="18" charset="0"/>
                          </a:rPr>
                          <m:t>𝟏</m:t>
                        </m:r>
                      </m:sub>
                    </m:sSub>
                  </m:oMath>
                </a14:m>
                <a:r>
                  <a:rPr lang="zh-CN" altLang="en-US" sz="2400" dirty="0">
                    <a:solidFill>
                      <a:srgbClr val="FF0000"/>
                    </a:solidFill>
                  </a:rPr>
                  <a:t>正则化问题的对偶</a:t>
                </a:r>
                <a:endParaRPr lang="en-US" altLang="zh-CN" sz="2400" dirty="0">
                  <a:solidFill>
                    <a:srgbClr val="FF0000"/>
                  </a:solidFill>
                </a:endParaRPr>
              </a:p>
              <a:p>
                <a:pPr lvl="1"/>
                <a14:m>
                  <m:oMath xmlns:m="http://schemas.openxmlformats.org/officeDocument/2006/math">
                    <m:r>
                      <a:rPr lang="en-US" altLang="zh-CN" sz="2000" b="1" i="1" smtClean="0">
                        <a:solidFill>
                          <a:srgbClr val="FF0000"/>
                        </a:solidFill>
                        <a:latin typeface="Cambria Math" panose="02040503050406030204" pitchFamily="18" charset="0"/>
                      </a:rPr>
                      <m:t>𝒎𝒊</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𝒏</m:t>
                        </m:r>
                      </m:e>
                      <m:sub>
                        <m:r>
                          <a:rPr lang="en-US" altLang="zh-CN" sz="2000" b="1" i="1" smtClean="0">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𝑹</m:t>
                            </m:r>
                          </m:e>
                          <m:sup>
                            <m:r>
                              <a:rPr lang="en-US" altLang="zh-CN" sz="2000" b="1" i="1" smtClean="0">
                                <a:solidFill>
                                  <a:srgbClr val="FF0000"/>
                                </a:solidFill>
                                <a:latin typeface="Cambria Math" panose="02040503050406030204" pitchFamily="18" charset="0"/>
                              </a:rPr>
                              <m:t>𝒏</m:t>
                            </m:r>
                          </m:sup>
                        </m:sSup>
                      </m:sub>
                    </m:sSub>
                    <m:f>
                      <m:fPr>
                        <m:ctrlPr>
                          <a:rPr lang="en-US" altLang="zh-CN" sz="2000" b="1" i="1" smtClean="0">
                            <a:solidFill>
                              <a:srgbClr val="FF0000"/>
                            </a:solidFill>
                            <a:latin typeface="Cambria Math" panose="02040503050406030204" pitchFamily="18" charset="0"/>
                          </a:rPr>
                        </m:ctrlPr>
                      </m:fPr>
                      <m:num>
                        <m:r>
                          <a:rPr lang="en-US" altLang="zh-CN" sz="2000" b="1" i="1" smtClean="0">
                            <a:solidFill>
                              <a:srgbClr val="FF0000"/>
                            </a:solidFill>
                            <a:latin typeface="Cambria Math" panose="02040503050406030204" pitchFamily="18" charset="0"/>
                          </a:rPr>
                          <m:t>𝟏</m:t>
                        </m:r>
                      </m:num>
                      <m:den>
                        <m:r>
                          <a:rPr lang="en-US" altLang="zh-CN" sz="2000" b="1" i="1" smtClean="0">
                            <a:solidFill>
                              <a:srgbClr val="FF0000"/>
                            </a:solidFill>
                            <a:latin typeface="Cambria Math" panose="02040503050406030204" pitchFamily="18" charset="0"/>
                          </a:rPr>
                          <m:t>𝟐</m:t>
                        </m:r>
                      </m:den>
                    </m:f>
                    <m:r>
                      <m:rPr>
                        <m:lit/>
                      </m:rP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𝑨𝒙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𝒃</m:t>
                    </m:r>
                    <m:r>
                      <m:rPr>
                        <m:lit/>
                      </m:rP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m:rPr>
                            <m:lit/>
                          </m:rPr>
                          <a:rPr lang="en-US" altLang="zh-CN" sz="2000" b="1" i="1" smtClean="0">
                            <a:solidFill>
                              <a:srgbClr val="FF0000"/>
                            </a:solidFill>
                            <a:latin typeface="Cambria Math" panose="02040503050406030204" pitchFamily="18" charset="0"/>
                          </a:rPr>
                          <m:t>|</m:t>
                        </m:r>
                      </m:e>
                      <m:sup>
                        <m:r>
                          <a:rPr lang="en-US" altLang="zh-CN" sz="2000" b="1" i="1" smtClean="0">
                            <a:solidFill>
                              <a:srgbClr val="FF0000"/>
                            </a:solidFill>
                            <a:latin typeface="Cambria Math" panose="02040503050406030204" pitchFamily="18" charset="0"/>
                          </a:rPr>
                          <m:t>𝟐</m:t>
                        </m:r>
                      </m:sup>
                    </m:sSup>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𝝁</m:t>
                    </m:r>
                    <m:r>
                      <m:rPr>
                        <m:lit/>
                      </m:rP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𝒙</m:t>
                    </m:r>
                    <m:r>
                      <m:rPr>
                        <m:lit/>
                      </m:rPr>
                      <a:rPr lang="en-US" altLang="zh-CN" sz="2000" b="1" i="1" smtClean="0">
                        <a:solidFill>
                          <a:srgbClr val="FF0000"/>
                        </a:solidFill>
                        <a:latin typeface="Cambria Math" panose="02040503050406030204" pitchFamily="18" charset="0"/>
                      </a:rPr>
                      <m:t>|</m:t>
                    </m:r>
                    <m:sSub>
                      <m:sSubPr>
                        <m:ctrlPr>
                          <a:rPr lang="en-US" altLang="zh-CN" sz="2000" b="1" i="1" smtClean="0">
                            <a:solidFill>
                              <a:srgbClr val="FF0000"/>
                            </a:solidFill>
                            <a:latin typeface="Cambria Math" panose="02040503050406030204" pitchFamily="18" charset="0"/>
                          </a:rPr>
                        </m:ctrlPr>
                      </m:sSubPr>
                      <m:e>
                        <m:r>
                          <m:rPr>
                            <m:lit/>
                          </m:rPr>
                          <a:rPr lang="en-US" altLang="zh-CN" sz="2000" b="1" i="1" smtClean="0">
                            <a:solidFill>
                              <a:srgbClr val="FF0000"/>
                            </a:solidFill>
                            <a:latin typeface="Cambria Math" panose="02040503050406030204" pitchFamily="18" charset="0"/>
                          </a:rPr>
                          <m:t>|</m:t>
                        </m:r>
                      </m:e>
                      <m:sub>
                        <m:r>
                          <a:rPr lang="en-US" altLang="zh-CN" sz="2000" b="1" i="1" smtClean="0">
                            <a:solidFill>
                              <a:srgbClr val="FF0000"/>
                            </a:solidFill>
                            <a:latin typeface="Cambria Math" panose="02040503050406030204" pitchFamily="18" charset="0"/>
                          </a:rPr>
                          <m:t>𝟏</m:t>
                        </m:r>
                      </m:sub>
                    </m:sSub>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𝑨</m:t>
                    </m:r>
                    <m: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𝑹</m:t>
                        </m:r>
                      </m:e>
                      <m:sup>
                        <m:r>
                          <a:rPr lang="en-US" altLang="zh-CN" sz="2000" b="1" i="1" smtClean="0">
                            <a:solidFill>
                              <a:srgbClr val="FF0000"/>
                            </a:solidFill>
                            <a:latin typeface="Cambria Math" panose="02040503050406030204" pitchFamily="18" charset="0"/>
                          </a:rPr>
                          <m:t>𝒎</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𝒏</m:t>
                        </m:r>
                      </m:sup>
                    </m:sSup>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𝒃</m:t>
                    </m:r>
                    <m: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𝑹</m:t>
                        </m:r>
                      </m:e>
                      <m:sup>
                        <m:r>
                          <a:rPr lang="en-US" altLang="zh-CN" sz="2000" b="1" i="1" smtClean="0">
                            <a:solidFill>
                              <a:srgbClr val="FF0000"/>
                            </a:solidFill>
                            <a:latin typeface="Cambria Math" panose="02040503050406030204" pitchFamily="18" charset="0"/>
                          </a:rPr>
                          <m:t>𝒎</m:t>
                        </m:r>
                      </m:sup>
                    </m:sSup>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𝝁</m:t>
                    </m:r>
                  </m:oMath>
                </a14:m>
                <a:r>
                  <a:rPr lang="zh-CN" altLang="en-US" sz="2000" dirty="0">
                    <a:solidFill>
                      <a:srgbClr val="FF0000"/>
                    </a:solidFill>
                  </a:rPr>
                  <a:t>为正则化参数</a:t>
                </a:r>
                <a:endParaRPr lang="en-US" altLang="zh-CN" sz="2000" dirty="0">
                  <a:solidFill>
                    <a:srgbClr val="FF0000"/>
                  </a:solidFill>
                </a:endParaRPr>
              </a:p>
              <a:p>
                <a:pPr lvl="1"/>
                <a:r>
                  <a:rPr lang="zh-CN" altLang="en-US" sz="2000" dirty="0">
                    <a:solidFill>
                      <a:srgbClr val="FF0000"/>
                    </a:solidFill>
                  </a:rPr>
                  <a:t>引入</a:t>
                </a:r>
                <a14:m>
                  <m:oMath xmlns:m="http://schemas.openxmlformats.org/officeDocument/2006/math">
                    <m:r>
                      <a:rPr lang="en-US" altLang="zh-CN" sz="2000" b="1" i="1" smtClean="0">
                        <a:solidFill>
                          <a:srgbClr val="FF0000"/>
                        </a:solidFill>
                        <a:latin typeface="Cambria Math" panose="02040503050406030204" pitchFamily="18" charset="0"/>
                      </a:rPr>
                      <m:t>𝑨𝒙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𝒃</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𝒓</m:t>
                    </m:r>
                  </m:oMath>
                </a14:m>
                <a:r>
                  <a:rPr lang="en-US" altLang="zh-CN" sz="2000" dirty="0">
                    <a:solidFill>
                      <a:srgbClr val="FF0000"/>
                    </a:solidFill>
                  </a:rPr>
                  <a:t>,</a:t>
                </a:r>
                <a:r>
                  <a:rPr lang="zh-CN" altLang="en-US" sz="2000" dirty="0">
                    <a:solidFill>
                      <a:srgbClr val="FF0000"/>
                    </a:solidFill>
                  </a:rPr>
                  <a:t>则问题转化为</a:t>
                </a:r>
                <a:endParaRPr lang="en-US" altLang="zh-CN" sz="2000" dirty="0">
                  <a:solidFill>
                    <a:srgbClr val="FF0000"/>
                  </a:solidFill>
                </a:endParaRPr>
              </a:p>
              <a:p>
                <a:pPr lvl="1"/>
                <a14:m>
                  <m:oMath xmlns:m="http://schemas.openxmlformats.org/officeDocument/2006/math">
                    <m:r>
                      <a:rPr lang="en-US" altLang="zh-CN" sz="2000" b="1" i="1" smtClean="0">
                        <a:solidFill>
                          <a:srgbClr val="FF0000"/>
                        </a:solidFill>
                        <a:latin typeface="Cambria Math" panose="02040503050406030204" pitchFamily="18" charset="0"/>
                      </a:rPr>
                      <m:t>𝒎𝒊</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𝒏</m:t>
                        </m:r>
                      </m:e>
                      <m:sub>
                        <m:r>
                          <a:rPr lang="en-US" altLang="zh-CN" sz="2000" b="1" i="1" smtClean="0">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𝑹</m:t>
                            </m:r>
                          </m:e>
                          <m:sup>
                            <m:r>
                              <a:rPr lang="en-US" altLang="zh-CN" sz="2000" b="1" i="1" smtClean="0">
                                <a:solidFill>
                                  <a:srgbClr val="FF0000"/>
                                </a:solidFill>
                                <a:latin typeface="Cambria Math" panose="02040503050406030204" pitchFamily="18" charset="0"/>
                              </a:rPr>
                              <m:t>𝒏</m:t>
                            </m:r>
                          </m:sup>
                        </m:sSup>
                      </m:sub>
                    </m:sSub>
                    <m:f>
                      <m:fPr>
                        <m:ctrlPr>
                          <a:rPr lang="en-US" altLang="zh-CN" sz="2000" b="1" i="1" smtClean="0">
                            <a:solidFill>
                              <a:srgbClr val="FF0000"/>
                            </a:solidFill>
                            <a:latin typeface="Cambria Math" panose="02040503050406030204" pitchFamily="18" charset="0"/>
                          </a:rPr>
                        </m:ctrlPr>
                      </m:fPr>
                      <m:num>
                        <m:r>
                          <a:rPr lang="en-US" altLang="zh-CN" sz="2000" b="1" i="1" smtClean="0">
                            <a:solidFill>
                              <a:srgbClr val="FF0000"/>
                            </a:solidFill>
                            <a:latin typeface="Cambria Math" panose="02040503050406030204" pitchFamily="18" charset="0"/>
                          </a:rPr>
                          <m:t>𝟏</m:t>
                        </m:r>
                      </m:num>
                      <m:den>
                        <m:r>
                          <a:rPr lang="en-US" altLang="zh-CN" sz="2000" b="1" i="1" smtClean="0">
                            <a:solidFill>
                              <a:srgbClr val="FF0000"/>
                            </a:solidFill>
                            <a:latin typeface="Cambria Math" panose="02040503050406030204" pitchFamily="18" charset="0"/>
                          </a:rPr>
                          <m:t>𝟐</m:t>
                        </m:r>
                      </m:den>
                    </m:f>
                    <m:r>
                      <m:rPr>
                        <m:lit/>
                      </m:rP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𝒓</m:t>
                    </m:r>
                    <m:r>
                      <m:rPr>
                        <m:lit/>
                      </m:rP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m:rPr>
                            <m:lit/>
                          </m:rPr>
                          <a:rPr lang="en-US" altLang="zh-CN" sz="2000" b="1" i="1" smtClean="0">
                            <a:solidFill>
                              <a:srgbClr val="FF0000"/>
                            </a:solidFill>
                            <a:latin typeface="Cambria Math" panose="02040503050406030204" pitchFamily="18" charset="0"/>
                          </a:rPr>
                          <m:t>|</m:t>
                        </m:r>
                      </m:e>
                      <m:sup>
                        <m:r>
                          <a:rPr lang="en-US" altLang="zh-CN" sz="2000" b="1" i="1" smtClean="0">
                            <a:solidFill>
                              <a:srgbClr val="FF0000"/>
                            </a:solidFill>
                            <a:latin typeface="Cambria Math" panose="02040503050406030204" pitchFamily="18" charset="0"/>
                          </a:rPr>
                          <m:t>𝟐</m:t>
                        </m:r>
                      </m:sup>
                    </m:sSup>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𝝁</m:t>
                    </m:r>
                    <m:r>
                      <m:rPr>
                        <m:lit/>
                      </m:rP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𝒙</m:t>
                    </m:r>
                    <m:r>
                      <m:rPr>
                        <m:lit/>
                      </m:rPr>
                      <a:rPr lang="en-US" altLang="zh-CN" sz="2000" b="1" i="1" smtClean="0">
                        <a:solidFill>
                          <a:srgbClr val="FF0000"/>
                        </a:solidFill>
                        <a:latin typeface="Cambria Math" panose="02040503050406030204" pitchFamily="18" charset="0"/>
                      </a:rPr>
                      <m:t>|</m:t>
                    </m:r>
                    <m:sSub>
                      <m:sSubPr>
                        <m:ctrlPr>
                          <a:rPr lang="en-US" altLang="zh-CN" sz="2000" b="1" i="1" smtClean="0">
                            <a:solidFill>
                              <a:srgbClr val="FF0000"/>
                            </a:solidFill>
                            <a:latin typeface="Cambria Math" panose="02040503050406030204" pitchFamily="18" charset="0"/>
                          </a:rPr>
                        </m:ctrlPr>
                      </m:sSubPr>
                      <m:e>
                        <m:r>
                          <m:rPr>
                            <m:lit/>
                          </m:rPr>
                          <a:rPr lang="en-US" altLang="zh-CN" sz="2000" b="1" i="1" smtClean="0">
                            <a:solidFill>
                              <a:srgbClr val="FF0000"/>
                            </a:solidFill>
                            <a:latin typeface="Cambria Math" panose="02040503050406030204" pitchFamily="18" charset="0"/>
                          </a:rPr>
                          <m:t>|</m:t>
                        </m:r>
                      </m:e>
                      <m:sub>
                        <m:r>
                          <a:rPr lang="en-US" altLang="zh-CN" sz="2000" b="1" i="1" smtClean="0">
                            <a:solidFill>
                              <a:srgbClr val="FF0000"/>
                            </a:solidFill>
                            <a:latin typeface="Cambria Math" panose="02040503050406030204" pitchFamily="18" charset="0"/>
                          </a:rPr>
                          <m:t>𝟏</m:t>
                        </m:r>
                      </m:sub>
                    </m:sSub>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𝒔</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𝒕</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𝑨𝒙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𝒃</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𝒓</m:t>
                    </m:r>
                  </m:oMath>
                </a14:m>
                <a:endParaRPr lang="en-US" altLang="zh-CN" sz="2000" dirty="0">
                  <a:solidFill>
                    <a:srgbClr val="FF0000"/>
                  </a:solidFill>
                </a:endParaRPr>
              </a:p>
              <a:p>
                <a:pPr lvl="1"/>
                <a:r>
                  <a:rPr lang="zh-CN" altLang="en-US" sz="2000" dirty="0">
                    <a:solidFill>
                      <a:srgbClr val="FF0000"/>
                    </a:solidFill>
                  </a:rPr>
                  <a:t>此时，其拉格朗日函数为</a:t>
                </a:r>
                <a14:m>
                  <m:oMath xmlns:m="http://schemas.openxmlformats.org/officeDocument/2006/math">
                    <m:r>
                      <a:rPr lang="en-US" altLang="zh-CN" sz="2000" b="1" i="1" smtClean="0">
                        <a:solidFill>
                          <a:srgbClr val="FF0000"/>
                        </a:solidFill>
                        <a:latin typeface="Cambria Math" panose="02040503050406030204" pitchFamily="18" charset="0"/>
                      </a:rPr>
                      <m:t>𝑳</m:t>
                    </m:r>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𝒓</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𝝀</m:t>
                        </m:r>
                      </m:e>
                    </m:d>
                    <m:r>
                      <a:rPr lang="en-US" altLang="zh-CN" sz="2000" b="1" i="1" smtClean="0">
                        <a:solidFill>
                          <a:srgbClr val="FF0000"/>
                        </a:solidFill>
                        <a:latin typeface="Cambria Math" panose="02040503050406030204" pitchFamily="18" charset="0"/>
                      </a:rPr>
                      <m:t>=</m:t>
                    </m:r>
                    <m:f>
                      <m:fPr>
                        <m:ctrlPr>
                          <a:rPr lang="en-US" altLang="zh-CN" sz="2000" b="1" i="1" smtClean="0">
                            <a:solidFill>
                              <a:srgbClr val="FF0000"/>
                            </a:solidFill>
                            <a:latin typeface="Cambria Math" panose="02040503050406030204" pitchFamily="18" charset="0"/>
                          </a:rPr>
                        </m:ctrlPr>
                      </m:fPr>
                      <m:num>
                        <m:r>
                          <a:rPr lang="en-US" altLang="zh-CN" sz="2000" b="1" i="1" smtClean="0">
                            <a:solidFill>
                              <a:srgbClr val="FF0000"/>
                            </a:solidFill>
                            <a:latin typeface="Cambria Math" panose="02040503050406030204" pitchFamily="18" charset="0"/>
                          </a:rPr>
                          <m:t>𝟏</m:t>
                        </m:r>
                      </m:num>
                      <m:den>
                        <m:r>
                          <a:rPr lang="en-US" altLang="zh-CN" sz="2000" b="1" i="1" smtClean="0">
                            <a:solidFill>
                              <a:srgbClr val="FF0000"/>
                            </a:solidFill>
                            <a:latin typeface="Cambria Math" panose="02040503050406030204" pitchFamily="18" charset="0"/>
                          </a:rPr>
                          <m:t>𝟐</m:t>
                        </m:r>
                      </m:den>
                    </m:f>
                    <m:r>
                      <m:rPr>
                        <m:lit/>
                      </m:rP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𝒓</m:t>
                    </m:r>
                    <m:r>
                      <m:rPr>
                        <m:lit/>
                      </m:rP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m:rPr>
                            <m:lit/>
                          </m:rPr>
                          <a:rPr lang="en-US" altLang="zh-CN" sz="2000" b="1" i="1" smtClean="0">
                            <a:solidFill>
                              <a:srgbClr val="FF0000"/>
                            </a:solidFill>
                            <a:latin typeface="Cambria Math" panose="02040503050406030204" pitchFamily="18" charset="0"/>
                          </a:rPr>
                          <m:t>|</m:t>
                        </m:r>
                      </m:e>
                      <m:sup>
                        <m:r>
                          <a:rPr lang="en-US" altLang="zh-CN" sz="2000" b="1" i="1" smtClean="0">
                            <a:solidFill>
                              <a:srgbClr val="FF0000"/>
                            </a:solidFill>
                            <a:latin typeface="Cambria Math" panose="02040503050406030204" pitchFamily="18" charset="0"/>
                          </a:rPr>
                          <m:t>𝟐</m:t>
                        </m:r>
                      </m:sup>
                    </m:sSup>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𝝁</m:t>
                    </m:r>
                    <m:r>
                      <m:rPr>
                        <m:lit/>
                      </m:rP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𝒙</m:t>
                    </m:r>
                    <m:r>
                      <m:rPr>
                        <m:lit/>
                      </m:rPr>
                      <a:rPr lang="en-US" altLang="zh-CN" sz="2000" b="1" i="1" smtClean="0">
                        <a:solidFill>
                          <a:srgbClr val="FF0000"/>
                        </a:solidFill>
                        <a:latin typeface="Cambria Math" panose="02040503050406030204" pitchFamily="18" charset="0"/>
                      </a:rPr>
                      <m:t>|</m:t>
                    </m:r>
                    <m:sSub>
                      <m:sSubPr>
                        <m:ctrlPr>
                          <a:rPr lang="en-US" altLang="zh-CN" sz="2000" b="1" i="1" smtClean="0">
                            <a:solidFill>
                              <a:srgbClr val="FF0000"/>
                            </a:solidFill>
                            <a:latin typeface="Cambria Math" panose="02040503050406030204" pitchFamily="18" charset="0"/>
                          </a:rPr>
                        </m:ctrlPr>
                      </m:sSubPr>
                      <m:e>
                        <m:r>
                          <m:rPr>
                            <m:lit/>
                          </m:rPr>
                          <a:rPr lang="en-US" altLang="zh-CN" sz="2000" b="1" i="1" smtClean="0">
                            <a:solidFill>
                              <a:srgbClr val="FF0000"/>
                            </a:solidFill>
                            <a:latin typeface="Cambria Math" panose="02040503050406030204" pitchFamily="18" charset="0"/>
                          </a:rPr>
                          <m:t>|</m:t>
                        </m:r>
                      </m:e>
                      <m:sub>
                        <m:r>
                          <a:rPr lang="en-US" altLang="zh-CN" sz="2000" b="1" i="1" smtClean="0">
                            <a:solidFill>
                              <a:srgbClr val="FF0000"/>
                            </a:solidFill>
                            <a:latin typeface="Cambria Math" panose="02040503050406030204" pitchFamily="18" charset="0"/>
                          </a:rPr>
                          <m:t>𝟏</m:t>
                        </m:r>
                      </m:sub>
                    </m:sSub>
                    <m: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𝝀</m:t>
                        </m:r>
                      </m:e>
                      <m:sup>
                        <m:r>
                          <a:rPr lang="en-US" altLang="zh-CN" sz="2000" b="1" i="1" smtClean="0">
                            <a:solidFill>
                              <a:srgbClr val="FF0000"/>
                            </a:solidFill>
                            <a:latin typeface="Cambria Math" panose="02040503050406030204" pitchFamily="18" charset="0"/>
                          </a:rPr>
                          <m:t>𝑻</m:t>
                        </m:r>
                      </m:sup>
                    </m:sSup>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panose="02040503050406030204" pitchFamily="18" charset="0"/>
                          </a:rPr>
                          <m:t>𝑨𝒙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𝒃</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𝒓</m:t>
                        </m:r>
                      </m:e>
                    </m:d>
                    <m:r>
                      <a:rPr lang="en-US" altLang="zh-CN" sz="2000" b="1" i="1" smtClean="0">
                        <a:solidFill>
                          <a:srgbClr val="FF0000"/>
                        </a:solidFill>
                        <a:latin typeface="Cambria Math" panose="02040503050406030204" pitchFamily="18" charset="0"/>
                      </a:rPr>
                      <m:t>=</m:t>
                    </m:r>
                    <m:f>
                      <m:fPr>
                        <m:ctrlPr>
                          <a:rPr lang="en-US" altLang="zh-CN" sz="2000" b="1" i="1" smtClean="0">
                            <a:solidFill>
                              <a:srgbClr val="FF0000"/>
                            </a:solidFill>
                            <a:latin typeface="Cambria Math" panose="02040503050406030204" pitchFamily="18" charset="0"/>
                          </a:rPr>
                        </m:ctrlPr>
                      </m:fPr>
                      <m:num>
                        <m:r>
                          <a:rPr lang="en-US" altLang="zh-CN" sz="2000" b="1" i="1" smtClean="0">
                            <a:solidFill>
                              <a:srgbClr val="FF0000"/>
                            </a:solidFill>
                            <a:latin typeface="Cambria Math" panose="02040503050406030204" pitchFamily="18" charset="0"/>
                          </a:rPr>
                          <m:t>𝟏</m:t>
                        </m:r>
                      </m:num>
                      <m:den>
                        <m:r>
                          <a:rPr lang="en-US" altLang="zh-CN" sz="2000" b="1" i="1" smtClean="0">
                            <a:solidFill>
                              <a:srgbClr val="FF0000"/>
                            </a:solidFill>
                            <a:latin typeface="Cambria Math" panose="02040503050406030204" pitchFamily="18" charset="0"/>
                          </a:rPr>
                          <m:t>𝟐</m:t>
                        </m:r>
                      </m:den>
                    </m:f>
                    <m:r>
                      <m:rPr>
                        <m:lit/>
                      </m:rP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𝒓</m:t>
                    </m:r>
                    <m:r>
                      <m:rPr>
                        <m:lit/>
                      </m:rP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m:rPr>
                            <m:lit/>
                          </m:rPr>
                          <a:rPr lang="en-US" altLang="zh-CN" sz="2000" b="1" i="1" smtClean="0">
                            <a:solidFill>
                              <a:srgbClr val="FF0000"/>
                            </a:solidFill>
                            <a:latin typeface="Cambria Math" panose="02040503050406030204" pitchFamily="18" charset="0"/>
                          </a:rPr>
                          <m:t>|</m:t>
                        </m:r>
                      </m:e>
                      <m:sup>
                        <m:r>
                          <a:rPr lang="en-US" altLang="zh-CN" sz="2000" b="1" i="1" smtClean="0">
                            <a:solidFill>
                              <a:srgbClr val="FF0000"/>
                            </a:solidFill>
                            <a:latin typeface="Cambria Math" panose="02040503050406030204" pitchFamily="18" charset="0"/>
                          </a:rPr>
                          <m:t>𝟐</m:t>
                        </m:r>
                      </m:sup>
                    </m:sSup>
                    <m: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𝝀</m:t>
                        </m:r>
                      </m:e>
                      <m:sup>
                        <m:r>
                          <a:rPr lang="en-US" altLang="zh-CN" sz="2000" b="1" i="1" smtClean="0">
                            <a:solidFill>
                              <a:srgbClr val="FF0000"/>
                            </a:solidFill>
                            <a:latin typeface="Cambria Math" panose="02040503050406030204" pitchFamily="18" charset="0"/>
                          </a:rPr>
                          <m:t>𝑻</m:t>
                        </m:r>
                      </m:sup>
                    </m:sSup>
                    <m:r>
                      <a:rPr lang="en-US" altLang="zh-CN" sz="2000" b="1" i="1" smtClean="0">
                        <a:solidFill>
                          <a:srgbClr val="FF0000"/>
                        </a:solidFill>
                        <a:latin typeface="Cambria Math" panose="02040503050406030204" pitchFamily="18" charset="0"/>
                      </a:rPr>
                      <m:t>𝒓</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𝝁</m:t>
                    </m:r>
                    <m:r>
                      <m:rPr>
                        <m:lit/>
                      </m:rP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𝒙</m:t>
                    </m:r>
                    <m:r>
                      <m:rPr>
                        <m:lit/>
                      </m:rPr>
                      <a:rPr lang="en-US" altLang="zh-CN" sz="2000" b="1" i="1" smtClean="0">
                        <a:solidFill>
                          <a:srgbClr val="FF0000"/>
                        </a:solidFill>
                        <a:latin typeface="Cambria Math" panose="02040503050406030204" pitchFamily="18" charset="0"/>
                      </a:rPr>
                      <m:t>|</m:t>
                    </m:r>
                    <m:sSub>
                      <m:sSubPr>
                        <m:ctrlPr>
                          <a:rPr lang="en-US" altLang="zh-CN" sz="2000" b="1" i="1" smtClean="0">
                            <a:solidFill>
                              <a:srgbClr val="FF0000"/>
                            </a:solidFill>
                            <a:latin typeface="Cambria Math" panose="02040503050406030204" pitchFamily="18" charset="0"/>
                          </a:rPr>
                        </m:ctrlPr>
                      </m:sSubPr>
                      <m:e>
                        <m:r>
                          <m:rPr>
                            <m:lit/>
                          </m:rPr>
                          <a:rPr lang="en-US" altLang="zh-CN" sz="2000" b="1" i="1" smtClean="0">
                            <a:solidFill>
                              <a:srgbClr val="FF0000"/>
                            </a:solidFill>
                            <a:latin typeface="Cambria Math" panose="02040503050406030204" pitchFamily="18" charset="0"/>
                          </a:rPr>
                          <m:t>|</m:t>
                        </m:r>
                      </m:e>
                      <m:sub>
                        <m:r>
                          <a:rPr lang="en-US" altLang="zh-CN" sz="2000" b="1" i="1" smtClean="0">
                            <a:solidFill>
                              <a:srgbClr val="FF0000"/>
                            </a:solidFill>
                            <a:latin typeface="Cambria Math" panose="02040503050406030204" pitchFamily="18" charset="0"/>
                          </a:rPr>
                          <m:t>𝟏</m:t>
                        </m:r>
                      </m:sub>
                    </m:sSub>
                    <m: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d>
                          <m:dPr>
                            <m:ctrlPr>
                              <a:rPr lang="en-US" altLang="zh-CN" sz="2000" b="1" i="1" smtClean="0">
                                <a:solidFill>
                                  <a:srgbClr val="FF0000"/>
                                </a:solidFill>
                                <a:latin typeface="Cambria Math" panose="02040503050406030204" pitchFamily="18" charset="0"/>
                              </a:rPr>
                            </m:ctrlPr>
                          </m:dPr>
                          <m:e>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𝑨</m:t>
                                </m:r>
                              </m:e>
                              <m:sup>
                                <m:r>
                                  <a:rPr lang="en-US" altLang="zh-CN" sz="2000" b="1" i="1" smtClean="0">
                                    <a:solidFill>
                                      <a:srgbClr val="FF0000"/>
                                    </a:solidFill>
                                    <a:latin typeface="Cambria Math" panose="02040503050406030204" pitchFamily="18" charset="0"/>
                                  </a:rPr>
                                  <m:t>𝑻</m:t>
                                </m:r>
                              </m:sup>
                            </m:sSup>
                            <m:r>
                              <a:rPr lang="en-US" altLang="zh-CN" sz="2000" b="1" i="1" smtClean="0">
                                <a:solidFill>
                                  <a:srgbClr val="FF0000"/>
                                </a:solidFill>
                                <a:latin typeface="Cambria Math" panose="02040503050406030204" pitchFamily="18" charset="0"/>
                              </a:rPr>
                              <m:t>𝝀</m:t>
                            </m:r>
                          </m:e>
                        </m:d>
                      </m:e>
                      <m:sup>
                        <m:r>
                          <a:rPr lang="en-US" altLang="zh-CN" sz="2000" b="1" i="1" smtClean="0">
                            <a:solidFill>
                              <a:srgbClr val="FF0000"/>
                            </a:solidFill>
                            <a:latin typeface="Cambria Math" panose="02040503050406030204" pitchFamily="18" charset="0"/>
                          </a:rPr>
                          <m:t>𝑻</m:t>
                        </m:r>
                      </m:sup>
                    </m:sSup>
                    <m:r>
                      <a:rPr lang="en-US" altLang="zh-CN" sz="2000" b="1" i="1" smtClean="0">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𝒃</m:t>
                        </m:r>
                      </m:e>
                      <m:sup>
                        <m:r>
                          <a:rPr lang="en-US" altLang="zh-CN" sz="2000" b="1" i="1" smtClean="0">
                            <a:solidFill>
                              <a:srgbClr val="FF0000"/>
                            </a:solidFill>
                            <a:latin typeface="Cambria Math" panose="02040503050406030204" pitchFamily="18" charset="0"/>
                          </a:rPr>
                          <m:t>𝑻</m:t>
                        </m:r>
                      </m:sup>
                    </m:sSup>
                    <m:r>
                      <a:rPr lang="en-US" altLang="zh-CN" sz="2000" b="1" i="1" smtClean="0">
                        <a:solidFill>
                          <a:srgbClr val="FF0000"/>
                        </a:solidFill>
                        <a:latin typeface="Cambria Math" panose="02040503050406030204" pitchFamily="18" charset="0"/>
                      </a:rPr>
                      <m:t>𝝀</m:t>
                    </m:r>
                    <m:r>
                      <a:rPr lang="en-US" altLang="zh-CN" sz="2000" b="1" i="0" smtClean="0">
                        <a:solidFill>
                          <a:srgbClr val="FF0000"/>
                        </a:solidFill>
                        <a:latin typeface="Cambria Math" panose="02040503050406030204" pitchFamily="18" charset="0"/>
                      </a:rPr>
                      <m:t>,</m:t>
                    </m:r>
                  </m:oMath>
                </a14:m>
                <a:endParaRPr lang="en-US" altLang="zh-CN" sz="2000" b="1" dirty="0">
                  <a:solidFill>
                    <a:srgbClr val="FF0000"/>
                  </a:solidFill>
                </a:endParaRPr>
              </a:p>
              <a:p>
                <a:pPr lvl="1"/>
                <a:r>
                  <a:rPr lang="zh-CN" altLang="en-US" sz="2000" dirty="0">
                    <a:solidFill>
                      <a:srgbClr val="FF0000"/>
                    </a:solidFill>
                  </a:rPr>
                  <a:t>这是一个二次函数，从而有</a:t>
                </a:r>
                <a:endParaRPr lang="en-US" altLang="zh-CN" sz="2000" dirty="0">
                  <a:solidFill>
                    <a:srgbClr val="FF0000"/>
                  </a:solidFill>
                </a:endParaRPr>
              </a:p>
              <a:p>
                <a:pPr lvl="1"/>
                <a14:m>
                  <m:oMath xmlns:m="http://schemas.openxmlformats.org/officeDocument/2006/math">
                    <m:r>
                      <a:rPr lang="en-US" altLang="zh-CN" sz="2000" b="1" i="1" smtClean="0">
                        <a:solidFill>
                          <a:srgbClr val="FF0000"/>
                        </a:solidFill>
                        <a:latin typeface="Cambria Math" panose="02040503050406030204" pitchFamily="18" charset="0"/>
                      </a:rPr>
                      <m:t>𝜽</m:t>
                    </m:r>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panose="02040503050406030204" pitchFamily="18" charset="0"/>
                          </a:rPr>
                          <m:t>𝝀</m:t>
                        </m:r>
                      </m:e>
                    </m:d>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𝒊𝒏</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𝒇</m:t>
                        </m:r>
                      </m:e>
                      <m:sub>
                        <m:r>
                          <a:rPr lang="en-US" altLang="zh-CN" sz="2000" b="1" i="1" smtClean="0">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𝒓</m:t>
                        </m:r>
                      </m:sub>
                    </m:sSub>
                    <m:r>
                      <a:rPr lang="en-US" altLang="zh-CN" sz="2000" b="1" i="1" smtClean="0">
                        <a:solidFill>
                          <a:srgbClr val="FF0000"/>
                        </a:solidFill>
                        <a:latin typeface="Cambria Math" panose="02040503050406030204" pitchFamily="18" charset="0"/>
                      </a:rPr>
                      <m:t>𝑳</m:t>
                    </m:r>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𝒓</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𝝀</m:t>
                        </m:r>
                      </m:e>
                    </m:d>
                    <m:r>
                      <a:rPr lang="en-US" altLang="zh-CN" sz="2000" b="1" i="1" smtClean="0">
                        <a:solidFill>
                          <a:srgbClr val="FF0000"/>
                        </a:solidFill>
                        <a:latin typeface="Cambria Math" panose="02040503050406030204" pitchFamily="18" charset="0"/>
                      </a:rPr>
                      <m:t>=</m:t>
                    </m:r>
                    <m:d>
                      <m:dPr>
                        <m:begChr m:val="{"/>
                        <m:endChr m:val=""/>
                        <m:ctrlPr>
                          <a:rPr lang="en-US" altLang="zh-CN" sz="2000" b="1" i="1" smtClean="0">
                            <a:solidFill>
                              <a:srgbClr val="FF0000"/>
                            </a:solidFill>
                            <a:latin typeface="Cambria Math" panose="02040503050406030204" pitchFamily="18" charset="0"/>
                          </a:rPr>
                        </m:ctrlPr>
                      </m:dPr>
                      <m:e>
                        <m:m>
                          <m:mPr>
                            <m:mcs>
                              <m:mc>
                                <m:mcPr>
                                  <m:count m:val="2"/>
                                  <m:mcJc m:val="center"/>
                                </m:mcPr>
                              </m:mc>
                            </m:mcs>
                            <m:ctrlPr>
                              <a:rPr lang="en-US" altLang="zh-CN" sz="2000" b="1" i="1" smtClean="0">
                                <a:solidFill>
                                  <a:srgbClr val="FF0000"/>
                                </a:solidFill>
                                <a:latin typeface="Cambria Math" panose="02040503050406030204" pitchFamily="18" charset="0"/>
                              </a:rPr>
                            </m:ctrlPr>
                          </m:mPr>
                          <m:mr>
                            <m:e>
                              <m:sSup>
                                <m:sSupPr>
                                  <m:ctrlPr>
                                    <a:rPr lang="en-US" altLang="zh-CN" sz="2000" b="1" i="1" smtClean="0">
                                      <a:solidFill>
                                        <a:srgbClr val="FF0000"/>
                                      </a:solidFill>
                                      <a:latin typeface="Cambria Math" panose="02040503050406030204" pitchFamily="18" charset="0"/>
                                    </a:rPr>
                                  </m:ctrlPr>
                                </m:sSupPr>
                                <m:e>
                                  <m:r>
                                    <m:rPr>
                                      <m:brk m:alnAt="7"/>
                                    </m:rPr>
                                    <a:rPr lang="en-US" altLang="zh-CN" sz="2000" b="1" i="1" smtClean="0">
                                      <a:solidFill>
                                        <a:srgbClr val="FF0000"/>
                                      </a:solidFill>
                                      <a:latin typeface="Cambria Math" panose="02040503050406030204" pitchFamily="18" charset="0"/>
                                    </a:rPr>
                                    <m:t>𝒃</m:t>
                                  </m:r>
                                </m:e>
                                <m:sup>
                                  <m:r>
                                    <m:rPr>
                                      <m:brk m:alnAt="7"/>
                                    </m:rPr>
                                    <a:rPr lang="en-US" altLang="zh-CN" sz="2000" b="1" i="1" smtClean="0">
                                      <a:solidFill>
                                        <a:srgbClr val="FF0000"/>
                                      </a:solidFill>
                                      <a:latin typeface="Cambria Math" panose="02040503050406030204" pitchFamily="18" charset="0"/>
                                    </a:rPr>
                                    <m:t>𝑻</m:t>
                                  </m:r>
                                </m:sup>
                              </m:sSup>
                              <m:r>
                                <a:rPr lang="en-US" altLang="zh-CN" sz="2000" b="1" i="1" smtClean="0">
                                  <a:solidFill>
                                    <a:srgbClr val="FF0000"/>
                                  </a:solidFill>
                                  <a:latin typeface="Cambria Math" panose="02040503050406030204" pitchFamily="18" charset="0"/>
                                </a:rPr>
                                <m:t>𝝀</m:t>
                              </m:r>
                              <m:r>
                                <a:rPr lang="en-US" altLang="zh-CN" sz="2000" b="1" i="1" smtClean="0">
                                  <a:solidFill>
                                    <a:srgbClr val="FF0000"/>
                                  </a:solidFill>
                                  <a:latin typeface="Cambria Math" panose="02040503050406030204" pitchFamily="18" charset="0"/>
                                </a:rPr>
                                <m:t>−</m:t>
                              </m:r>
                              <m:f>
                                <m:fPr>
                                  <m:ctrlPr>
                                    <a:rPr lang="en-US" altLang="zh-CN" sz="2000" b="1" i="1" smtClean="0">
                                      <a:solidFill>
                                        <a:srgbClr val="FF0000"/>
                                      </a:solidFill>
                                      <a:latin typeface="Cambria Math" panose="02040503050406030204" pitchFamily="18" charset="0"/>
                                    </a:rPr>
                                  </m:ctrlPr>
                                </m:fPr>
                                <m:num>
                                  <m:r>
                                    <a:rPr lang="en-US" altLang="zh-CN" sz="2000" b="1" i="1" smtClean="0">
                                      <a:solidFill>
                                        <a:srgbClr val="FF0000"/>
                                      </a:solidFill>
                                      <a:latin typeface="Cambria Math" panose="02040503050406030204" pitchFamily="18" charset="0"/>
                                    </a:rPr>
                                    <m:t>𝟏</m:t>
                                  </m:r>
                                </m:num>
                                <m:den>
                                  <m:r>
                                    <a:rPr lang="en-US" altLang="zh-CN" sz="2000" b="1" i="1" smtClean="0">
                                      <a:solidFill>
                                        <a:srgbClr val="FF0000"/>
                                      </a:solidFill>
                                      <a:latin typeface="Cambria Math" panose="02040503050406030204" pitchFamily="18" charset="0"/>
                                    </a:rPr>
                                    <m:t>𝟐</m:t>
                                  </m:r>
                                </m:den>
                              </m:f>
                              <m:r>
                                <m:rPr>
                                  <m:lit/>
                                </m:rP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𝝀</m:t>
                              </m:r>
                              <m:r>
                                <m:rPr>
                                  <m:lit/>
                                </m:rP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m:rPr>
                                      <m:lit/>
                                    </m:rPr>
                                    <a:rPr lang="en-US" altLang="zh-CN" sz="2000" b="1" i="1" smtClean="0">
                                      <a:solidFill>
                                        <a:srgbClr val="FF0000"/>
                                      </a:solidFill>
                                      <a:latin typeface="Cambria Math" panose="02040503050406030204" pitchFamily="18" charset="0"/>
                                    </a:rPr>
                                    <m:t>|</m:t>
                                  </m:r>
                                </m:e>
                                <m:sup>
                                  <m:r>
                                    <a:rPr lang="en-US" altLang="zh-CN" sz="2000" b="1" i="1" smtClean="0">
                                      <a:solidFill>
                                        <a:srgbClr val="FF0000"/>
                                      </a:solidFill>
                                      <a:latin typeface="Cambria Math" panose="02040503050406030204" pitchFamily="18" charset="0"/>
                                    </a:rPr>
                                    <m:t>𝟐</m:t>
                                  </m:r>
                                </m:sup>
                              </m:sSup>
                            </m:e>
                            <m:e>
                              <m:r>
                                <m:rPr>
                                  <m:lit/>
                                </m:rP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𝑨</m:t>
                                  </m:r>
                                </m:e>
                                <m:sup>
                                  <m:r>
                                    <a:rPr lang="en-US" altLang="zh-CN" sz="2000" b="1" i="1" smtClean="0">
                                      <a:solidFill>
                                        <a:srgbClr val="FF0000"/>
                                      </a:solidFill>
                                      <a:latin typeface="Cambria Math" panose="02040503050406030204" pitchFamily="18" charset="0"/>
                                    </a:rPr>
                                    <m:t>𝑻</m:t>
                                  </m:r>
                                </m:sup>
                              </m:sSup>
                              <m:r>
                                <a:rPr lang="en-US" altLang="zh-CN" sz="2000" b="1" i="1" smtClean="0">
                                  <a:solidFill>
                                    <a:srgbClr val="FF0000"/>
                                  </a:solidFill>
                                  <a:latin typeface="Cambria Math" panose="02040503050406030204" pitchFamily="18" charset="0"/>
                                </a:rPr>
                                <m:t>𝝀</m:t>
                              </m:r>
                              <m:r>
                                <m:rPr>
                                  <m:lit/>
                                </m:rPr>
                                <a:rPr lang="en-US" altLang="zh-CN" sz="2000" b="1" i="1" smtClean="0">
                                  <a:solidFill>
                                    <a:srgbClr val="FF0000"/>
                                  </a:solidFill>
                                  <a:latin typeface="Cambria Math" panose="02040503050406030204" pitchFamily="18" charset="0"/>
                                </a:rPr>
                                <m:t>|</m:t>
                              </m:r>
                              <m:sSub>
                                <m:sSubPr>
                                  <m:ctrlPr>
                                    <a:rPr lang="en-US" altLang="zh-CN" sz="2000" b="1" i="1" smtClean="0">
                                      <a:solidFill>
                                        <a:srgbClr val="FF0000"/>
                                      </a:solidFill>
                                      <a:latin typeface="Cambria Math" panose="02040503050406030204" pitchFamily="18" charset="0"/>
                                    </a:rPr>
                                  </m:ctrlPr>
                                </m:sSubPr>
                                <m:e>
                                  <m:r>
                                    <m:rPr>
                                      <m:lit/>
                                    </m:rPr>
                                    <a:rPr lang="en-US" altLang="zh-CN" sz="2000" b="1" i="1" smtClean="0">
                                      <a:solidFill>
                                        <a:srgbClr val="FF0000"/>
                                      </a:solidFill>
                                      <a:latin typeface="Cambria Math" panose="02040503050406030204" pitchFamily="18" charset="0"/>
                                    </a:rPr>
                                    <m:t>|</m:t>
                                  </m:r>
                                </m:e>
                                <m:sub>
                                  <m:r>
                                    <a:rPr lang="en-US" altLang="zh-CN" sz="2000" b="1" i="1" smtClean="0">
                                      <a:solidFill>
                                        <a:srgbClr val="FF0000"/>
                                      </a:solidFill>
                                      <a:latin typeface="Cambria Math" panose="02040503050406030204" pitchFamily="18" charset="0"/>
                                    </a:rPr>
                                    <m:t>∞</m:t>
                                  </m:r>
                                </m:sub>
                              </m:sSub>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𝝁</m:t>
                              </m:r>
                            </m:e>
                          </m:mr>
                          <m:mr>
                            <m:e>
                              <m:r>
                                <a:rPr lang="en-US" altLang="zh-CN" sz="2000" b="1" i="1" smtClean="0">
                                  <a:solidFill>
                                    <a:srgbClr val="FF0000"/>
                                  </a:solidFill>
                                  <a:latin typeface="Cambria Math" panose="02040503050406030204" pitchFamily="18" charset="0"/>
                                </a:rPr>
                                <m:t>−∞</m:t>
                              </m:r>
                            </m:e>
                            <m:e>
                              <m:r>
                                <a:rPr lang="zh-CN" altLang="en-US" sz="2000" i="1">
                                  <a:solidFill>
                                    <a:srgbClr val="FF0000"/>
                                  </a:solidFill>
                                  <a:latin typeface="Cambria Math" panose="02040503050406030204" pitchFamily="18" charset="0"/>
                                </a:rPr>
                                <m:t>其他</m:t>
                              </m:r>
                            </m:e>
                          </m:mr>
                        </m:m>
                      </m:e>
                    </m:d>
                  </m:oMath>
                </a14:m>
                <a:endParaRPr lang="en-US" altLang="zh-CN" sz="2000" dirty="0">
                  <a:solidFill>
                    <a:srgbClr val="FF0000"/>
                  </a:solidFill>
                </a:endParaRPr>
              </a:p>
              <a:p>
                <a:pPr lvl="1"/>
                <a:r>
                  <a:rPr lang="zh-CN" altLang="en-US" sz="2000" dirty="0">
                    <a:solidFill>
                      <a:srgbClr val="FF0000"/>
                    </a:solidFill>
                  </a:rPr>
                  <a:t>因此对偶问题为：</a:t>
                </a:r>
                <a:endParaRPr lang="en-US" altLang="zh-CN" sz="2000" dirty="0">
                  <a:solidFill>
                    <a:srgbClr val="FF0000"/>
                  </a:solidFill>
                </a:endParaRPr>
              </a:p>
              <a:p>
                <a:pPr lvl="1"/>
                <a14:m>
                  <m:oMath xmlns:m="http://schemas.openxmlformats.org/officeDocument/2006/math">
                    <m:r>
                      <a:rPr lang="en-US" altLang="zh-CN" sz="2000" b="1" i="1" smtClean="0">
                        <a:solidFill>
                          <a:srgbClr val="FF0000"/>
                        </a:solidFill>
                        <a:latin typeface="Cambria Math" panose="02040503050406030204" pitchFamily="18" charset="0"/>
                      </a:rPr>
                      <m:t>𝒎𝒂𝒙</m:t>
                    </m:r>
                    <m:r>
                      <a:rPr lang="en-US" altLang="zh-CN" sz="2000" b="1" i="1" smtClean="0">
                        <a:solidFill>
                          <a:srgbClr val="FF0000"/>
                        </a:solidFill>
                        <a:latin typeface="Cambria Math" panose="02040503050406030204" pitchFamily="18" charset="0"/>
                      </a:rPr>
                      <m:t> </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𝒃</m:t>
                        </m:r>
                      </m:e>
                      <m:sup>
                        <m:r>
                          <a:rPr lang="en-US" altLang="zh-CN" sz="2000" b="1" i="1" smtClean="0">
                            <a:solidFill>
                              <a:srgbClr val="FF0000"/>
                            </a:solidFill>
                            <a:latin typeface="Cambria Math" panose="02040503050406030204" pitchFamily="18" charset="0"/>
                          </a:rPr>
                          <m:t>𝑻</m:t>
                        </m:r>
                      </m:sup>
                    </m:sSup>
                    <m:r>
                      <a:rPr lang="en-US" altLang="zh-CN" sz="2000" b="1" i="1" smtClean="0">
                        <a:solidFill>
                          <a:srgbClr val="FF0000"/>
                        </a:solidFill>
                        <a:latin typeface="Cambria Math" panose="02040503050406030204" pitchFamily="18" charset="0"/>
                      </a:rPr>
                      <m:t>𝝀</m:t>
                    </m:r>
                    <m:r>
                      <a:rPr lang="en-US" altLang="zh-CN" sz="2000" b="1" i="1" smtClean="0">
                        <a:solidFill>
                          <a:srgbClr val="FF0000"/>
                        </a:solidFill>
                        <a:latin typeface="Cambria Math" panose="02040503050406030204" pitchFamily="18" charset="0"/>
                      </a:rPr>
                      <m:t>−</m:t>
                    </m:r>
                    <m:f>
                      <m:fPr>
                        <m:ctrlPr>
                          <a:rPr lang="en-US" altLang="zh-CN" sz="2000" b="1" i="1" smtClean="0">
                            <a:solidFill>
                              <a:srgbClr val="FF0000"/>
                            </a:solidFill>
                            <a:latin typeface="Cambria Math" panose="02040503050406030204" pitchFamily="18" charset="0"/>
                          </a:rPr>
                        </m:ctrlPr>
                      </m:fPr>
                      <m:num>
                        <m:r>
                          <a:rPr lang="en-US" altLang="zh-CN" sz="2000" b="1" i="1" smtClean="0">
                            <a:solidFill>
                              <a:srgbClr val="FF0000"/>
                            </a:solidFill>
                            <a:latin typeface="Cambria Math" panose="02040503050406030204" pitchFamily="18" charset="0"/>
                          </a:rPr>
                          <m:t>𝟏</m:t>
                        </m:r>
                      </m:num>
                      <m:den>
                        <m:r>
                          <a:rPr lang="en-US" altLang="zh-CN" sz="2000" b="1" i="1" smtClean="0">
                            <a:solidFill>
                              <a:srgbClr val="FF0000"/>
                            </a:solidFill>
                            <a:latin typeface="Cambria Math" panose="02040503050406030204" pitchFamily="18" charset="0"/>
                          </a:rPr>
                          <m:t>𝟐</m:t>
                        </m:r>
                      </m:den>
                    </m:f>
                    <m:r>
                      <m:rPr>
                        <m:lit/>
                      </m:rP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𝝀</m:t>
                    </m:r>
                    <m:r>
                      <m:rPr>
                        <m:lit/>
                      </m:rP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m:rPr>
                            <m:lit/>
                          </m:rPr>
                          <a:rPr lang="en-US" altLang="zh-CN" sz="2000" b="1" i="1" smtClean="0">
                            <a:solidFill>
                              <a:srgbClr val="FF0000"/>
                            </a:solidFill>
                            <a:latin typeface="Cambria Math" panose="02040503050406030204" pitchFamily="18" charset="0"/>
                          </a:rPr>
                          <m:t>|</m:t>
                        </m:r>
                      </m:e>
                      <m:sup>
                        <m:r>
                          <a:rPr lang="en-US" altLang="zh-CN" sz="2000" b="1" i="1" smtClean="0">
                            <a:solidFill>
                              <a:srgbClr val="FF0000"/>
                            </a:solidFill>
                            <a:latin typeface="Cambria Math" panose="02040503050406030204" pitchFamily="18" charset="0"/>
                          </a:rPr>
                          <m:t>𝟐</m:t>
                        </m:r>
                      </m:sup>
                    </m:sSup>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𝒔</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𝒕</m:t>
                    </m:r>
                    <m:r>
                      <a:rPr lang="en-US" altLang="zh-CN" sz="2000" b="1" i="1" smtClean="0">
                        <a:solidFill>
                          <a:srgbClr val="FF0000"/>
                        </a:solidFill>
                        <a:latin typeface="Cambria Math" panose="02040503050406030204" pitchFamily="18" charset="0"/>
                      </a:rPr>
                      <m:t>.</m:t>
                    </m:r>
                    <m:r>
                      <m:rPr>
                        <m:lit/>
                      </m:rP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𝑨</m:t>
                        </m:r>
                      </m:e>
                      <m:sup>
                        <m:r>
                          <a:rPr lang="en-US" altLang="zh-CN" sz="2000" b="1" i="1" smtClean="0">
                            <a:solidFill>
                              <a:srgbClr val="FF0000"/>
                            </a:solidFill>
                            <a:latin typeface="Cambria Math" panose="02040503050406030204" pitchFamily="18" charset="0"/>
                          </a:rPr>
                          <m:t>𝑻</m:t>
                        </m:r>
                      </m:sup>
                    </m:sSup>
                    <m:r>
                      <a:rPr lang="en-US" altLang="zh-CN" sz="2000" b="1" i="1" smtClean="0">
                        <a:solidFill>
                          <a:srgbClr val="FF0000"/>
                        </a:solidFill>
                        <a:latin typeface="Cambria Math" panose="02040503050406030204" pitchFamily="18" charset="0"/>
                      </a:rPr>
                      <m:t>𝝀</m:t>
                    </m:r>
                    <m:r>
                      <m:rPr>
                        <m:lit/>
                      </m:rPr>
                      <a:rPr lang="en-US" altLang="zh-CN" sz="2000" b="1" i="1" smtClean="0">
                        <a:solidFill>
                          <a:srgbClr val="FF0000"/>
                        </a:solidFill>
                        <a:latin typeface="Cambria Math" panose="02040503050406030204" pitchFamily="18" charset="0"/>
                      </a:rPr>
                      <m:t>|</m:t>
                    </m:r>
                    <m:sSub>
                      <m:sSubPr>
                        <m:ctrlPr>
                          <a:rPr lang="en-US" altLang="zh-CN" sz="2000" b="1" i="1" smtClean="0">
                            <a:solidFill>
                              <a:srgbClr val="FF0000"/>
                            </a:solidFill>
                            <a:latin typeface="Cambria Math" panose="02040503050406030204" pitchFamily="18" charset="0"/>
                          </a:rPr>
                        </m:ctrlPr>
                      </m:sSubPr>
                      <m:e>
                        <m:r>
                          <m:rPr>
                            <m:lit/>
                          </m:rPr>
                          <a:rPr lang="en-US" altLang="zh-CN" sz="2000" b="1" i="1" smtClean="0">
                            <a:solidFill>
                              <a:srgbClr val="FF0000"/>
                            </a:solidFill>
                            <a:latin typeface="Cambria Math" panose="02040503050406030204" pitchFamily="18" charset="0"/>
                          </a:rPr>
                          <m:t>|</m:t>
                        </m:r>
                      </m:e>
                      <m:sub>
                        <m:r>
                          <a:rPr lang="en-US" altLang="zh-CN" sz="2000" b="1" i="1" smtClean="0">
                            <a:solidFill>
                              <a:srgbClr val="FF0000"/>
                            </a:solidFill>
                            <a:latin typeface="Cambria Math" panose="02040503050406030204" pitchFamily="18" charset="0"/>
                          </a:rPr>
                          <m:t>∞</m:t>
                        </m:r>
                      </m:sub>
                    </m:sSub>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𝝁</m:t>
                    </m:r>
                  </m:oMath>
                </a14:m>
                <a:endParaRPr lang="en-US" altLang="zh-CN" sz="2000" dirty="0">
                  <a:solidFill>
                    <a:srgbClr val="FF0000"/>
                  </a:solidFill>
                </a:endParaRPr>
              </a:p>
            </p:txBody>
          </p:sp>
        </mc:Choice>
        <mc:Fallback xmlns="">
          <p:sp>
            <p:nvSpPr>
              <p:cNvPr id="3" name="内容占位符 2">
                <a:extLst>
                  <a:ext uri="{FF2B5EF4-FFF2-40B4-BE49-F238E27FC236}">
                    <a16:creationId xmlns:a16="http://schemas.microsoft.com/office/drawing/2014/main" id="{4A580DBE-1848-4507-B013-893E0A98ECF7}"/>
                  </a:ext>
                </a:extLst>
              </p:cNvPr>
              <p:cNvSpPr>
                <a:spLocks noGrp="1" noRot="1" noChangeAspect="1" noMove="1" noResize="1" noEditPoints="1" noAdjustHandles="1" noChangeArrowheads="1" noChangeShapeType="1" noTextEdit="1"/>
              </p:cNvSpPr>
              <p:nvPr>
                <p:ph idx="1"/>
              </p:nvPr>
            </p:nvSpPr>
            <p:spPr>
              <a:blipFill>
                <a:blip r:embed="rId2"/>
                <a:stretch>
                  <a:fillRect l="-926" t="-11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D8D4842-59EA-46B5-AE5C-1BE7DC921301}"/>
                  </a:ext>
                </a:extLst>
              </p:cNvPr>
              <p:cNvSpPr txBox="1"/>
              <p:nvPr/>
            </p:nvSpPr>
            <p:spPr>
              <a:xfrm>
                <a:off x="4635560" y="3995834"/>
                <a:ext cx="5361084" cy="468718"/>
              </a:xfrm>
              <a:prstGeom prst="rect">
                <a:avLst/>
              </a:prstGeom>
              <a:noFill/>
            </p:spPr>
            <p:txBody>
              <a:bodyPr wrap="none" rtlCol="0">
                <a:spAutoFit/>
              </a:bodyPr>
              <a:lstStyle/>
              <a:p>
                <a:r>
                  <a:rPr lang="zh-CN" altLang="en-US" dirty="0">
                    <a:solidFill>
                      <a:srgbClr val="0000FF"/>
                    </a:solidFill>
                  </a:rPr>
                  <a:t>对偶范数：</a:t>
                </a:r>
                <a14:m>
                  <m:oMath xmlns:m="http://schemas.openxmlformats.org/officeDocument/2006/math">
                    <m:r>
                      <m:rPr>
                        <m:lit/>
                      </m:rP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𝒙</m:t>
                    </m:r>
                    <m:r>
                      <m:rPr>
                        <m:lit/>
                      </m:rPr>
                      <a:rPr lang="en-US" altLang="zh-CN" b="1" i="1" smtClean="0">
                        <a:solidFill>
                          <a:srgbClr val="0000FF"/>
                        </a:solidFill>
                        <a:latin typeface="Cambria Math" panose="02040503050406030204" pitchFamily="18" charset="0"/>
                      </a:rPr>
                      <m:t>|</m:t>
                    </m:r>
                    <m:sSub>
                      <m:sSubPr>
                        <m:ctrlPr>
                          <a:rPr lang="en-US" altLang="zh-CN" b="1" i="1" smtClean="0">
                            <a:solidFill>
                              <a:srgbClr val="0000FF"/>
                            </a:solidFill>
                            <a:latin typeface="Cambria Math" panose="02040503050406030204" pitchFamily="18" charset="0"/>
                          </a:rPr>
                        </m:ctrlPr>
                      </m:sSubPr>
                      <m:e>
                        <m:r>
                          <m:rPr>
                            <m:lit/>
                          </m:rPr>
                          <a:rPr lang="en-US" altLang="zh-CN" b="1" i="1" smtClean="0">
                            <a:solidFill>
                              <a:srgbClr val="0000FF"/>
                            </a:solidFill>
                            <a:latin typeface="Cambria Math" panose="02040503050406030204" pitchFamily="18" charset="0"/>
                          </a:rPr>
                          <m:t>|</m:t>
                        </m:r>
                      </m:e>
                      <m:sub>
                        <m:r>
                          <a:rPr lang="en-US" altLang="zh-CN" b="1" i="1" smtClean="0">
                            <a:solidFill>
                              <a:srgbClr val="0000FF"/>
                            </a:solidFill>
                            <a:latin typeface="Cambria Math" panose="02040503050406030204" pitchFamily="18" charset="0"/>
                          </a:rPr>
                          <m:t>∗</m:t>
                        </m:r>
                      </m:sub>
                    </m:sSub>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𝒔𝒖𝒑</m:t>
                    </m:r>
                    <m:r>
                      <a:rPr lang="en-US" altLang="zh-CN" b="1" i="1" smtClean="0">
                        <a:solidFill>
                          <a:srgbClr val="0000FF"/>
                        </a:solidFill>
                        <a:latin typeface="Cambria Math" panose="02040503050406030204" pitchFamily="18" charset="0"/>
                      </a:rPr>
                      <m:t>{</m:t>
                    </m:r>
                    <m:sSup>
                      <m:sSupPr>
                        <m:ctrlPr>
                          <a:rPr lang="en-US" altLang="zh-CN" b="1" i="1" smtClean="0">
                            <a:solidFill>
                              <a:srgbClr val="0000FF"/>
                            </a:solidFill>
                            <a:latin typeface="Cambria Math" panose="02040503050406030204" pitchFamily="18" charset="0"/>
                          </a:rPr>
                        </m:ctrlPr>
                      </m:sSupPr>
                      <m:e>
                        <m:r>
                          <a:rPr lang="en-US" altLang="zh-CN" b="1" i="1" smtClean="0">
                            <a:solidFill>
                              <a:srgbClr val="0000FF"/>
                            </a:solidFill>
                            <a:latin typeface="Cambria Math" panose="02040503050406030204" pitchFamily="18" charset="0"/>
                          </a:rPr>
                          <m:t>𝒛</m:t>
                        </m:r>
                      </m:e>
                      <m:sup>
                        <m:r>
                          <a:rPr lang="en-US" altLang="zh-CN" b="1" i="1" smtClean="0">
                            <a:solidFill>
                              <a:srgbClr val="0000FF"/>
                            </a:solidFill>
                            <a:latin typeface="Cambria Math" panose="02040503050406030204" pitchFamily="18" charset="0"/>
                          </a:rPr>
                          <m:t>𝑻</m:t>
                        </m:r>
                      </m:sup>
                    </m:sSup>
                    <m:r>
                      <a:rPr lang="en-US" altLang="zh-CN" b="1" i="1" smtClean="0">
                        <a:solidFill>
                          <a:srgbClr val="0000FF"/>
                        </a:solidFill>
                        <a:latin typeface="Cambria Math" panose="02040503050406030204" pitchFamily="18" charset="0"/>
                      </a:rPr>
                      <m:t>𝒙</m:t>
                    </m:r>
                    <m:r>
                      <a:rPr lang="en-US" altLang="zh-CN" b="1" i="1" smtClean="0">
                        <a:solidFill>
                          <a:srgbClr val="0000FF"/>
                        </a:solidFill>
                        <a:latin typeface="Cambria Math" panose="02040503050406030204" pitchFamily="18" charset="0"/>
                      </a:rPr>
                      <m:t>,</m:t>
                    </m:r>
                    <m:r>
                      <m:rPr>
                        <m:lit/>
                      </m:rP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𝒙</m:t>
                    </m:r>
                    <m:r>
                      <m:rPr>
                        <m:lit/>
                      </m:rP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𝟏</m:t>
                    </m:r>
                    <m:r>
                      <a:rPr lang="en-US" altLang="zh-CN" b="1" i="1" smtClean="0">
                        <a:solidFill>
                          <a:srgbClr val="0000FF"/>
                        </a:solidFill>
                        <a:latin typeface="Cambria Math" panose="02040503050406030204" pitchFamily="18" charset="0"/>
                      </a:rPr>
                      <m:t>}</m:t>
                    </m:r>
                  </m:oMath>
                </a14:m>
                <a:endParaRPr lang="zh-CN" altLang="en-US" dirty="0">
                  <a:solidFill>
                    <a:srgbClr val="0000FF"/>
                  </a:solidFill>
                </a:endParaRPr>
              </a:p>
            </p:txBody>
          </p:sp>
        </mc:Choice>
        <mc:Fallback xmlns="">
          <p:sp>
            <p:nvSpPr>
              <p:cNvPr id="14" name="文本框 13">
                <a:extLst>
                  <a:ext uri="{FF2B5EF4-FFF2-40B4-BE49-F238E27FC236}">
                    <a16:creationId xmlns:a16="http://schemas.microsoft.com/office/drawing/2014/main" id="{4D8D4842-59EA-46B5-AE5C-1BE7DC921301}"/>
                  </a:ext>
                </a:extLst>
              </p:cNvPr>
              <p:cNvSpPr txBox="1">
                <a:spLocks noRot="1" noChangeAspect="1" noMove="1" noResize="1" noEditPoints="1" noAdjustHandles="1" noChangeArrowheads="1" noChangeShapeType="1" noTextEdit="1"/>
              </p:cNvSpPr>
              <p:nvPr/>
            </p:nvSpPr>
            <p:spPr>
              <a:xfrm>
                <a:off x="4635560" y="3995834"/>
                <a:ext cx="5361084" cy="468718"/>
              </a:xfrm>
              <a:prstGeom prst="rect">
                <a:avLst/>
              </a:prstGeom>
              <a:blipFill>
                <a:blip r:embed="rId3"/>
                <a:stretch>
                  <a:fillRect l="-1477" t="-12987" b="-246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469064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sz="1800" b="1" dirty="0">
                    <a:solidFill>
                      <a:srgbClr val="FF0000"/>
                    </a:solidFill>
                  </a:rPr>
                  <a:t>1.</a:t>
                </a:r>
                <a14:m>
                  <m:oMath xmlns:m="http://schemas.openxmlformats.org/officeDocument/2006/math">
                    <m:r>
                      <a:rPr lang="en-US" altLang="zh-CN" sz="1800" b="1" i="1" smtClean="0">
                        <a:latin typeface="Cambria Math" panose="02040503050406030204" pitchFamily="18" charset="0"/>
                      </a:rPr>
                      <m:t>𝒎𝒊𝒏</m:t>
                    </m:r>
                    <m:r>
                      <a:rPr lang="en-US" altLang="zh-CN" sz="1800" b="1" i="1" smtClean="0">
                        <a:latin typeface="Cambria Math" panose="02040503050406030204" pitchFamily="18" charset="0"/>
                      </a:rPr>
                      <m:t> </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𝒄</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 </m:t>
                    </m:r>
                    <m:r>
                      <a:rPr lang="en-US" altLang="zh-CN" sz="1800" b="1" i="1" smtClean="0">
                        <a:latin typeface="Cambria Math" panose="02040503050406030204" pitchFamily="18" charset="0"/>
                      </a:rPr>
                      <m:t>𝒔</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𝒕</m:t>
                    </m:r>
                    <m:r>
                      <a:rPr lang="en-US" altLang="zh-CN" sz="1800" b="1" i="1" smtClean="0">
                        <a:latin typeface="Cambria Math" panose="02040503050406030204" pitchFamily="18" charset="0"/>
                      </a:rPr>
                      <m:t>. </m:t>
                    </m:r>
                    <m:r>
                      <a:rPr lang="en-US" altLang="zh-CN" sz="1800" b="1" i="1" smtClean="0">
                        <a:latin typeface="Cambria Math" panose="02040503050406030204" pitchFamily="18" charset="0"/>
                      </a:rPr>
                      <m:t>𝑨𝒙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𝒃</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oMath>
                </a14:m>
                <a:r>
                  <a:rPr lang="zh-CN" altLang="en-US" sz="1800" dirty="0"/>
                  <a:t>的对偶问题</a:t>
                </a:r>
                <a:endParaRPr lang="en-US" altLang="zh-CN" sz="1800" dirty="0"/>
              </a:p>
              <a:p>
                <a14:m>
                  <m:oMath xmlns:m="http://schemas.openxmlformats.org/officeDocument/2006/math">
                    <m:r>
                      <a:rPr lang="en-US" altLang="zh-CN" sz="1800" b="1" i="1" smtClean="0">
                        <a:solidFill>
                          <a:srgbClr val="FF0000"/>
                        </a:solidFill>
                        <a:latin typeface="Cambria Math" panose="02040503050406030204" pitchFamily="18" charset="0"/>
                      </a:rPr>
                      <m:t>𝟐</m:t>
                    </m:r>
                    <m:r>
                      <a:rPr lang="en-US" altLang="zh-CN" sz="1800" b="1" i="1" smtClean="0">
                        <a:solidFill>
                          <a:srgbClr val="FF0000"/>
                        </a:solidFill>
                        <a:latin typeface="Cambria Math" panose="02040503050406030204" pitchFamily="18" charset="0"/>
                      </a:rPr>
                      <m:t>.</m:t>
                    </m:r>
                    <m:r>
                      <a:rPr lang="en-US" altLang="zh-CN" sz="1800" b="1" i="1" smtClean="0">
                        <a:latin typeface="Cambria Math" panose="02040503050406030204" pitchFamily="18" charset="0"/>
                      </a:rPr>
                      <m:t>𝒎𝒊𝒏</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
                          <a:rPr lang="en-US" altLang="zh-CN" sz="1800" b="1" i="1" smtClean="0">
                            <a:latin typeface="Cambria Math" panose="02040503050406030204" pitchFamily="18" charset="0"/>
                          </a:rPr>
                          <m:t>𝟐</m:t>
                        </m:r>
                      </m:den>
                    </m:f>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𝑮𝒙</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𝒄</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 </m:t>
                    </m:r>
                    <m:r>
                      <a:rPr lang="en-US" altLang="zh-CN" sz="1800" b="1" i="1" smtClean="0">
                        <a:latin typeface="Cambria Math" panose="02040503050406030204" pitchFamily="18" charset="0"/>
                      </a:rPr>
                      <m:t>𝒔</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𝒕</m:t>
                    </m:r>
                    <m:r>
                      <a:rPr lang="en-US" altLang="zh-CN" sz="1800" b="1" i="1" smtClean="0">
                        <a:latin typeface="Cambria Math" panose="02040503050406030204" pitchFamily="18" charset="0"/>
                      </a:rPr>
                      <m:t>. </m:t>
                    </m:r>
                    <m:r>
                      <a:rPr lang="en-US" altLang="zh-CN" sz="1800" b="1" i="1" smtClean="0">
                        <a:latin typeface="Cambria Math" panose="02040503050406030204" pitchFamily="18" charset="0"/>
                      </a:rPr>
                      <m:t>𝑨𝒙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𝒃</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oMath>
                </a14:m>
                <a:r>
                  <a:rPr lang="zh-CN" altLang="en-US" sz="1800" dirty="0"/>
                  <a:t>的对偶问题，</a:t>
                </a:r>
                <a14:m>
                  <m:oMath xmlns:m="http://schemas.openxmlformats.org/officeDocument/2006/math">
                    <m:r>
                      <a:rPr lang="en-US" altLang="zh-CN" sz="1800" b="1" i="1" smtClean="0">
                        <a:latin typeface="Cambria Math" panose="02040503050406030204" pitchFamily="18" charset="0"/>
                      </a:rPr>
                      <m:t>𝑮</m:t>
                    </m:r>
                  </m:oMath>
                </a14:m>
                <a:r>
                  <a:rPr lang="zh-CN" altLang="en-US" sz="1800" dirty="0"/>
                  <a:t>对称正定</a:t>
                </a:r>
                <a:endParaRPr lang="en-US" altLang="zh-CN" sz="1800" dirty="0"/>
              </a:p>
              <a:p>
                <a:r>
                  <a:rPr lang="zh-CN" altLang="en-US" sz="1800" dirty="0">
                    <a:solidFill>
                      <a:srgbClr val="FF0000"/>
                    </a:solidFill>
                  </a:rPr>
                  <a:t>解</a:t>
                </a:r>
                <a:r>
                  <a:rPr lang="en-US" altLang="zh-CN" sz="1800" dirty="0">
                    <a:solidFill>
                      <a:srgbClr val="FF0000"/>
                    </a:solidFill>
                  </a:rPr>
                  <a:t>1</a:t>
                </a:r>
                <a:r>
                  <a:rPr lang="zh-CN" altLang="en-US" sz="1800" dirty="0"/>
                  <a:t>：</a:t>
                </a:r>
                <a14:m>
                  <m:oMath xmlns:m="http://schemas.openxmlformats.org/officeDocument/2006/math">
                    <m:r>
                      <a:rPr lang="en-US" altLang="zh-CN" sz="1800" b="1" i="1" smtClean="0">
                        <a:latin typeface="Cambria Math" panose="02040503050406030204" pitchFamily="18" charset="0"/>
                      </a:rPr>
                      <m:t>𝜽</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𝝀</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𝒊𝒏</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𝒇</m:t>
                        </m:r>
                      </m:e>
                      <m:sub>
                        <m:r>
                          <a:rPr lang="en-US" altLang="zh-CN" sz="1800" b="1" i="1" smtClean="0">
                            <a:latin typeface="Cambria Math" panose="02040503050406030204" pitchFamily="18" charset="0"/>
                          </a:rPr>
                          <m:t>𝒙</m:t>
                        </m:r>
                      </m:sub>
                    </m:sSub>
                    <m:d>
                      <m:dPr>
                        <m:begChr m:val="{"/>
                        <m:endChr m:val="}"/>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ℒ</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𝝀</m:t>
                            </m:r>
                          </m:e>
                        </m:d>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𝒊𝒏</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𝒇</m:t>
                        </m:r>
                      </m:e>
                      <m:sub>
                        <m:r>
                          <a:rPr lang="en-US" altLang="zh-CN" sz="1800" b="1" i="1" smtClean="0">
                            <a:latin typeface="Cambria Math" panose="02040503050406030204" pitchFamily="18" charset="0"/>
                          </a:rPr>
                          <m:t>𝒙</m:t>
                        </m:r>
                      </m:sub>
                    </m:sSub>
                    <m:d>
                      <m:dPr>
                        <m:begChr m:val="{"/>
                        <m:endChr m:val="}"/>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𝒄</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𝝀</m:t>
                            </m:r>
                          </m:e>
                          <m:sup>
                            <m:r>
                              <a:rPr lang="en-US" altLang="zh-CN" sz="1800" b="1" i="1" smtClean="0">
                                <a:latin typeface="Cambria Math" panose="02040503050406030204" pitchFamily="18" charset="0"/>
                              </a:rPr>
                              <m:t>𝑻</m:t>
                            </m:r>
                          </m:sup>
                        </m:s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𝑨𝒙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𝒃</m:t>
                            </m:r>
                          </m:e>
                        </m:d>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𝒊𝒏</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𝒇</m:t>
                        </m:r>
                      </m:e>
                      <m:sub>
                        <m:r>
                          <a:rPr lang="en-US" altLang="zh-CN" sz="1800" b="1" i="1" smtClean="0">
                            <a:latin typeface="Cambria Math" panose="02040503050406030204" pitchFamily="18" charset="0"/>
                          </a:rPr>
                          <m:t>𝒙</m:t>
                        </m:r>
                      </m:sub>
                    </m:sSub>
                    <m:d>
                      <m:dPr>
                        <m:begChr m:val="{"/>
                        <m:endChr m:val="}"/>
                        <m:ctrlPr>
                          <a:rPr lang="en-US" altLang="zh-CN" sz="1800" b="1" i="1" smtClean="0">
                            <a:latin typeface="Cambria Math" panose="02040503050406030204" pitchFamily="18" charset="0"/>
                          </a:rPr>
                        </m:ctrlPr>
                      </m:dPr>
                      <m:e>
                        <m:d>
                          <m:dPr>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𝒄</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𝝀</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𝑨</m:t>
                            </m:r>
                          </m:e>
                        </m:d>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𝝀</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𝒃</m:t>
                        </m:r>
                      </m:e>
                    </m:d>
                  </m:oMath>
                </a14:m>
                <a:endParaRPr lang="en-US" altLang="zh-CN" sz="1800" dirty="0"/>
              </a:p>
              <a:p>
                <a:pPr lvl="1"/>
                <a:r>
                  <a:rPr lang="zh-CN" altLang="en-US" sz="1600" dirty="0"/>
                  <a:t>显然，若</a:t>
                </a:r>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𝒄</m:t>
                        </m:r>
                      </m:e>
                      <m:sup>
                        <m:r>
                          <a:rPr lang="en-US" altLang="zh-CN" sz="1600" b="1" i="1" smtClean="0">
                            <a:latin typeface="Cambria Math" panose="02040503050406030204" pitchFamily="18" charset="0"/>
                          </a:rPr>
                          <m:t>𝑻</m:t>
                        </m:r>
                      </m:sup>
                    </m:sSup>
                    <m:r>
                      <a:rPr lang="en-US" altLang="zh-CN" sz="1600" b="1" i="1" smtClean="0">
                        <a:latin typeface="Cambria Math" panose="02040503050406030204" pitchFamily="18" charset="0"/>
                      </a:rPr>
                      <m:t>−</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𝝀</m:t>
                        </m:r>
                      </m:e>
                      <m:sup>
                        <m:r>
                          <a:rPr lang="en-US" altLang="zh-CN" sz="1600" b="1" i="1" smtClean="0">
                            <a:latin typeface="Cambria Math" panose="02040503050406030204" pitchFamily="18" charset="0"/>
                          </a:rPr>
                          <m:t>𝑻</m:t>
                        </m:r>
                      </m:sup>
                    </m:sSup>
                    <m:r>
                      <a:rPr lang="en-US" altLang="zh-CN" sz="1600" b="1" i="1" smtClean="0">
                        <a:latin typeface="Cambria Math" panose="02040503050406030204" pitchFamily="18" charset="0"/>
                      </a:rPr>
                      <m:t>𝑨</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oMath>
                </a14:m>
                <a:r>
                  <a:rPr lang="en-US" altLang="zh-CN" sz="1600" dirty="0"/>
                  <a:t>,</a:t>
                </a:r>
                <a:r>
                  <a:rPr lang="zh-CN" altLang="en-US" sz="1600" dirty="0"/>
                  <a:t>则</a:t>
                </a:r>
                <a14:m>
                  <m:oMath xmlns:m="http://schemas.openxmlformats.org/officeDocument/2006/math">
                    <m:r>
                      <a:rPr lang="en-US" altLang="zh-CN" sz="1600" b="1" i="1" smtClean="0">
                        <a:latin typeface="Cambria Math" panose="02040503050406030204" pitchFamily="18" charset="0"/>
                      </a:rPr>
                      <m:t>𝜽</m:t>
                    </m:r>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𝝀</m:t>
                        </m:r>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m:t>
                    </m:r>
                  </m:oMath>
                </a14:m>
                <a:endParaRPr lang="en-US" altLang="zh-CN" sz="1600" dirty="0"/>
              </a:p>
              <a:p>
                <a:pPr lvl="1"/>
                <a:r>
                  <a:rPr lang="zh-CN" altLang="en-US" sz="1600" dirty="0"/>
                  <a:t>若</a:t>
                </a:r>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𝒄</m:t>
                        </m:r>
                      </m:e>
                      <m:sup>
                        <m:r>
                          <a:rPr lang="en-US" altLang="zh-CN" sz="1600" b="1" i="1" smtClean="0">
                            <a:latin typeface="Cambria Math" panose="02040503050406030204" pitchFamily="18" charset="0"/>
                          </a:rPr>
                          <m:t>𝑻</m:t>
                        </m:r>
                      </m:sup>
                    </m:sSup>
                    <m:r>
                      <a:rPr lang="en-US" altLang="zh-CN" sz="1600" b="1" i="1" smtClean="0">
                        <a:latin typeface="Cambria Math" panose="02040503050406030204" pitchFamily="18" charset="0"/>
                      </a:rPr>
                      <m:t>−</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𝝀</m:t>
                        </m:r>
                      </m:e>
                      <m:sup>
                        <m:r>
                          <a:rPr lang="en-US" altLang="zh-CN" sz="1600" b="1" i="1" smtClean="0">
                            <a:latin typeface="Cambria Math" panose="02040503050406030204" pitchFamily="18" charset="0"/>
                          </a:rPr>
                          <m:t>𝑻</m:t>
                        </m:r>
                      </m:sup>
                    </m:sSup>
                    <m:r>
                      <a:rPr lang="en-US" altLang="zh-CN" sz="1600" b="1" i="1" smtClean="0">
                        <a:latin typeface="Cambria Math" panose="02040503050406030204" pitchFamily="18" charset="0"/>
                      </a:rPr>
                      <m:t>𝑨</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oMath>
                </a14:m>
                <a:r>
                  <a:rPr lang="en-US" altLang="zh-CN" sz="1600" dirty="0"/>
                  <a:t>,</a:t>
                </a:r>
                <a:r>
                  <a:rPr lang="zh-CN" altLang="en-US" sz="1600" dirty="0"/>
                  <a:t>对偶目标函数即为：</a:t>
                </a:r>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𝝀</m:t>
                        </m:r>
                      </m:e>
                      <m:sup>
                        <m:r>
                          <a:rPr lang="en-US" altLang="zh-CN" sz="1600" b="1" i="1" smtClean="0">
                            <a:latin typeface="Cambria Math" panose="02040503050406030204" pitchFamily="18" charset="0"/>
                          </a:rPr>
                          <m:t>𝑻</m:t>
                        </m:r>
                      </m:sup>
                    </m:sSup>
                    <m:r>
                      <a:rPr lang="en-US" altLang="zh-CN" sz="1600" b="1" i="1" smtClean="0">
                        <a:latin typeface="Cambria Math" panose="02040503050406030204" pitchFamily="18" charset="0"/>
                      </a:rPr>
                      <m:t>𝒃</m:t>
                    </m:r>
                  </m:oMath>
                </a14:m>
                <a:r>
                  <a:rPr lang="en-US" altLang="zh-CN" sz="1600" dirty="0"/>
                  <a:t>.</a:t>
                </a:r>
              </a:p>
              <a:p>
                <a:r>
                  <a:rPr lang="zh-CN" altLang="en-US" sz="1800" dirty="0"/>
                  <a:t>最大化</a:t>
                </a:r>
                <a14:m>
                  <m:oMath xmlns:m="http://schemas.openxmlformats.org/officeDocument/2006/math">
                    <m:r>
                      <a:rPr lang="en-US" altLang="zh-CN" sz="1800" b="1" i="1" smtClean="0">
                        <a:latin typeface="Cambria Math" panose="02040503050406030204" pitchFamily="18" charset="0"/>
                      </a:rPr>
                      <m:t>𝜽</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𝝀</m:t>
                    </m:r>
                    <m:r>
                      <a:rPr lang="en-US" altLang="zh-CN" sz="1800" b="1" i="1" smtClean="0">
                        <a:latin typeface="Cambria Math" panose="02040503050406030204" pitchFamily="18" charset="0"/>
                      </a:rPr>
                      <m:t>)</m:t>
                    </m:r>
                  </m:oMath>
                </a14:m>
                <a:r>
                  <a:rPr lang="zh-CN" altLang="en-US" sz="1800" dirty="0"/>
                  <a:t>时，可以排除</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𝒄</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𝝀</m:t>
                    </m:r>
                    <m:r>
                      <a:rPr lang="en-US" altLang="zh-CN" sz="1800" b="1" i="1" smtClean="0">
                        <a:latin typeface="Cambria Math" panose="02040503050406030204" pitchFamily="18" charset="0"/>
                      </a:rPr>
                      <m:t>𝑨</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oMath>
                </a14:m>
                <a:r>
                  <a:rPr lang="zh-CN" altLang="en-US" sz="1800" dirty="0"/>
                  <a:t>的情况，因为</a:t>
                </a:r>
                <a14:m>
                  <m:oMath xmlns:m="http://schemas.openxmlformats.org/officeDocument/2006/math">
                    <m:r>
                      <a:rPr lang="zh-CN" altLang="en-US" sz="1800" dirty="0">
                        <a:latin typeface="Cambria Math" panose="02040503050406030204" pitchFamily="18" charset="0"/>
                      </a:rPr>
                      <m:t>不可能</m:t>
                    </m:r>
                    <m:r>
                      <a:rPr lang="zh-CN" altLang="en-US" sz="1800" b="1" i="1" dirty="0" smtClean="0">
                        <a:latin typeface="Cambria Math" panose="02040503050406030204" pitchFamily="18" charset="0"/>
                      </a:rPr>
                      <m:t>在</m:t>
                    </m:r>
                    <m:r>
                      <a:rPr lang="en-US" altLang="zh-CN" sz="1800" b="1" i="1" dirty="0" smtClean="0">
                        <a:latin typeface="Cambria Math" panose="02040503050406030204" pitchFamily="18" charset="0"/>
                      </a:rPr>
                      <m:t>𝒒</m:t>
                    </m:r>
                    <m:d>
                      <m:dPr>
                        <m:ctrlPr>
                          <a:rPr lang="en-US" altLang="zh-CN" sz="1800" b="1" i="1" dirty="0" smtClean="0">
                            <a:latin typeface="Cambria Math" panose="02040503050406030204" pitchFamily="18" charset="0"/>
                          </a:rPr>
                        </m:ctrlPr>
                      </m:dPr>
                      <m:e>
                        <m:r>
                          <a:rPr lang="en-US" altLang="zh-CN" sz="1800" b="1" i="1" dirty="0" smtClean="0">
                            <a:latin typeface="Cambria Math" panose="02040503050406030204" pitchFamily="18" charset="0"/>
                          </a:rPr>
                          <m:t>𝝀</m:t>
                        </m:r>
                      </m:e>
                    </m:d>
                    <m:r>
                      <a:rPr lang="en-US" altLang="zh-CN" sz="1800" b="1" i="1" dirty="0" smtClean="0">
                        <a:latin typeface="Cambria Math" panose="02040503050406030204" pitchFamily="18" charset="0"/>
                      </a:rPr>
                      <m:t>=−∞</m:t>
                    </m:r>
                  </m:oMath>
                </a14:m>
                <a:r>
                  <a:rPr lang="zh-CN" altLang="en-US" sz="1800" dirty="0"/>
                  <a:t>的地方取得最大值</a:t>
                </a:r>
                <a:r>
                  <a:rPr lang="en-US" altLang="zh-CN" sz="1800" dirty="0"/>
                  <a:t>.</a:t>
                </a:r>
                <a:r>
                  <a:rPr lang="zh-CN" altLang="en-US" sz="1800" dirty="0"/>
                  <a:t>因此问题转化为：</a:t>
                </a:r>
                <a:endParaRPr lang="en-US" altLang="zh-CN" sz="1800" dirty="0"/>
              </a:p>
              <a:p>
                <a:pPr marL="0" indent="0">
                  <a:buNone/>
                </a:pPr>
                <a14:m>
                  <m:oMathPara xmlns:m="http://schemas.openxmlformats.org/officeDocument/2006/math">
                    <m:oMathParaPr>
                      <m:jc m:val="centerGroup"/>
                    </m:oMathParaPr>
                    <m:oMath xmlns:m="http://schemas.openxmlformats.org/officeDocument/2006/math">
                      <m:r>
                        <a:rPr lang="en-US" altLang="zh-CN" sz="1800" b="1" i="1" smtClean="0">
                          <a:latin typeface="Cambria Math" panose="02040503050406030204" pitchFamily="18" charset="0"/>
                        </a:rPr>
                        <m:t>𝒎𝒂</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𝝀</m:t>
                          </m:r>
                        </m:sub>
                      </m:sSub>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𝒃</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𝝀</m:t>
                      </m:r>
                      <m:r>
                        <a:rPr lang="en-US" altLang="zh-CN" sz="1800" b="1" i="1" smtClean="0">
                          <a:latin typeface="Cambria Math" panose="02040503050406030204" pitchFamily="18" charset="0"/>
                        </a:rPr>
                        <m:t>, </m:t>
                      </m:r>
                      <m:r>
                        <a:rPr lang="en-US" altLang="zh-CN" sz="1800" b="1" i="1" smtClean="0">
                          <a:latin typeface="Cambria Math" panose="02040503050406030204" pitchFamily="18" charset="0"/>
                        </a:rPr>
                        <m:t>𝒔</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𝒕</m:t>
                      </m:r>
                      <m:r>
                        <a:rPr lang="en-US" altLang="zh-CN" sz="1800" b="1" i="1" smtClean="0">
                          <a:latin typeface="Cambria Math" panose="02040503050406030204" pitchFamily="18" charset="0"/>
                        </a:rPr>
                        <m:t>. </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𝑨</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𝝀</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𝒄</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𝝀</m:t>
                      </m:r>
                      <m:r>
                        <a:rPr lang="en-US" altLang="zh-CN" sz="1800" b="1" i="1" smtClean="0">
                          <a:latin typeface="Cambria Math" panose="02040503050406030204" pitchFamily="18" charset="0"/>
                        </a:rPr>
                        <m:t>&gt;</m:t>
                      </m:r>
                      <m:r>
                        <a:rPr lang="en-US" altLang="zh-CN" sz="1800" b="1" i="1" smtClean="0">
                          <a:latin typeface="Cambria Math" panose="02040503050406030204" pitchFamily="18" charset="0"/>
                        </a:rPr>
                        <m:t>𝟎</m:t>
                      </m:r>
                    </m:oMath>
                  </m:oMathPara>
                </a14:m>
                <a:endParaRPr lang="en-US" altLang="zh-CN" sz="1800" dirty="0"/>
              </a:p>
              <a:p>
                <a:r>
                  <a:rPr lang="zh-CN" altLang="en-US" sz="1800" dirty="0">
                    <a:solidFill>
                      <a:srgbClr val="FF0000"/>
                    </a:solidFill>
                  </a:rPr>
                  <a:t>解</a:t>
                </a:r>
                <a:r>
                  <a:rPr lang="en-US" altLang="zh-CN" sz="1800" dirty="0">
                    <a:solidFill>
                      <a:srgbClr val="FF0000"/>
                    </a:solidFill>
                  </a:rPr>
                  <a:t>2</a:t>
                </a:r>
                <a:r>
                  <a:rPr lang="zh-CN" altLang="en-US" sz="1800" dirty="0"/>
                  <a:t>：</a:t>
                </a:r>
                <a14:m>
                  <m:oMath xmlns:m="http://schemas.openxmlformats.org/officeDocument/2006/math">
                    <m:r>
                      <a:rPr lang="en-US" altLang="zh-CN" sz="1800" b="1" i="1" smtClean="0">
                        <a:latin typeface="Cambria Math" panose="02040503050406030204" pitchFamily="18" charset="0"/>
                      </a:rPr>
                      <m:t>𝜽</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𝝀</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𝒊𝒏</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𝒇</m:t>
                        </m:r>
                      </m:e>
                      <m:sub>
                        <m:r>
                          <a:rPr lang="en-US" altLang="zh-CN" sz="1800" b="1" i="1" smtClean="0">
                            <a:latin typeface="Cambria Math" panose="02040503050406030204" pitchFamily="18" charset="0"/>
                          </a:rPr>
                          <m:t>𝒙</m:t>
                        </m:r>
                      </m:sub>
                    </m:sSub>
                    <m:d>
                      <m:dPr>
                        <m:begChr m:val="{"/>
                        <m:endChr m:val="}"/>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ℒ</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𝝀</m:t>
                            </m:r>
                          </m:e>
                        </m:d>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𝒊𝒏</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𝒇</m:t>
                        </m:r>
                      </m:e>
                      <m:sub>
                        <m:r>
                          <a:rPr lang="en-US" altLang="zh-CN" sz="1800" b="1" i="1" smtClean="0">
                            <a:latin typeface="Cambria Math" panose="02040503050406030204" pitchFamily="18" charset="0"/>
                          </a:rPr>
                          <m:t>𝒙</m:t>
                        </m:r>
                      </m:sub>
                    </m:sSub>
                    <m:d>
                      <m:dPr>
                        <m:begChr m:val="{"/>
                        <m:endChr m:val="}"/>
                        <m:ctrlPr>
                          <a:rPr lang="en-US" altLang="zh-CN" sz="1800" b="1" i="1" smtClean="0">
                            <a:latin typeface="Cambria Math" panose="02040503050406030204" pitchFamily="18" charset="0"/>
                          </a:rPr>
                        </m:ctrlPr>
                      </m:dPr>
                      <m:e>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
                              <a:rPr lang="en-US" altLang="zh-CN" sz="1800" b="1" i="1" smtClean="0">
                                <a:latin typeface="Cambria Math" panose="02040503050406030204" pitchFamily="18" charset="0"/>
                              </a:rPr>
                              <m:t>𝟐</m:t>
                            </m:r>
                          </m:den>
                        </m:f>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𝑻</m:t>
                            </m:r>
                          </m:sup>
                        </m:sSup>
                        <m:r>
                          <a:rPr lang="zh-CN" altLang="en-US" sz="1800" b="1" i="1" smtClean="0">
                            <a:latin typeface="Cambria Math" panose="02040503050406030204" pitchFamily="18" charset="0"/>
                          </a:rPr>
                          <m:t>𝑮𝒙</m:t>
                        </m:r>
                        <m:r>
                          <a:rPr lang="zh-CN" altLang="en-US" sz="1800" b="1" i="1" smtClean="0">
                            <a:latin typeface="Cambria Math" panose="02040503050406030204" pitchFamily="18" charset="0"/>
                          </a:rPr>
                          <m:t>＋</m:t>
                        </m:r>
                        <m:sSup>
                          <m:sSupPr>
                            <m:ctrlPr>
                              <a:rPr lang="zh-CN" altLang="en-US" sz="1800" b="1" i="1" smtClean="0">
                                <a:latin typeface="Cambria Math" panose="02040503050406030204" pitchFamily="18" charset="0"/>
                              </a:rPr>
                            </m:ctrlPr>
                          </m:sSupPr>
                          <m:e>
                            <m:r>
                              <a:rPr lang="zh-CN" altLang="en-US" sz="1800" b="1" i="1" smtClean="0">
                                <a:latin typeface="Cambria Math" panose="02040503050406030204" pitchFamily="18" charset="0"/>
                              </a:rPr>
                              <m:t>𝒄</m:t>
                            </m:r>
                          </m:e>
                          <m:sup>
                            <m:r>
                              <a:rPr lang="zh-CN" altLang="en-US" sz="1800" b="1" i="1" smtClean="0">
                                <a:latin typeface="Cambria Math" panose="02040503050406030204" pitchFamily="18" charset="0"/>
                              </a:rPr>
                              <m:t>𝑻</m:t>
                            </m:r>
                          </m:sup>
                        </m:sSup>
                        <m:r>
                          <a:rPr lang="zh-CN" altLang="en-US" sz="1800" b="1" i="1" smtClean="0">
                            <a:latin typeface="Cambria Math" panose="02040503050406030204" pitchFamily="18" charset="0"/>
                          </a:rPr>
                          <m:t>𝒙</m:t>
                        </m:r>
                        <m:r>
                          <a:rPr lang="zh-CN" altLang="en-US"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𝝀</m:t>
                            </m:r>
                          </m:e>
                          <m:sup>
                            <m:r>
                              <a:rPr lang="en-US" altLang="zh-CN" sz="1800" b="1" i="1" smtClean="0">
                                <a:latin typeface="Cambria Math" panose="02040503050406030204" pitchFamily="18" charset="0"/>
                              </a:rPr>
                              <m:t>𝑻</m:t>
                            </m:r>
                          </m:sup>
                        </m:s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𝑨𝒙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𝒃</m:t>
                            </m:r>
                          </m:e>
                        </m:d>
                      </m:e>
                    </m:d>
                  </m:oMath>
                </a14:m>
                <a:r>
                  <a:rPr lang="en-US" altLang="zh-CN" sz="1800" dirty="0"/>
                  <a:t>, </a:t>
                </a:r>
                <a:r>
                  <a:rPr lang="zh-CN" altLang="en-US" sz="1800" dirty="0"/>
                  <a:t>凸函数，因此必定有：</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m:t>
                        </m:r>
                      </m:e>
                      <m:sub>
                        <m:r>
                          <a:rPr lang="en-US" altLang="zh-CN" sz="1800" b="1" i="1" smtClean="0">
                            <a:latin typeface="Cambria Math" panose="02040503050406030204" pitchFamily="18" charset="0"/>
                          </a:rPr>
                          <m:t>𝒙</m:t>
                        </m:r>
                      </m:sub>
                    </m:sSub>
                    <m:r>
                      <a:rPr lang="en-US" altLang="zh-CN" sz="1800" b="1" i="1" smtClean="0">
                        <a:latin typeface="Cambria Math" panose="02040503050406030204" pitchFamily="18" charset="0"/>
                      </a:rPr>
                      <m:t>ℒ</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𝝀</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𝑮𝒙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𝒄</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𝑨</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𝝀</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𝝀</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oMath>
                </a14:m>
                <a:endParaRPr lang="en-US" altLang="zh-CN" sz="1800" dirty="0"/>
              </a:p>
              <a:p>
                <a:pPr marL="0" indent="0">
                  <a:buNone/>
                </a:pPr>
                <a14:m>
                  <m:oMathPara xmlns:m="http://schemas.openxmlformats.org/officeDocument/2006/math">
                    <m:oMathParaPr>
                      <m:jc m:val="centerGroup"/>
                    </m:oMathParaPr>
                    <m:oMath xmlns:m="http://schemas.openxmlformats.org/officeDocument/2006/math">
                      <m:r>
                        <a:rPr lang="en-US" altLang="zh-CN" sz="1800" b="1" i="1" smtClean="0">
                          <a:latin typeface="Cambria Math" panose="02040503050406030204" pitchFamily="18" charset="0"/>
                        </a:rPr>
                        <m:t>𝒒</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𝝀</m:t>
                          </m:r>
                        </m:e>
                      </m:d>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
                            <a:rPr lang="en-US" altLang="zh-CN" sz="1800" b="1" i="1" smtClean="0">
                              <a:latin typeface="Cambria Math" panose="02040503050406030204" pitchFamily="18" charset="0"/>
                            </a:rPr>
                            <m:t>𝟐</m:t>
                          </m:r>
                        </m:den>
                      </m:f>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𝑨</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𝝀</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𝒄</m:t>
                              </m:r>
                            </m:e>
                          </m:d>
                        </m:e>
                        <m:sup>
                          <m:r>
                            <a:rPr lang="en-US" altLang="zh-CN" sz="1800" b="1" i="1" smtClean="0">
                              <a:latin typeface="Cambria Math" panose="02040503050406030204" pitchFamily="18" charset="0"/>
                            </a:rPr>
                            <m:t>𝑻</m:t>
                          </m:r>
                        </m:sup>
                      </m:sSup>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𝑮</m:t>
                          </m:r>
                        </m:e>
                        <m: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p>
                      </m:sSup>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𝑨</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𝝀</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𝒄</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𝒃</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𝝀</m:t>
                      </m:r>
                    </m:oMath>
                  </m:oMathPara>
                </a14:m>
                <a:endParaRPr lang="en-US" altLang="zh-CN" sz="1800" dirty="0"/>
              </a:p>
              <a:p>
                <a:r>
                  <a:rPr lang="zh-CN" altLang="en-US" sz="1800" dirty="0"/>
                  <a:t>进一步：</a:t>
                </a:r>
                <a14:m>
                  <m:oMath xmlns:m="http://schemas.openxmlformats.org/officeDocument/2006/math">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𝒄</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𝑨</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𝝀</m:t>
                            </m:r>
                          </m:e>
                        </m:d>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𝑮𝒙</m:t>
                    </m:r>
                  </m:oMath>
                </a14:m>
                <a:r>
                  <a:rPr lang="en-US" altLang="zh-CN" sz="1800" dirty="0"/>
                  <a:t>,</a:t>
                </a:r>
                <a:r>
                  <a:rPr lang="zh-CN" altLang="en-US" sz="1800" dirty="0"/>
                  <a:t>可将其化为</a:t>
                </a:r>
                <a:r>
                  <a:rPr lang="en-US" altLang="zh-CN" sz="1800" dirty="0">
                    <a:solidFill>
                      <a:srgbClr val="FF0000"/>
                    </a:solidFill>
                  </a:rPr>
                  <a:t>Wolfe</a:t>
                </a:r>
                <a:r>
                  <a:rPr lang="zh-CN" altLang="en-US" sz="1800" dirty="0">
                    <a:solidFill>
                      <a:srgbClr val="FF0000"/>
                    </a:solidFill>
                  </a:rPr>
                  <a:t>对偶形式</a:t>
                </a:r>
                <a:r>
                  <a:rPr lang="en-US" altLang="zh-CN" sz="1800" dirty="0">
                    <a:solidFill>
                      <a:srgbClr val="FF0000"/>
                    </a:solidFill>
                  </a:rPr>
                  <a:t>(</a:t>
                </a:r>
                <a:r>
                  <a:rPr lang="zh-CN" altLang="en-US" sz="1800" dirty="0">
                    <a:solidFill>
                      <a:srgbClr val="FF0000"/>
                    </a:solidFill>
                  </a:rPr>
                  <a:t>包含</a:t>
                </a:r>
                <a14:m>
                  <m:oMath xmlns:m="http://schemas.openxmlformats.org/officeDocument/2006/math">
                    <m:r>
                      <a:rPr lang="en-US" altLang="zh-CN" sz="1800" b="1" i="1" smtClean="0">
                        <a:solidFill>
                          <a:srgbClr val="FF0000"/>
                        </a:solidFill>
                        <a:latin typeface="Cambria Math" panose="02040503050406030204" pitchFamily="18" charset="0"/>
                      </a:rPr>
                      <m:t>𝒙</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𝝀</m:t>
                    </m:r>
                    <m:r>
                      <a:rPr lang="zh-CN" altLang="en-US" sz="1800" i="1">
                        <a:solidFill>
                          <a:srgbClr val="FF0000"/>
                        </a:solidFill>
                        <a:latin typeface="Cambria Math" panose="02040503050406030204" pitchFamily="18" charset="0"/>
                      </a:rPr>
                      <m:t>作为</m:t>
                    </m:r>
                  </m:oMath>
                </a14:m>
                <a:r>
                  <a:rPr lang="zh-CN" altLang="en-US" sz="1800" dirty="0">
                    <a:solidFill>
                      <a:srgbClr val="FF0000"/>
                    </a:solidFill>
                  </a:rPr>
                  <a:t>变量</a:t>
                </a:r>
                <a:r>
                  <a:rPr lang="en-US" altLang="zh-CN" sz="1800" dirty="0">
                    <a:solidFill>
                      <a:srgbClr val="FF0000"/>
                    </a:solidFill>
                  </a:rPr>
                  <a:t>)</a:t>
                </a:r>
                <a:r>
                  <a:rPr lang="zh-CN" altLang="en-US" sz="1800" dirty="0"/>
                  <a:t>：</a:t>
                </a:r>
                <a:endParaRPr lang="en-US" altLang="zh-CN" sz="1800" dirty="0"/>
              </a:p>
              <a:p>
                <a:pPr marL="0" indent="0">
                  <a:buNone/>
                </a:pPr>
                <a14:m>
                  <m:oMathPara xmlns:m="http://schemas.openxmlformats.org/officeDocument/2006/math">
                    <m:oMathParaPr>
                      <m:jc m:val="centerGroup"/>
                    </m:oMathParaPr>
                    <m:oMath xmlns:m="http://schemas.openxmlformats.org/officeDocument/2006/math">
                      <m:r>
                        <a:rPr lang="en-US" altLang="zh-CN" sz="1800" b="1" i="1" smtClean="0">
                          <a:latin typeface="Cambria Math" panose="02040503050406030204" pitchFamily="18" charset="0"/>
                        </a:rPr>
                        <m:t>𝒎𝒂</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𝝀</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sub>
                      </m:sSub>
                      <m:d>
                        <m:dPr>
                          <m:begChr m:val="{"/>
                          <m:endChr m:val="}"/>
                          <m:ctrlPr>
                            <a:rPr lang="en-US" altLang="zh-CN" sz="1800" b="1" i="1" smtClean="0">
                              <a:latin typeface="Cambria Math" panose="02040503050406030204" pitchFamily="18" charset="0"/>
                            </a:rPr>
                          </m:ctrlPr>
                        </m:dPr>
                        <m:e>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
                                <a:rPr lang="en-US" altLang="zh-CN" sz="1800" b="1" i="1" smtClean="0">
                                  <a:latin typeface="Cambria Math" panose="02040503050406030204" pitchFamily="18" charset="0"/>
                                </a:rPr>
                                <m:t>𝟐</m:t>
                              </m:r>
                            </m:den>
                          </m:f>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𝑮𝒙</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𝒄</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𝝀</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𝑨𝒙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𝒃</m:t>
                          </m:r>
                          <m:r>
                            <a:rPr lang="en-US" altLang="zh-CN" sz="1800" b="1" i="1" smtClean="0">
                              <a:latin typeface="Cambria Math" panose="02040503050406030204" pitchFamily="18" charset="0"/>
                            </a:rPr>
                            <m:t>)</m:t>
                          </m:r>
                        </m:e>
                      </m:d>
                      <m:r>
                        <a:rPr lang="en-US" altLang="zh-CN" sz="1800" b="1" i="1" smtClean="0">
                          <a:latin typeface="Cambria Math" panose="02040503050406030204" pitchFamily="18" charset="0"/>
                        </a:rPr>
                        <m:t>, </m:t>
                      </m:r>
                      <m:r>
                        <a:rPr lang="en-US" altLang="zh-CN" sz="1800" b="1" i="1" smtClean="0">
                          <a:latin typeface="Cambria Math" panose="02040503050406030204" pitchFamily="18" charset="0"/>
                        </a:rPr>
                        <m:t>𝒔</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𝒕</m:t>
                      </m:r>
                      <m:r>
                        <a:rPr lang="en-US" altLang="zh-CN" sz="1800" b="1" i="1" smtClean="0">
                          <a:latin typeface="Cambria Math" panose="02040503050406030204" pitchFamily="18" charset="0"/>
                        </a:rPr>
                        <m:t>. </m:t>
                      </m:r>
                      <m:r>
                        <a:rPr lang="en-US" altLang="zh-CN" sz="1800" b="1" i="1" smtClean="0">
                          <a:latin typeface="Cambria Math" panose="02040503050406030204" pitchFamily="18" charset="0"/>
                        </a:rPr>
                        <m:t>𝑮𝒙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𝒄</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𝑨</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𝝀</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𝝀</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oMath>
                  </m:oMathPara>
                </a14:m>
                <a:endParaRPr lang="en-US" altLang="zh-CN" sz="1800" dirty="0"/>
              </a:p>
              <a:p>
                <a:r>
                  <a:rPr lang="zh-CN" altLang="en-US" sz="1800" dirty="0"/>
                  <a:t>为使目标函数为凹函数看的更清楚</a:t>
                </a:r>
                <a:r>
                  <a:rPr lang="en-US" altLang="zh-CN" sz="1800" dirty="0"/>
                  <a:t>, </a:t>
                </a:r>
                <a14:m>
                  <m:oMath xmlns:m="http://schemas.openxmlformats.org/officeDocument/2006/math">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𝒄</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𝑨</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𝝀</m:t>
                            </m:r>
                          </m:e>
                        </m:d>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𝑮𝒙</m:t>
                    </m:r>
                  </m:oMath>
                </a14:m>
                <a:r>
                  <a:rPr lang="en-US" altLang="zh-CN" sz="1800" dirty="0"/>
                  <a:t>,</a:t>
                </a:r>
                <a:r>
                  <a:rPr lang="zh-CN" altLang="en-US" sz="1800" dirty="0"/>
                  <a:t>得</a:t>
                </a:r>
                <a:endParaRPr lang="en-US" altLang="zh-CN" sz="1800" dirty="0"/>
              </a:p>
              <a:p>
                <a:pPr marL="0" indent="0">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rPr>
                        <m:t>𝒎𝒂</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𝝀</m:t>
                          </m:r>
                          <m:r>
                            <a:rPr lang="en-US" altLang="zh-CN" sz="1800" i="1">
                              <a:latin typeface="Cambria Math" panose="02040503050406030204" pitchFamily="18" charset="0"/>
                            </a:rPr>
                            <m:t>,</m:t>
                          </m:r>
                          <m:r>
                            <a:rPr lang="en-US" altLang="zh-CN" sz="1800" i="1">
                              <a:latin typeface="Cambria Math" panose="02040503050406030204" pitchFamily="18" charset="0"/>
                            </a:rPr>
                            <m:t>𝒙</m:t>
                          </m:r>
                        </m:sub>
                      </m:sSub>
                      <m:d>
                        <m:dPr>
                          <m:begChr m:val="{"/>
                          <m:endChr m:val="}"/>
                          <m:ctrlPr>
                            <a:rPr lang="en-US" altLang="zh-CN" sz="1800" i="1">
                              <a:latin typeface="Cambria Math" panose="02040503050406030204" pitchFamily="18" charset="0"/>
                            </a:rPr>
                          </m:ctrlPr>
                        </m:dPr>
                        <m:e>
                          <m:r>
                            <a:rPr lang="en-US" altLang="zh-CN" sz="1800" b="1" i="1" smtClean="0">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𝟏</m:t>
                              </m:r>
                            </m:num>
                            <m:den>
                              <m:r>
                                <a:rPr lang="en-US" altLang="zh-CN" sz="1800" i="1">
                                  <a:latin typeface="Cambria Math" panose="02040503050406030204" pitchFamily="18" charset="0"/>
                                </a:rPr>
                                <m:t>𝟐</m:t>
                              </m:r>
                            </m:den>
                          </m:f>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𝒙</m:t>
                              </m:r>
                            </m:e>
                            <m:sup>
                              <m:r>
                                <a:rPr lang="en-US" altLang="zh-CN" sz="1800" i="1">
                                  <a:latin typeface="Cambria Math" panose="02040503050406030204" pitchFamily="18" charset="0"/>
                                </a:rPr>
                                <m:t>𝑻</m:t>
                              </m:r>
                            </m:sup>
                          </m:sSup>
                          <m:r>
                            <a:rPr lang="en-US" altLang="zh-CN" sz="1800" i="1">
                              <a:latin typeface="Cambria Math" panose="02040503050406030204" pitchFamily="18" charset="0"/>
                            </a:rPr>
                            <m:t>𝑮𝒙</m:t>
                          </m:r>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𝝀</m:t>
                              </m:r>
                            </m:e>
                            <m:sup>
                              <m:r>
                                <a:rPr lang="en-US" altLang="zh-CN" sz="1800" i="1">
                                  <a:latin typeface="Cambria Math" panose="02040503050406030204" pitchFamily="18" charset="0"/>
                                </a:rPr>
                                <m:t>𝑻</m:t>
                              </m:r>
                            </m:sup>
                          </m:sSup>
                          <m:r>
                            <a:rPr lang="en-US" altLang="zh-CN" sz="1800" i="1">
                              <a:latin typeface="Cambria Math" panose="02040503050406030204" pitchFamily="18" charset="0"/>
                            </a:rPr>
                            <m:t>𝒃</m:t>
                          </m:r>
                        </m:e>
                      </m:d>
                      <m:r>
                        <a:rPr lang="en-US" altLang="zh-CN" sz="1800" i="1">
                          <a:latin typeface="Cambria Math" panose="02040503050406030204" pitchFamily="18" charset="0"/>
                        </a:rPr>
                        <m:t>, </m:t>
                      </m:r>
                      <m:r>
                        <a:rPr lang="en-US" altLang="zh-CN" sz="1800" i="1">
                          <a:latin typeface="Cambria Math" panose="02040503050406030204" pitchFamily="18" charset="0"/>
                        </a:rPr>
                        <m:t>𝒔</m:t>
                      </m:r>
                      <m:r>
                        <a:rPr lang="en-US" altLang="zh-CN" sz="1800" i="1">
                          <a:latin typeface="Cambria Math" panose="02040503050406030204" pitchFamily="18" charset="0"/>
                        </a:rPr>
                        <m:t>.</m:t>
                      </m:r>
                      <m:r>
                        <a:rPr lang="en-US" altLang="zh-CN" sz="1800" i="1">
                          <a:latin typeface="Cambria Math" panose="02040503050406030204" pitchFamily="18" charset="0"/>
                        </a:rPr>
                        <m:t>𝒕</m:t>
                      </m:r>
                      <m:r>
                        <a:rPr lang="en-US" altLang="zh-CN" sz="1800" i="1">
                          <a:latin typeface="Cambria Math" panose="02040503050406030204" pitchFamily="18" charset="0"/>
                        </a:rPr>
                        <m:t>. </m:t>
                      </m:r>
                      <m:r>
                        <a:rPr lang="en-US" altLang="zh-CN" sz="1800" i="1">
                          <a:latin typeface="Cambria Math" panose="02040503050406030204" pitchFamily="18" charset="0"/>
                        </a:rPr>
                        <m:t>𝑮𝒙</m:t>
                      </m:r>
                      <m:r>
                        <a:rPr lang="en-US" altLang="zh-CN" sz="1800" i="1">
                          <a:latin typeface="Cambria Math" panose="02040503050406030204" pitchFamily="18" charset="0"/>
                        </a:rPr>
                        <m:t>+</m:t>
                      </m:r>
                      <m:r>
                        <a:rPr lang="en-US" altLang="zh-CN" sz="1800" i="1">
                          <a:latin typeface="Cambria Math" panose="02040503050406030204" pitchFamily="18" charset="0"/>
                        </a:rPr>
                        <m:t>𝒄</m:t>
                      </m:r>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𝑨</m:t>
                          </m:r>
                        </m:e>
                        <m:sup>
                          <m:r>
                            <a:rPr lang="en-US" altLang="zh-CN" sz="1800" i="1">
                              <a:latin typeface="Cambria Math" panose="02040503050406030204" pitchFamily="18" charset="0"/>
                            </a:rPr>
                            <m:t>𝑻</m:t>
                          </m:r>
                        </m:sup>
                      </m:sSup>
                      <m:r>
                        <a:rPr lang="en-US" altLang="zh-CN" sz="1800" i="1">
                          <a:latin typeface="Cambria Math" panose="02040503050406030204" pitchFamily="18" charset="0"/>
                        </a:rPr>
                        <m:t>𝝀</m:t>
                      </m:r>
                      <m:r>
                        <a:rPr lang="en-US" altLang="zh-CN" sz="1800" i="1">
                          <a:latin typeface="Cambria Math" panose="02040503050406030204" pitchFamily="18" charset="0"/>
                        </a:rPr>
                        <m:t>=</m:t>
                      </m:r>
                      <m:r>
                        <a:rPr lang="en-US" altLang="zh-CN" sz="1800" i="1">
                          <a:latin typeface="Cambria Math" panose="02040503050406030204" pitchFamily="18" charset="0"/>
                        </a:rPr>
                        <m:t>𝟎</m:t>
                      </m:r>
                      <m:r>
                        <a:rPr lang="en-US" altLang="zh-CN" sz="1800" i="1">
                          <a:latin typeface="Cambria Math" panose="02040503050406030204" pitchFamily="18" charset="0"/>
                        </a:rPr>
                        <m:t>,</m:t>
                      </m:r>
                      <m:r>
                        <a:rPr lang="en-US" altLang="zh-CN" sz="1800" i="1">
                          <a:latin typeface="Cambria Math" panose="02040503050406030204" pitchFamily="18" charset="0"/>
                        </a:rPr>
                        <m:t>𝝀</m:t>
                      </m:r>
                      <m:r>
                        <a:rPr lang="en-US" altLang="zh-CN" sz="1800" i="1">
                          <a:latin typeface="Cambria Math" panose="02040503050406030204" pitchFamily="18" charset="0"/>
                        </a:rPr>
                        <m:t>≥</m:t>
                      </m:r>
                      <m:r>
                        <a:rPr lang="en-US" altLang="zh-CN" sz="1800" i="1">
                          <a:latin typeface="Cambria Math" panose="02040503050406030204" pitchFamily="18" charset="0"/>
                        </a:rPr>
                        <m:t>𝟎</m:t>
                      </m:r>
                    </m:oMath>
                  </m:oMathPara>
                </a14:m>
                <a:endParaRPr lang="en-US" altLang="zh-CN" sz="1800" dirty="0"/>
              </a:p>
              <a:p>
                <a:pPr marL="0" indent="0">
                  <a:buNone/>
                </a:pPr>
                <a:endParaRPr lang="en-US" altLang="zh-CN" sz="1800" dirty="0"/>
              </a:p>
              <a:p>
                <a:endParaRPr lang="zh-CN" altLang="en-US" sz="1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463" t="-759" b="-455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 calcmode="lin" valueType="num">
                                      <p:cBhvr additive="base">
                                        <p:cTn id="6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 calcmode="lin" valueType="num">
                                      <p:cBhvr additive="base">
                                        <p:cTn id="6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
                                            <p:txEl>
                                              <p:pRg st="12" end="12"/>
                                            </p:txEl>
                                          </p:spTgt>
                                        </p:tgtEl>
                                        <p:attrNameLst>
                                          <p:attrName>style.visibility</p:attrName>
                                        </p:attrNameLst>
                                      </p:cBhvr>
                                      <p:to>
                                        <p:strVal val="visible"/>
                                      </p:to>
                                    </p:set>
                                    <p:anim calcmode="lin" valueType="num">
                                      <p:cBhvr additive="base">
                                        <p:cTn id="7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对偶问题的几何解释</a:t>
                </a:r>
                <a:endParaRPr lang="en-US" altLang="zh-CN" dirty="0"/>
              </a:p>
              <a:p>
                <a:pPr lvl="1"/>
                <a:r>
                  <a:rPr lang="zh-CN" altLang="en-US" dirty="0"/>
                  <a:t>为简化讨论，只讨论一个不等式约束</a:t>
                </a:r>
                <a14:m>
                  <m:oMath xmlns:m="http://schemas.openxmlformats.org/officeDocument/2006/math">
                    <m:r>
                      <a:rPr lang="en-US" altLang="zh-CN" b="1" i="1" smtClean="0">
                        <a:latin typeface="Cambria Math"/>
                      </a:rPr>
                      <m:t>𝒈</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𝟎</m:t>
                    </m:r>
                  </m:oMath>
                </a14:m>
                <a:r>
                  <a:rPr lang="zh-CN" altLang="en-US" dirty="0"/>
                  <a:t>，没有等式约束的情况</a:t>
                </a:r>
                <a:endParaRPr lang="en-US" altLang="zh-CN" dirty="0"/>
              </a:p>
              <a:p>
                <a:pPr lvl="1"/>
                <a:r>
                  <a:rPr lang="zh-CN" altLang="en-US" dirty="0"/>
                  <a:t>在</a:t>
                </a:r>
                <a14:m>
                  <m:oMath xmlns:m="http://schemas.openxmlformats.org/officeDocument/2006/math">
                    <m:r>
                      <a:rPr lang="en-US" altLang="zh-CN" b="1" i="1" smtClean="0">
                        <a:latin typeface="Cambria Math"/>
                      </a:rPr>
                      <m:t>(</m:t>
                    </m:r>
                    <m:r>
                      <a:rPr lang="en-US" altLang="zh-CN" b="1" i="1" smtClean="0">
                        <a:latin typeface="Cambria Math"/>
                      </a:rPr>
                      <m:t>𝒚</m:t>
                    </m:r>
                    <m:r>
                      <a:rPr lang="en-US" altLang="zh-CN" b="1" i="1" smtClean="0">
                        <a:latin typeface="Cambria Math"/>
                      </a:rPr>
                      <m:t>,</m:t>
                    </m:r>
                    <m:r>
                      <a:rPr lang="en-US" altLang="zh-CN" b="1" i="1" smtClean="0">
                        <a:latin typeface="Cambria Math"/>
                      </a:rPr>
                      <m:t>𝒛</m:t>
                    </m:r>
                    <m:r>
                      <a:rPr lang="en-US" altLang="zh-CN" b="1" i="1" smtClean="0">
                        <a:latin typeface="Cambria Math"/>
                      </a:rPr>
                      <m:t>)</m:t>
                    </m:r>
                  </m:oMath>
                </a14:m>
                <a:r>
                  <a:rPr lang="zh-CN" altLang="en-US" dirty="0"/>
                  <a:t>平面内，集合</a:t>
                </a:r>
                <a14:m>
                  <m:oMath xmlns:m="http://schemas.openxmlformats.org/officeDocument/2006/math">
                    <m:r>
                      <a:rPr lang="en-US" altLang="zh-CN" b="1" i="1" smtClean="0">
                        <a:latin typeface="Cambria Math"/>
                      </a:rPr>
                      <m:t>{</m:t>
                    </m:r>
                    <m:d>
                      <m:dPr>
                        <m:ctrlPr>
                          <a:rPr lang="en-US" altLang="zh-CN" b="1" i="1" smtClean="0">
                            <a:latin typeface="Cambria Math" panose="02040503050406030204" pitchFamily="18" charset="0"/>
                          </a:rPr>
                        </m:ctrlPr>
                      </m:dPr>
                      <m:e>
                        <m:r>
                          <a:rPr lang="en-US" altLang="zh-CN" b="1" i="1" smtClean="0">
                            <a:latin typeface="Cambria Math"/>
                          </a:rPr>
                          <m:t>𝒚</m:t>
                        </m:r>
                        <m:r>
                          <a:rPr lang="en-US" altLang="zh-CN" b="1" i="1" smtClean="0">
                            <a:latin typeface="Cambria Math"/>
                          </a:rPr>
                          <m:t>,</m:t>
                        </m:r>
                        <m:r>
                          <a:rPr lang="en-US" altLang="zh-CN" b="1" i="1" smtClean="0">
                            <a:latin typeface="Cambria Math"/>
                          </a:rPr>
                          <m:t>𝒛</m:t>
                        </m:r>
                      </m:e>
                    </m:d>
                    <m:r>
                      <a:rPr lang="en-US" altLang="zh-CN" b="1" i="1" smtClean="0">
                        <a:latin typeface="Cambria Math"/>
                      </a:rPr>
                      <m:t>:</m:t>
                    </m:r>
                    <m:r>
                      <a:rPr lang="en-US" altLang="zh-CN" b="1" i="1" smtClean="0">
                        <a:latin typeface="Cambria Math"/>
                      </a:rPr>
                      <m:t>𝒚</m:t>
                    </m:r>
                    <m:r>
                      <a:rPr lang="en-US" altLang="zh-CN" b="1" i="1" smtClean="0">
                        <a:latin typeface="Cambria Math"/>
                      </a:rPr>
                      <m:t>=</m:t>
                    </m:r>
                    <m:r>
                      <a:rPr lang="en-US" altLang="zh-CN" b="1" i="1" smtClean="0">
                        <a:latin typeface="Cambria Math"/>
                      </a:rPr>
                      <m:t>𝒈</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𝒛</m:t>
                    </m:r>
                    <m:r>
                      <a:rPr lang="en-US" altLang="zh-CN" b="1" i="1"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𝒙</m:t>
                    </m:r>
                    <m:r>
                      <a:rPr lang="en-US" altLang="zh-CN" b="1" i="1" smtClean="0">
                        <a:latin typeface="Cambria Math"/>
                      </a:rPr>
                      <m:t>∈</m:t>
                    </m:r>
                    <m:r>
                      <a:rPr lang="en-US" altLang="zh-CN" b="1" i="1" smtClean="0">
                        <a:latin typeface="Cambria Math"/>
                      </a:rPr>
                      <m:t>𝑿</m:t>
                    </m:r>
                    <m:r>
                      <a:rPr lang="en-US" altLang="zh-CN" b="1" i="1" smtClean="0">
                        <a:latin typeface="Cambria Math"/>
                      </a:rPr>
                      <m:t>}</m:t>
                    </m:r>
                  </m:oMath>
                </a14:m>
                <a:r>
                  <a:rPr lang="zh-CN" altLang="en-US" dirty="0"/>
                  <a:t>用</a:t>
                </a:r>
                <a:r>
                  <a:rPr lang="en-US" altLang="zh-CN" i="1" dirty="0"/>
                  <a:t>G</a:t>
                </a:r>
                <a:r>
                  <a:rPr lang="zh-CN" altLang="en-US" dirty="0"/>
                  <a:t>表示</a:t>
                </a:r>
                <a:r>
                  <a:rPr lang="en-US" altLang="zh-CN" dirty="0"/>
                  <a:t>,</a:t>
                </a:r>
                <a:r>
                  <a:rPr lang="zh-CN" altLang="en-US" dirty="0"/>
                  <a:t>则</a:t>
                </a:r>
                <a14:m>
                  <m:oMath xmlns:m="http://schemas.openxmlformats.org/officeDocument/2006/math">
                    <m:r>
                      <a:rPr lang="en-US" altLang="zh-CN" b="1" i="1" smtClean="0">
                        <a:latin typeface="Cambria Math"/>
                      </a:rPr>
                      <m:t>𝑮</m:t>
                    </m:r>
                  </m:oMath>
                </a14:m>
                <a:r>
                  <a:rPr lang="zh-CN" altLang="en-US" dirty="0"/>
                  <a:t>是</a:t>
                </a:r>
                <a14:m>
                  <m:oMath xmlns:m="http://schemas.openxmlformats.org/officeDocument/2006/math">
                    <m:r>
                      <a:rPr lang="en-US" altLang="zh-CN" b="1" i="1" dirty="0" smtClean="0">
                        <a:latin typeface="Cambria Math"/>
                      </a:rPr>
                      <m:t>(</m:t>
                    </m:r>
                    <m:r>
                      <a:rPr lang="en-US" altLang="zh-CN" b="1" i="1" dirty="0" smtClean="0">
                        <a:latin typeface="Cambria Math"/>
                      </a:rPr>
                      <m:t>𝒈</m:t>
                    </m:r>
                    <m:r>
                      <a:rPr lang="en-US" altLang="zh-CN" b="1" i="1" dirty="0" smtClean="0">
                        <a:latin typeface="Cambria Math"/>
                      </a:rPr>
                      <m:t>,</m:t>
                    </m:r>
                    <m:r>
                      <a:rPr lang="en-US" altLang="zh-CN" b="1" i="1" dirty="0" smtClean="0">
                        <a:latin typeface="Cambria Math"/>
                      </a:rPr>
                      <m:t>𝒇</m:t>
                    </m:r>
                    <m:r>
                      <a:rPr lang="en-US" altLang="zh-CN" b="1" i="1" dirty="0" smtClean="0">
                        <a:latin typeface="Cambria Math"/>
                      </a:rPr>
                      <m:t>)</m:t>
                    </m:r>
                  </m:oMath>
                </a14:m>
                <a:r>
                  <a:rPr lang="zh-CN" altLang="en-US" dirty="0"/>
                  <a:t>映射下</a:t>
                </a:r>
                <a14:m>
                  <m:oMath xmlns:m="http://schemas.openxmlformats.org/officeDocument/2006/math">
                    <m:r>
                      <a:rPr lang="en-US" altLang="zh-CN" b="1" i="1" smtClean="0">
                        <a:latin typeface="Cambria Math"/>
                      </a:rPr>
                      <m:t>𝑿</m:t>
                    </m:r>
                  </m:oMath>
                </a14:m>
                <a:r>
                  <a:rPr lang="zh-CN" altLang="en-US" dirty="0"/>
                  <a:t>的像</a:t>
                </a:r>
                <a:endParaRPr lang="en-US" altLang="zh-CN" dirty="0"/>
              </a:p>
              <a:p>
                <a:pPr marL="441325" lvl="1" indent="0">
                  <a:buNone/>
                </a:pP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058"/>
                </a:stretch>
              </a:blipFill>
            </p:spPr>
            <p:txBody>
              <a:bodyPr/>
              <a:lstStyle/>
              <a:p>
                <a:r>
                  <a:rPr lang="zh-CN" altLang="en-US">
                    <a:noFill/>
                  </a:rPr>
                  <a:t> </a:t>
                </a:r>
                <a:endParaRPr lang="zh-CN" altLang="en-US">
                  <a:noFill/>
                </a:endParaRPr>
              </a:p>
            </p:txBody>
          </p:sp>
        </mc:Fallback>
      </mc:AlternateContent>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2376" y="3537173"/>
            <a:ext cx="4675080" cy="3296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992560" y="4127753"/>
                <a:ext cx="3312368" cy="1569660"/>
              </a:xfrm>
              <a:prstGeom prst="rect">
                <a:avLst/>
              </a:prstGeom>
              <a:noFill/>
            </p:spPr>
            <p:txBody>
              <a:bodyPr wrap="square" rtlCol="0">
                <a:spAutoFit/>
              </a:bodyPr>
              <a:lstStyle/>
              <a:p>
                <a:pPr algn="l"/>
                <a:r>
                  <a:rPr lang="zh-CN" altLang="en-US" dirty="0">
                    <a:solidFill>
                      <a:srgbClr val="0000FF"/>
                    </a:solidFill>
                  </a:rPr>
                  <a:t>原问题：就是在</a:t>
                </a:r>
                <a14:m>
                  <m:oMath xmlns:m="http://schemas.openxmlformats.org/officeDocument/2006/math">
                    <m:r>
                      <a:rPr lang="en-US" altLang="zh-CN" b="1" i="1" smtClean="0">
                        <a:solidFill>
                          <a:srgbClr val="0000FF"/>
                        </a:solidFill>
                        <a:latin typeface="Cambria Math"/>
                      </a:rPr>
                      <m:t>𝒚</m:t>
                    </m:r>
                    <m:r>
                      <a:rPr lang="en-US" altLang="zh-CN" b="1" i="1" smtClean="0">
                        <a:solidFill>
                          <a:srgbClr val="0000FF"/>
                        </a:solidFill>
                        <a:latin typeface="Cambria Math"/>
                      </a:rPr>
                      <m:t>≤</m:t>
                    </m:r>
                    <m:r>
                      <a:rPr lang="en-US" altLang="zh-CN" b="1" i="1" smtClean="0">
                        <a:solidFill>
                          <a:srgbClr val="0000FF"/>
                        </a:solidFill>
                        <a:latin typeface="Cambria Math"/>
                      </a:rPr>
                      <m:t>𝟎</m:t>
                    </m:r>
                  </m:oMath>
                </a14:m>
                <a:r>
                  <a:rPr lang="zh-CN" altLang="en-US" dirty="0">
                    <a:solidFill>
                      <a:srgbClr val="0000FF"/>
                    </a:solidFill>
                  </a:rPr>
                  <a:t>的</a:t>
                </a:r>
                <a:r>
                  <a:rPr lang="en-US" altLang="zh-CN" dirty="0">
                    <a:solidFill>
                      <a:srgbClr val="0000FF"/>
                    </a:solidFill>
                  </a:rPr>
                  <a:t>G</a:t>
                </a:r>
                <a:r>
                  <a:rPr lang="zh-CN" altLang="en-US" dirty="0">
                    <a:solidFill>
                      <a:srgbClr val="0000FF"/>
                    </a:solidFill>
                  </a:rPr>
                  <a:t>中找到一个最小的点，使得其有最小的纵坐标，该点为</a:t>
                </a:r>
                <a14:m>
                  <m:oMath xmlns:m="http://schemas.openxmlformats.org/officeDocument/2006/math">
                    <m:r>
                      <a:rPr lang="en-US" altLang="zh-CN" b="1" i="1" smtClean="0">
                        <a:solidFill>
                          <a:srgbClr val="0000FF"/>
                        </a:solidFill>
                        <a:latin typeface="Cambria Math"/>
                      </a:rPr>
                      <m:t>(</m:t>
                    </m:r>
                    <m:acc>
                      <m:accPr>
                        <m:chr m:val="̅"/>
                        <m:ctrlPr>
                          <a:rPr lang="en-US" altLang="zh-CN" b="1" i="1" smtClean="0">
                            <a:solidFill>
                              <a:srgbClr val="0000FF"/>
                            </a:solidFill>
                            <a:latin typeface="Cambria Math" panose="02040503050406030204" pitchFamily="18" charset="0"/>
                          </a:rPr>
                        </m:ctrlPr>
                      </m:accPr>
                      <m:e>
                        <m:r>
                          <a:rPr lang="en-US" altLang="zh-CN" b="1" i="1" smtClean="0">
                            <a:solidFill>
                              <a:srgbClr val="0000FF"/>
                            </a:solidFill>
                            <a:latin typeface="Cambria Math"/>
                          </a:rPr>
                          <m:t>𝒚</m:t>
                        </m:r>
                      </m:e>
                    </m:acc>
                    <m:r>
                      <a:rPr lang="en-US" altLang="zh-CN" b="1" i="1" smtClean="0">
                        <a:solidFill>
                          <a:srgbClr val="0000FF"/>
                        </a:solidFill>
                        <a:latin typeface="Cambria Math"/>
                      </a:rPr>
                      <m:t>,</m:t>
                    </m:r>
                    <m:acc>
                      <m:accPr>
                        <m:chr m:val="̅"/>
                        <m:ctrlPr>
                          <a:rPr lang="en-US" altLang="zh-CN" b="1" i="1" smtClean="0">
                            <a:solidFill>
                              <a:srgbClr val="0000FF"/>
                            </a:solidFill>
                            <a:latin typeface="Cambria Math" panose="02040503050406030204" pitchFamily="18" charset="0"/>
                          </a:rPr>
                        </m:ctrlPr>
                      </m:accPr>
                      <m:e>
                        <m:r>
                          <a:rPr lang="en-US" altLang="zh-CN" b="1" i="1" smtClean="0">
                            <a:solidFill>
                              <a:srgbClr val="0000FF"/>
                            </a:solidFill>
                            <a:latin typeface="Cambria Math"/>
                          </a:rPr>
                          <m:t>𝒛</m:t>
                        </m:r>
                      </m:e>
                    </m:acc>
                    <m:r>
                      <a:rPr lang="en-US" altLang="zh-CN" b="1" i="1" smtClean="0">
                        <a:solidFill>
                          <a:srgbClr val="0000FF"/>
                        </a:solidFill>
                        <a:latin typeface="Cambria Math"/>
                      </a:rPr>
                      <m:t>)</m:t>
                    </m:r>
                  </m:oMath>
                </a14:m>
                <a:endParaRPr lang="zh-CN" altLang="en-US" dirty="0">
                  <a:solidFill>
                    <a:srgbClr val="0000FF"/>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992560" y="4127753"/>
                <a:ext cx="3312368" cy="1569660"/>
              </a:xfrm>
              <a:prstGeom prst="rect">
                <a:avLst/>
              </a:prstGeom>
              <a:blipFill rotWithShape="1">
                <a:blip r:embed="rId4"/>
                <a:stretch>
                  <a:fillRect l="-2947" t="-4264" r="-1473" b="-6589"/>
                </a:stretch>
              </a:blipFill>
            </p:spPr>
            <p:txBody>
              <a:bodyPr/>
              <a:lstStyle/>
              <a:p>
                <a:r>
                  <a:rPr lang="zh-CN" altLang="en-US">
                    <a:noFill/>
                  </a:rPr>
                  <a:t> </a:t>
                </a:r>
                <a:endParaRPr lang="zh-CN" altLang="en-US">
                  <a:noFill/>
                </a:endParaRPr>
              </a:p>
            </p:txBody>
          </p:sp>
        </mc:Fallback>
      </mc:AlternateContent>
      <p:cxnSp>
        <p:nvCxnSpPr>
          <p:cNvPr id="6" name="直接箭头连接符 5">
            <a:extLst>
              <a:ext uri="{FF2B5EF4-FFF2-40B4-BE49-F238E27FC236}">
                <a16:creationId xmlns:a16="http://schemas.microsoft.com/office/drawing/2014/main" id="{14A86AD1-01E3-408A-A351-3C2EA0A349CF}"/>
              </a:ext>
            </a:extLst>
          </p:cNvPr>
          <p:cNvCxnSpPr/>
          <p:nvPr/>
        </p:nvCxnSpPr>
        <p:spPr bwMode="auto">
          <a:xfrm flipV="1">
            <a:off x="6825208" y="4127753"/>
            <a:ext cx="1800200" cy="1569660"/>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3BECFED-F1B8-48AD-94E7-93E4338CD6A7}"/>
                  </a:ext>
                </a:extLst>
              </p:cNvPr>
              <p:cNvSpPr txBox="1"/>
              <p:nvPr/>
            </p:nvSpPr>
            <p:spPr>
              <a:xfrm>
                <a:off x="7722447" y="3753197"/>
                <a:ext cx="1866217" cy="461665"/>
              </a:xfrm>
              <a:prstGeom prst="rect">
                <a:avLst/>
              </a:prstGeom>
              <a:noFill/>
            </p:spPr>
            <p:txBody>
              <a:bodyPr wrap="none" rtlCol="0">
                <a:spAutoFit/>
              </a:bodyPr>
              <a:lstStyle/>
              <a:p>
                <a:r>
                  <a:rPr lang="zh-CN" altLang="en-US" dirty="0">
                    <a:solidFill>
                      <a:srgbClr val="FF0000"/>
                    </a:solidFill>
                  </a:rPr>
                  <a:t>法向量</a:t>
                </a:r>
                <a14:m>
                  <m:oMath xmlns:m="http://schemas.openxmlformats.org/officeDocument/2006/math">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𝒖</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r>
                      <a:rPr lang="en-US" altLang="zh-CN" b="1" i="1" smtClean="0">
                        <a:solidFill>
                          <a:srgbClr val="FF0000"/>
                        </a:solidFill>
                        <a:latin typeface="Cambria Math" panose="02040503050406030204" pitchFamily="18" charset="0"/>
                      </a:rPr>
                      <m:t>)</m:t>
                    </m:r>
                  </m:oMath>
                </a14:m>
                <a:endParaRPr lang="zh-CN" altLang="en-US" dirty="0">
                  <a:solidFill>
                    <a:srgbClr val="FF0000"/>
                  </a:solidFill>
                </a:endParaRPr>
              </a:p>
            </p:txBody>
          </p:sp>
        </mc:Choice>
        <mc:Fallback xmlns="">
          <p:sp>
            <p:nvSpPr>
              <p:cNvPr id="7" name="文本框 6">
                <a:extLst>
                  <a:ext uri="{FF2B5EF4-FFF2-40B4-BE49-F238E27FC236}">
                    <a16:creationId xmlns:a16="http://schemas.microsoft.com/office/drawing/2014/main" id="{C3BECFED-F1B8-48AD-94E7-93E4338CD6A7}"/>
                  </a:ext>
                </a:extLst>
              </p:cNvPr>
              <p:cNvSpPr txBox="1">
                <a:spLocks noRot="1" noChangeAspect="1" noMove="1" noResize="1" noEditPoints="1" noAdjustHandles="1" noChangeArrowheads="1" noChangeShapeType="1" noTextEdit="1"/>
              </p:cNvSpPr>
              <p:nvPr/>
            </p:nvSpPr>
            <p:spPr>
              <a:xfrm>
                <a:off x="7722447" y="3753197"/>
                <a:ext cx="1866217" cy="461665"/>
              </a:xfrm>
              <a:prstGeom prst="rect">
                <a:avLst/>
              </a:prstGeom>
              <a:blipFill>
                <a:blip r:embed="rId5"/>
                <a:stretch>
                  <a:fillRect l="-5229" t="-14667" r="-2288" b="-26667"/>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现在假设</a:t>
                </a:r>
                <a14:m>
                  <m:oMath xmlns:m="http://schemas.openxmlformats.org/officeDocument/2006/math">
                    <m:r>
                      <a:rPr lang="en-US" altLang="zh-CN" sz="2800" b="1" i="1" smtClean="0">
                        <a:latin typeface="Cambria Math"/>
                      </a:rPr>
                      <m:t>𝒖</m:t>
                    </m:r>
                    <m:r>
                      <a:rPr lang="en-US" altLang="zh-CN" sz="2800" b="1" i="1" smtClean="0">
                        <a:latin typeface="Cambria Math"/>
                      </a:rPr>
                      <m:t>≥</m:t>
                    </m:r>
                    <m:r>
                      <a:rPr lang="en-US" altLang="zh-CN" sz="2800" b="1" i="1" smtClean="0">
                        <a:latin typeface="Cambria Math"/>
                      </a:rPr>
                      <m:t>𝟎</m:t>
                    </m:r>
                  </m:oMath>
                </a14:m>
                <a:r>
                  <a:rPr lang="en-US" altLang="zh-CN" sz="2800" dirty="0"/>
                  <a:t>,</a:t>
                </a:r>
                <a:r>
                  <a:rPr lang="zh-CN" altLang="en-US" sz="2800" dirty="0"/>
                  <a:t>为了确定</a:t>
                </a:r>
                <a14:m>
                  <m:oMath xmlns:m="http://schemas.openxmlformats.org/officeDocument/2006/math">
                    <m:r>
                      <a:rPr lang="en-US" altLang="zh-CN" sz="2800" b="1" i="1" smtClean="0">
                        <a:latin typeface="Cambria Math"/>
                      </a:rPr>
                      <m:t>𝜽</m:t>
                    </m:r>
                    <m:r>
                      <a:rPr lang="en-US" altLang="zh-CN" sz="2800" b="1" i="1" smtClean="0">
                        <a:latin typeface="Cambria Math"/>
                      </a:rPr>
                      <m:t>(</m:t>
                    </m:r>
                    <m:r>
                      <a:rPr lang="en-US" altLang="zh-CN" sz="2800" b="1" i="1" smtClean="0">
                        <a:latin typeface="Cambria Math"/>
                      </a:rPr>
                      <m:t>𝒖</m:t>
                    </m:r>
                    <m:r>
                      <a:rPr lang="en-US" altLang="zh-CN" sz="2800" b="1" i="1" smtClean="0">
                        <a:latin typeface="Cambria Math"/>
                      </a:rPr>
                      <m:t>)</m:t>
                    </m:r>
                  </m:oMath>
                </a14:m>
                <a:r>
                  <a:rPr lang="en-US" altLang="zh-CN" sz="2800" dirty="0"/>
                  <a:t>,</a:t>
                </a:r>
                <a:r>
                  <a:rPr lang="zh-CN" altLang="en-US" sz="2800" dirty="0"/>
                  <a:t>需要</a:t>
                </a:r>
                <a14:m>
                  <m:oMath xmlns:m="http://schemas.openxmlformats.org/officeDocument/2006/math">
                    <m:r>
                      <a:rPr lang="en-US" altLang="zh-CN" sz="2800" b="1" i="1" smtClean="0">
                        <a:latin typeface="Cambria Math"/>
                      </a:rPr>
                      <m:t>𝒎𝒊𝒏</m:t>
                    </m:r>
                    <m:r>
                      <a:rPr lang="en-US" altLang="zh-CN" sz="2800" b="1" i="1" smtClean="0">
                        <a:latin typeface="Cambria Math"/>
                      </a:rPr>
                      <m:t> </m:t>
                    </m:r>
                    <m:r>
                      <a:rPr lang="en-US" altLang="zh-CN" sz="2800" b="1" i="1" smtClean="0">
                        <a:latin typeface="Cambria Math"/>
                      </a:rPr>
                      <m:t>𝒇</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panose="02040503050406030204" pitchFamily="18" charset="0"/>
                      </a:rPr>
                      <m:t>+</m:t>
                    </m:r>
                    <m:r>
                      <a:rPr lang="en-US" altLang="zh-CN" sz="2800" b="1" i="1" smtClean="0">
                        <a:latin typeface="Cambria Math"/>
                      </a:rPr>
                      <m:t>𝒖𝒈</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𝒙</m:t>
                    </m:r>
                    <m:r>
                      <a:rPr lang="en-US" altLang="zh-CN" sz="2800" b="1" i="1" smtClean="0">
                        <a:latin typeface="Cambria Math"/>
                      </a:rPr>
                      <m:t>∈</m:t>
                    </m:r>
                    <m:r>
                      <a:rPr lang="en-US" altLang="zh-CN" sz="2800" b="1" i="1" smtClean="0">
                        <a:latin typeface="Cambria Math"/>
                      </a:rPr>
                      <m:t>𝑿</m:t>
                    </m:r>
                  </m:oMath>
                </a14:m>
                <a:r>
                  <a:rPr lang="en-US" altLang="zh-CN" sz="2800" dirty="0"/>
                  <a:t>.</a:t>
                </a:r>
                <a:r>
                  <a:rPr lang="zh-CN" altLang="en-US" sz="2800" dirty="0"/>
                  <a:t>令</a:t>
                </a:r>
                <a14:m>
                  <m:oMath xmlns:m="http://schemas.openxmlformats.org/officeDocument/2006/math">
                    <m:r>
                      <a:rPr lang="en-US" altLang="zh-CN" sz="2800" b="1" i="1" smtClean="0">
                        <a:latin typeface="Cambria Math"/>
                      </a:rPr>
                      <m:t>𝒚</m:t>
                    </m:r>
                    <m:r>
                      <a:rPr lang="en-US" altLang="zh-CN" sz="2800" b="1" i="1" smtClean="0">
                        <a:latin typeface="Cambria Math"/>
                      </a:rPr>
                      <m:t>=</m:t>
                    </m:r>
                    <m:r>
                      <a:rPr lang="en-US" altLang="zh-CN" sz="2800" b="1" i="1" smtClean="0">
                        <a:latin typeface="Cambria Math"/>
                      </a:rPr>
                      <m:t>𝒈</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𝒛</m:t>
                    </m:r>
                    <m:r>
                      <a:rPr lang="en-US" altLang="zh-CN" sz="2800" b="1" i="1" smtClean="0">
                        <a:latin typeface="Cambria Math"/>
                      </a:rPr>
                      <m:t>=</m:t>
                    </m:r>
                    <m:r>
                      <a:rPr lang="en-US" altLang="zh-CN" sz="2800" b="1" i="1" smtClean="0">
                        <a:latin typeface="Cambria Math"/>
                      </a:rPr>
                      <m:t>𝒇</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𝒙</m:t>
                    </m:r>
                    <m:r>
                      <a:rPr lang="en-US" altLang="zh-CN" sz="2800" b="1" i="1" smtClean="0">
                        <a:latin typeface="Cambria Math"/>
                      </a:rPr>
                      <m:t>∈</m:t>
                    </m:r>
                    <m:r>
                      <a:rPr lang="en-US" altLang="zh-CN" sz="2800" b="1" i="1" smtClean="0">
                        <a:latin typeface="Cambria Math"/>
                      </a:rPr>
                      <m:t>𝑿</m:t>
                    </m:r>
                    <m:r>
                      <a:rPr lang="en-US" altLang="zh-CN" sz="2800" b="1" i="1" smtClean="0">
                        <a:latin typeface="Cambria Math"/>
                      </a:rPr>
                      <m:t>,</m:t>
                    </m:r>
                  </m:oMath>
                </a14:m>
                <a:r>
                  <a:rPr lang="zh-CN" altLang="en-US" sz="2800" dirty="0"/>
                  <a:t>我们需要在</a:t>
                </a:r>
                <a14:m>
                  <m:oMath xmlns:m="http://schemas.openxmlformats.org/officeDocument/2006/math">
                    <m:r>
                      <a:rPr lang="en-US" altLang="zh-CN" sz="2800" b="1" i="1" smtClean="0">
                        <a:latin typeface="Cambria Math"/>
                      </a:rPr>
                      <m:t>𝑮</m:t>
                    </m:r>
                  </m:oMath>
                </a14:m>
                <a:r>
                  <a:rPr lang="zh-CN" altLang="en-US" sz="2800" dirty="0"/>
                  <a:t>中最小化</a:t>
                </a:r>
                <a14:m>
                  <m:oMath xmlns:m="http://schemas.openxmlformats.org/officeDocument/2006/math">
                    <m:r>
                      <a:rPr lang="en-US" altLang="zh-CN" sz="2800" b="1" i="1" smtClean="0">
                        <a:latin typeface="Cambria Math"/>
                      </a:rPr>
                      <m:t>𝒛</m:t>
                    </m:r>
                    <m:r>
                      <a:rPr lang="en-US" altLang="zh-CN" sz="2800" b="1" i="1" smtClean="0">
                        <a:latin typeface="Cambria Math"/>
                      </a:rPr>
                      <m:t>+</m:t>
                    </m:r>
                    <m:r>
                      <a:rPr lang="en-US" altLang="zh-CN" sz="2800" b="1" i="1" smtClean="0">
                        <a:latin typeface="Cambria Math"/>
                      </a:rPr>
                      <m:t>𝒖𝒚</m:t>
                    </m:r>
                  </m:oMath>
                </a14:m>
                <a:r>
                  <a:rPr lang="en-US" altLang="zh-CN" sz="2800" dirty="0"/>
                  <a:t>,</a:t>
                </a:r>
                <a:r>
                  <a:rPr lang="zh-CN" altLang="en-US" sz="2800" dirty="0"/>
                  <a:t>显然</a:t>
                </a:r>
                <a14:m>
                  <m:oMath xmlns:m="http://schemas.openxmlformats.org/officeDocument/2006/math">
                    <m:r>
                      <a:rPr lang="en-US" altLang="zh-CN" sz="2800" b="1" i="1" smtClean="0">
                        <a:latin typeface="Cambria Math"/>
                      </a:rPr>
                      <m:t>𝒛</m:t>
                    </m:r>
                    <m:r>
                      <a:rPr lang="en-US" altLang="zh-CN" sz="2800" b="1" i="1" smtClean="0">
                        <a:latin typeface="Cambria Math"/>
                      </a:rPr>
                      <m:t>+</m:t>
                    </m:r>
                    <m:r>
                      <a:rPr lang="en-US" altLang="zh-CN" sz="2800" b="1" i="1" smtClean="0">
                        <a:latin typeface="Cambria Math"/>
                      </a:rPr>
                      <m:t>𝒖𝒚</m:t>
                    </m:r>
                    <m:r>
                      <a:rPr lang="en-US" altLang="zh-CN" sz="2800" b="1" i="1" smtClean="0">
                        <a:latin typeface="Cambria Math"/>
                      </a:rPr>
                      <m:t>=</m:t>
                    </m:r>
                    <m:r>
                      <a:rPr lang="en-US" altLang="zh-CN" sz="2800" b="1" i="1" smtClean="0">
                        <a:latin typeface="Cambria Math"/>
                      </a:rPr>
                      <m:t>𝜶</m:t>
                    </m:r>
                  </m:oMath>
                </a14:m>
                <a:r>
                  <a:rPr lang="zh-CN" altLang="en-US" sz="2800" dirty="0"/>
                  <a:t>是一条斜率为</a:t>
                </a:r>
                <a14:m>
                  <m:oMath xmlns:m="http://schemas.openxmlformats.org/officeDocument/2006/math">
                    <m:r>
                      <a:rPr lang="en-US" altLang="zh-CN" sz="2800" b="1" i="1" smtClean="0">
                        <a:latin typeface="Cambria Math"/>
                      </a:rPr>
                      <m:t>−</m:t>
                    </m:r>
                    <m:r>
                      <a:rPr lang="en-US" altLang="zh-CN" sz="2800" b="1" i="1" smtClean="0">
                        <a:latin typeface="Cambria Math"/>
                      </a:rPr>
                      <m:t>𝒖</m:t>
                    </m:r>
                  </m:oMath>
                </a14:m>
                <a:r>
                  <a:rPr lang="zh-CN" altLang="en-US" sz="2800" dirty="0"/>
                  <a:t>且在</a:t>
                </a:r>
                <a:r>
                  <a:rPr lang="en-US" altLang="zh-CN" sz="2800" dirty="0"/>
                  <a:t>z</a:t>
                </a:r>
                <a:r>
                  <a:rPr lang="zh-CN" altLang="en-US" sz="2800" dirty="0"/>
                  <a:t>轴上截距为</a:t>
                </a:r>
                <a14:m>
                  <m:oMath xmlns:m="http://schemas.openxmlformats.org/officeDocument/2006/math">
                    <m:r>
                      <a:rPr lang="en-US" altLang="zh-CN" sz="2800" b="1" i="1" smtClean="0">
                        <a:latin typeface="Cambria Math"/>
                      </a:rPr>
                      <m:t>𝜶</m:t>
                    </m:r>
                  </m:oMath>
                </a14:m>
                <a:r>
                  <a:rPr lang="zh-CN" altLang="en-US" sz="2800" dirty="0"/>
                  <a:t>的直线，为了最小化</a:t>
                </a:r>
                <a14:m>
                  <m:oMath xmlns:m="http://schemas.openxmlformats.org/officeDocument/2006/math">
                    <m:r>
                      <a:rPr lang="en-US" altLang="zh-CN" sz="2800" b="1" i="1" smtClean="0">
                        <a:latin typeface="Cambria Math"/>
                      </a:rPr>
                      <m:t>𝒛</m:t>
                    </m:r>
                    <m:r>
                      <a:rPr lang="en-US" altLang="zh-CN" sz="2800" b="1" i="1" smtClean="0">
                        <a:latin typeface="Cambria Math"/>
                      </a:rPr>
                      <m:t>+</m:t>
                    </m:r>
                    <m:r>
                      <a:rPr lang="en-US" altLang="zh-CN" sz="2800" b="1" i="1" smtClean="0">
                        <a:latin typeface="Cambria Math"/>
                      </a:rPr>
                      <m:t>𝒖𝒚</m:t>
                    </m:r>
                  </m:oMath>
                </a14:m>
                <a:r>
                  <a:rPr lang="en-US" altLang="zh-CN" sz="2800" dirty="0"/>
                  <a:t>,</a:t>
                </a:r>
                <a:r>
                  <a:rPr lang="zh-CN" altLang="en-US" sz="2800" dirty="0"/>
                  <a:t>需要沿负梯度方向来移动直线直到与</a:t>
                </a:r>
                <a14:m>
                  <m:oMath xmlns:m="http://schemas.openxmlformats.org/officeDocument/2006/math">
                    <m:r>
                      <a:rPr lang="en-US" altLang="zh-CN" sz="2800" b="1" i="1" smtClean="0">
                        <a:latin typeface="Cambria Math"/>
                      </a:rPr>
                      <m:t>𝑮</m:t>
                    </m:r>
                  </m:oMath>
                </a14:m>
                <a:r>
                  <a:rPr lang="zh-CN" altLang="en-US" sz="2800" dirty="0"/>
                  <a:t>相切为止，此时得到的</a:t>
                </a:r>
                <a:r>
                  <a:rPr lang="en-US" altLang="zh-CN" sz="2800" dirty="0"/>
                  <a:t>z</a:t>
                </a:r>
                <a:r>
                  <a:rPr lang="zh-CN" altLang="en-US" sz="2800" dirty="0"/>
                  <a:t>轴的截距为</a:t>
                </a:r>
                <a14:m>
                  <m:oMath xmlns:m="http://schemas.openxmlformats.org/officeDocument/2006/math">
                    <m:r>
                      <a:rPr lang="en-US" altLang="zh-CN" sz="2800" b="1" i="1" smtClean="0">
                        <a:latin typeface="Cambria Math"/>
                      </a:rPr>
                      <m:t>𝜽</m:t>
                    </m:r>
                    <m:r>
                      <a:rPr lang="en-US" altLang="zh-CN" sz="2800" b="1" i="1" smtClean="0">
                        <a:latin typeface="Cambria Math"/>
                      </a:rPr>
                      <m:t>(</m:t>
                    </m:r>
                    <m:r>
                      <a:rPr lang="en-US" altLang="zh-CN" sz="2800" b="1" i="1" smtClean="0">
                        <a:latin typeface="Cambria Math"/>
                      </a:rPr>
                      <m:t>𝒖</m:t>
                    </m:r>
                    <m:r>
                      <a:rPr lang="en-US" altLang="zh-CN" sz="2800" b="1" i="1" smtClean="0">
                        <a:latin typeface="Cambria Math"/>
                      </a:rPr>
                      <m:t>)</m:t>
                    </m:r>
                  </m:oMath>
                </a14:m>
                <a:endParaRPr lang="en-US" altLang="zh-CN"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46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88504" y="3730545"/>
                <a:ext cx="4464496" cy="3046988"/>
              </a:xfrm>
              <a:prstGeom prst="rect">
                <a:avLst/>
              </a:prstGeom>
              <a:noFill/>
            </p:spPr>
            <p:txBody>
              <a:bodyPr wrap="square" rtlCol="0">
                <a:spAutoFit/>
              </a:bodyPr>
              <a:lstStyle/>
              <a:p>
                <a:pPr marL="342900" indent="-342900" algn="l">
                  <a:buFont typeface="Wingdings" panose="05000000000000000000" pitchFamily="2" charset="2"/>
                  <a:buChar char="u"/>
                </a:pPr>
                <a:r>
                  <a:rPr lang="zh-CN" altLang="en-US" dirty="0">
                    <a:solidFill>
                      <a:srgbClr val="FF0000"/>
                    </a:solidFill>
                  </a:rPr>
                  <a:t>因此，对偶问题等价于找到一个支撑超平面的斜率并在</a:t>
                </a:r>
                <a:r>
                  <a:rPr lang="en-US" altLang="zh-CN" dirty="0">
                    <a:solidFill>
                      <a:srgbClr val="FF0000"/>
                    </a:solidFill>
                  </a:rPr>
                  <a:t>z</a:t>
                </a:r>
                <a:r>
                  <a:rPr lang="zh-CN" altLang="en-US" dirty="0">
                    <a:solidFill>
                      <a:srgbClr val="FF0000"/>
                    </a:solidFill>
                  </a:rPr>
                  <a:t>轴上的截距最大，从图中可以看出，这样的超平面斜率为</a:t>
                </a:r>
                <a14:m>
                  <m:oMath xmlns:m="http://schemas.openxmlformats.org/officeDocument/2006/math">
                    <m:r>
                      <a:rPr lang="en-US" altLang="zh-CN" b="1" i="1" smtClean="0">
                        <a:solidFill>
                          <a:srgbClr val="FF0000"/>
                        </a:solidFill>
                        <a:latin typeface="Cambria Math"/>
                      </a:rPr>
                      <m:t>−</m:t>
                    </m:r>
                    <m:acc>
                      <m:accPr>
                        <m:chr m:val="̅"/>
                        <m:ctrlPr>
                          <a:rPr lang="en-US" altLang="zh-CN" b="1" i="1" smtClean="0">
                            <a:solidFill>
                              <a:srgbClr val="FF0000"/>
                            </a:solidFill>
                            <a:latin typeface="Cambria Math" panose="02040503050406030204" pitchFamily="18" charset="0"/>
                          </a:rPr>
                        </m:ctrlPr>
                      </m:accPr>
                      <m:e>
                        <m:r>
                          <a:rPr lang="en-US" altLang="zh-CN" b="1" i="1" smtClean="0">
                            <a:solidFill>
                              <a:srgbClr val="FF0000"/>
                            </a:solidFill>
                            <a:latin typeface="Cambria Math"/>
                          </a:rPr>
                          <m:t>𝒖</m:t>
                        </m:r>
                      </m:e>
                    </m:acc>
                  </m:oMath>
                </a14:m>
                <a:r>
                  <a:rPr lang="en-US" altLang="zh-CN" dirty="0">
                    <a:solidFill>
                      <a:srgbClr val="FF0000"/>
                    </a:solidFill>
                  </a:rPr>
                  <a:t>,</a:t>
                </a:r>
                <a:r>
                  <a:rPr lang="zh-CN" altLang="en-US" dirty="0">
                    <a:solidFill>
                      <a:srgbClr val="FF0000"/>
                    </a:solidFill>
                  </a:rPr>
                  <a:t>支撑点为</a:t>
                </a:r>
                <a14:m>
                  <m:oMath xmlns:m="http://schemas.openxmlformats.org/officeDocument/2006/math">
                    <m:r>
                      <a:rPr lang="en-US" altLang="zh-CN" b="1" i="1" smtClean="0">
                        <a:solidFill>
                          <a:srgbClr val="FF0000"/>
                        </a:solidFill>
                        <a:latin typeface="Cambria Math"/>
                      </a:rPr>
                      <m:t>(</m:t>
                    </m:r>
                    <m:acc>
                      <m:accPr>
                        <m:chr m:val="̅"/>
                        <m:ctrlPr>
                          <a:rPr lang="en-US" altLang="zh-CN" b="1" i="1" smtClean="0">
                            <a:solidFill>
                              <a:srgbClr val="FF0000"/>
                            </a:solidFill>
                            <a:latin typeface="Cambria Math" panose="02040503050406030204" pitchFamily="18" charset="0"/>
                          </a:rPr>
                        </m:ctrlPr>
                      </m:accPr>
                      <m:e>
                        <m:r>
                          <a:rPr lang="en-US" altLang="zh-CN" b="1" i="1" smtClean="0">
                            <a:solidFill>
                              <a:srgbClr val="FF0000"/>
                            </a:solidFill>
                            <a:latin typeface="Cambria Math"/>
                          </a:rPr>
                          <m:t>𝒚</m:t>
                        </m:r>
                      </m:e>
                    </m:acc>
                    <m:r>
                      <a:rPr lang="en-US" altLang="zh-CN" b="1" i="1" smtClean="0">
                        <a:solidFill>
                          <a:srgbClr val="FF0000"/>
                        </a:solidFill>
                        <a:latin typeface="Cambria Math"/>
                      </a:rPr>
                      <m:t>,</m:t>
                    </m:r>
                    <m:acc>
                      <m:accPr>
                        <m:chr m:val="̅"/>
                        <m:ctrlPr>
                          <a:rPr lang="en-US" altLang="zh-CN" b="1" i="1" smtClean="0">
                            <a:solidFill>
                              <a:srgbClr val="FF0000"/>
                            </a:solidFill>
                            <a:latin typeface="Cambria Math" panose="02040503050406030204" pitchFamily="18" charset="0"/>
                          </a:rPr>
                        </m:ctrlPr>
                      </m:accPr>
                      <m:e>
                        <m:r>
                          <a:rPr lang="en-US" altLang="zh-CN" b="1" i="1" smtClean="0">
                            <a:solidFill>
                              <a:srgbClr val="FF0000"/>
                            </a:solidFill>
                            <a:latin typeface="Cambria Math"/>
                          </a:rPr>
                          <m:t>𝒛</m:t>
                        </m:r>
                      </m:e>
                    </m:acc>
                    <m:r>
                      <a:rPr lang="en-US" altLang="zh-CN" b="1" i="1" smtClean="0">
                        <a:solidFill>
                          <a:srgbClr val="FF0000"/>
                        </a:solidFill>
                        <a:latin typeface="Cambria Math"/>
                      </a:rPr>
                      <m:t>)</m:t>
                    </m:r>
                  </m:oMath>
                </a14:m>
                <a:r>
                  <a:rPr lang="en-US" altLang="zh-CN" dirty="0">
                    <a:solidFill>
                      <a:srgbClr val="FF0000"/>
                    </a:solidFill>
                  </a:rPr>
                  <a:t>,</a:t>
                </a:r>
                <a:r>
                  <a:rPr lang="zh-CN" altLang="en-US" dirty="0">
                    <a:solidFill>
                      <a:srgbClr val="FF0000"/>
                    </a:solidFill>
                  </a:rPr>
                  <a:t>因此最优对偶解为</a:t>
                </a:r>
                <a14:m>
                  <m:oMath xmlns:m="http://schemas.openxmlformats.org/officeDocument/2006/math">
                    <m:acc>
                      <m:accPr>
                        <m:chr m:val="̅"/>
                        <m:ctrlPr>
                          <a:rPr lang="en-US" altLang="zh-CN" b="1" i="1" smtClean="0">
                            <a:solidFill>
                              <a:srgbClr val="FF0000"/>
                            </a:solidFill>
                            <a:latin typeface="Cambria Math" panose="02040503050406030204" pitchFamily="18" charset="0"/>
                          </a:rPr>
                        </m:ctrlPr>
                      </m:accPr>
                      <m:e>
                        <m:r>
                          <a:rPr lang="en-US" altLang="zh-CN" b="1" i="1" smtClean="0">
                            <a:solidFill>
                              <a:srgbClr val="FF0000"/>
                            </a:solidFill>
                            <a:latin typeface="Cambria Math"/>
                          </a:rPr>
                          <m:t>𝒖</m:t>
                        </m:r>
                      </m:e>
                    </m:acc>
                    <m:r>
                      <a:rPr lang="en-US" altLang="zh-CN" b="1" i="1" dirty="0" smtClean="0">
                        <a:solidFill>
                          <a:srgbClr val="FF0000"/>
                        </a:solidFill>
                        <a:latin typeface="Cambria Math"/>
                      </a:rPr>
                      <m:t>,</m:t>
                    </m:r>
                  </m:oMath>
                </a14:m>
                <a:r>
                  <a:rPr lang="zh-CN" altLang="en-US" dirty="0">
                    <a:solidFill>
                      <a:srgbClr val="FF0000"/>
                    </a:solidFill>
                  </a:rPr>
                  <a:t>最优对偶目标函数值为</a:t>
                </a:r>
                <a14:m>
                  <m:oMath xmlns:m="http://schemas.openxmlformats.org/officeDocument/2006/math">
                    <m:acc>
                      <m:accPr>
                        <m:chr m:val="̅"/>
                        <m:ctrlPr>
                          <a:rPr lang="en-US" altLang="zh-CN" b="1" i="1" smtClean="0">
                            <a:solidFill>
                              <a:srgbClr val="FF0000"/>
                            </a:solidFill>
                            <a:latin typeface="Cambria Math" panose="02040503050406030204" pitchFamily="18" charset="0"/>
                          </a:rPr>
                        </m:ctrlPr>
                      </m:accPr>
                      <m:e>
                        <m:r>
                          <a:rPr lang="en-US" altLang="zh-CN" b="1" i="1" smtClean="0">
                            <a:solidFill>
                              <a:srgbClr val="FF0000"/>
                            </a:solidFill>
                            <a:latin typeface="Cambria Math"/>
                          </a:rPr>
                          <m:t>𝒛</m:t>
                        </m:r>
                      </m:e>
                    </m:acc>
                  </m:oMath>
                </a14:m>
                <a:r>
                  <a:rPr lang="en-US" altLang="zh-CN" dirty="0">
                    <a:solidFill>
                      <a:srgbClr val="FF0000"/>
                    </a:solidFill>
                  </a:rPr>
                  <a:t>.</a:t>
                </a:r>
                <a:r>
                  <a:rPr lang="zh-CN" altLang="en-US" dirty="0">
                    <a:solidFill>
                      <a:srgbClr val="FF0000"/>
                    </a:solidFill>
                  </a:rPr>
                  <a:t>此时，原问题与对偶问题的最优值相等</a:t>
                </a:r>
              </a:p>
            </p:txBody>
          </p:sp>
        </mc:Choice>
        <mc:Fallback xmlns="">
          <p:sp>
            <p:nvSpPr>
              <p:cNvPr id="5" name="TextBox 4"/>
              <p:cNvSpPr txBox="1">
                <a:spLocks noRot="1" noChangeAspect="1" noMove="1" noResize="1" noEditPoints="1" noAdjustHandles="1" noChangeArrowheads="1" noChangeShapeType="1" noTextEdit="1"/>
              </p:cNvSpPr>
              <p:nvPr/>
            </p:nvSpPr>
            <p:spPr>
              <a:xfrm>
                <a:off x="488504" y="3730545"/>
                <a:ext cx="4464496" cy="3046988"/>
              </a:xfrm>
              <a:prstGeom prst="rect">
                <a:avLst/>
              </a:prstGeom>
              <a:blipFill rotWithShape="1">
                <a:blip r:embed="rId3"/>
                <a:stretch>
                  <a:fillRect l="-1774" t="-1600" r="-2046" b="-3600"/>
                </a:stretch>
              </a:blipFill>
            </p:spPr>
            <p:txBody>
              <a:bodyPr/>
              <a:lstStyle/>
              <a:p>
                <a:r>
                  <a:rPr lang="zh-CN" altLang="en-US">
                    <a:noFill/>
                  </a:rPr>
                  <a:t> </a:t>
                </a:r>
                <a:endParaRPr lang="zh-CN" altLang="en-US">
                  <a:noFill/>
                </a:endParaRPr>
              </a:p>
            </p:txBody>
          </p:sp>
        </mc:Fallback>
      </mc:AlternateContent>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605854"/>
            <a:ext cx="4675080" cy="3296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000" dirty="0"/>
                  <a:t>Gill-Murray</a:t>
                </a:r>
                <a:r>
                  <a:rPr lang="zh-CN" altLang="en-US" sz="2000" dirty="0"/>
                  <a:t>稳定牛顿法</a:t>
                </a:r>
                <a:endParaRPr lang="en-US" altLang="zh-CN" sz="2000" dirty="0"/>
              </a:p>
              <a:p>
                <a:r>
                  <a:rPr lang="zh-CN" altLang="en-US" sz="2000" dirty="0"/>
                  <a:t>基本思想：当</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𝑮</m:t>
                        </m:r>
                      </m:e>
                      <m:sub>
                        <m:r>
                          <a:rPr lang="en-US" altLang="zh-CN" sz="2000" b="1" i="1" smtClean="0">
                            <a:latin typeface="Cambria Math"/>
                          </a:rPr>
                          <m:t>𝒌</m:t>
                        </m:r>
                      </m:sub>
                    </m:sSub>
                  </m:oMath>
                </a14:m>
                <a:r>
                  <a:rPr lang="zh-CN" altLang="en-US" sz="2000" dirty="0"/>
                  <a:t>为不定矩阵时，采用修改的</a:t>
                </a:r>
                <a:r>
                  <a:rPr lang="en-US" altLang="zh-CN" sz="2000" dirty="0" err="1"/>
                  <a:t>Cholesky</a:t>
                </a:r>
                <a:r>
                  <a:rPr lang="zh-CN" altLang="en-US" sz="2000" dirty="0"/>
                  <a:t>分解强迫矩阵正定；当</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oMath>
                </a14:m>
                <a:r>
                  <a:rPr lang="zh-CN" altLang="en-US" sz="2000" dirty="0"/>
                  <a:t>趋于</a:t>
                </a:r>
                <a:r>
                  <a:rPr lang="en-US" altLang="zh-CN" sz="2000" dirty="0"/>
                  <a:t>0</a:t>
                </a:r>
                <a:r>
                  <a:rPr lang="zh-CN" altLang="en-US" sz="2000" dirty="0"/>
                  <a:t>时，采用负曲率方向使函数值下降</a:t>
                </a:r>
                <a:endParaRPr lang="en-US" altLang="zh-CN" sz="2000" dirty="0"/>
              </a:p>
              <a:p>
                <a:r>
                  <a:rPr lang="zh-CN" altLang="en-US" sz="2000" dirty="0"/>
                  <a:t>令</a:t>
                </a:r>
                <a14:m>
                  <m:oMath xmlns:m="http://schemas.openxmlformats.org/officeDocument/2006/math">
                    <m:sSub>
                      <m:sSubPr>
                        <m:ctrlPr>
                          <a:rPr lang="en-US" altLang="zh-CN" sz="2000" b="1" i="1" dirty="0" smtClean="0">
                            <a:latin typeface="Cambria Math" panose="02040503050406030204" pitchFamily="18" charset="0"/>
                          </a:rPr>
                        </m:ctrlPr>
                      </m:sSubPr>
                      <m:e>
                        <m:acc>
                          <m:accPr>
                            <m:chr m:val="̅"/>
                            <m:ctrlPr>
                              <a:rPr lang="en-US" altLang="zh-CN" sz="2000" b="1" i="1" smtClean="0">
                                <a:latin typeface="Cambria Math" panose="02040503050406030204" pitchFamily="18" charset="0"/>
                              </a:rPr>
                            </m:ctrlPr>
                          </m:accPr>
                          <m:e>
                            <m:r>
                              <a:rPr lang="en-US" altLang="zh-CN" sz="2000" b="1" i="1" smtClean="0">
                                <a:latin typeface="Cambria Math"/>
                              </a:rPr>
                              <m:t>𝑮</m:t>
                            </m:r>
                          </m:e>
                        </m:acc>
                      </m:e>
                      <m:sub>
                        <m:r>
                          <a:rPr lang="en-US" altLang="zh-CN" sz="2000" b="1" i="1" dirty="0" smtClean="0">
                            <a:latin typeface="Cambria Math"/>
                          </a:rPr>
                          <m:t>𝒌</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𝑮</m:t>
                        </m:r>
                      </m:e>
                      <m:sub>
                        <m:r>
                          <a:rPr lang="en-US" altLang="zh-CN" sz="2000" b="1" i="1" dirty="0" smtClean="0">
                            <a:latin typeface="Cambria Math"/>
                          </a:rPr>
                          <m:t>𝒌</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𝑬</m:t>
                        </m:r>
                      </m:e>
                      <m:sub>
                        <m:r>
                          <a:rPr lang="en-US" altLang="zh-CN" sz="2000" b="1" i="1" dirty="0" smtClean="0">
                            <a:latin typeface="Cambria Math"/>
                          </a:rPr>
                          <m:t>𝒌</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𝑳</m:t>
                        </m:r>
                      </m:e>
                      <m:sub>
                        <m:r>
                          <a:rPr lang="en-US" altLang="zh-CN" sz="2000" b="1" i="1" dirty="0" smtClean="0">
                            <a:latin typeface="Cambria Math"/>
                          </a:rPr>
                          <m:t>𝒌</m:t>
                        </m:r>
                      </m:sub>
                    </m:sSub>
                    <m:sSub>
                      <m:sSubPr>
                        <m:ctrlPr>
                          <a:rPr lang="en-US" altLang="zh-CN" sz="2000" b="1" i="1" dirty="0" smtClean="0">
                            <a:latin typeface="Cambria Math" panose="02040503050406030204" pitchFamily="18" charset="0"/>
                          </a:rPr>
                        </m:ctrlPr>
                      </m:sSubPr>
                      <m:e>
                        <m:r>
                          <a:rPr lang="en-US" altLang="zh-CN" sz="2000" b="1" i="1" dirty="0" smtClean="0">
                            <a:latin typeface="Cambria Math"/>
                          </a:rPr>
                          <m:t>𝑫</m:t>
                        </m:r>
                      </m:e>
                      <m:sub>
                        <m:r>
                          <a:rPr lang="en-US" altLang="zh-CN" sz="2000" b="1" i="1" dirty="0" smtClean="0">
                            <a:latin typeface="Cambria Math"/>
                          </a:rPr>
                          <m:t>𝒌</m:t>
                        </m:r>
                      </m:sub>
                    </m:sSub>
                    <m:sSubSup>
                      <m:sSubSupPr>
                        <m:ctrlPr>
                          <a:rPr lang="en-US" altLang="zh-CN" sz="2000" b="1" i="1" dirty="0" smtClean="0">
                            <a:latin typeface="Cambria Math" panose="02040503050406030204" pitchFamily="18" charset="0"/>
                          </a:rPr>
                        </m:ctrlPr>
                      </m:sSubSupPr>
                      <m:e>
                        <m:r>
                          <a:rPr lang="en-US" altLang="zh-CN" sz="2000" b="1" i="1" dirty="0" smtClean="0">
                            <a:latin typeface="Cambria Math"/>
                          </a:rPr>
                          <m:t>𝑳</m:t>
                        </m:r>
                      </m:e>
                      <m:sub>
                        <m:r>
                          <a:rPr lang="en-US" altLang="zh-CN" sz="2000" b="1" i="1" dirty="0" smtClean="0">
                            <a:latin typeface="Cambria Math"/>
                          </a:rPr>
                          <m:t>𝒌</m:t>
                        </m:r>
                      </m:sub>
                      <m:sup>
                        <m:r>
                          <a:rPr lang="en-US" altLang="zh-CN" sz="2000" b="1" i="1" dirty="0" smtClean="0">
                            <a:latin typeface="Cambria Math"/>
                          </a:rPr>
                          <m:t>𝑻</m:t>
                        </m:r>
                      </m:sup>
                    </m:sSubSup>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𝑬</m:t>
                        </m:r>
                      </m:e>
                      <m:sub>
                        <m:r>
                          <a:rPr lang="en-US" altLang="zh-CN" sz="2000" b="1" i="1" dirty="0" smtClean="0">
                            <a:latin typeface="Cambria Math"/>
                          </a:rPr>
                          <m:t>𝒌</m:t>
                        </m:r>
                      </m:sub>
                    </m:sSub>
                    <m:r>
                      <a:rPr lang="en-US" altLang="zh-CN" sz="2000" b="1" i="1" dirty="0" smtClean="0">
                        <a:latin typeface="Cambria Math"/>
                      </a:rPr>
                      <m:t>=</m:t>
                    </m:r>
                    <m:r>
                      <a:rPr lang="en-US" altLang="zh-CN" sz="2000" b="1" i="1" dirty="0" smtClean="0">
                        <a:latin typeface="Cambria Math"/>
                      </a:rPr>
                      <m:t>𝒅𝒊𝒂𝒈</m:t>
                    </m:r>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a:rPr>
                              <m:t>𝒆</m:t>
                            </m:r>
                          </m:e>
                          <m:sub>
                            <m:r>
                              <a:rPr lang="en-US" altLang="zh-CN" sz="2000" b="1" i="1" dirty="0" smtClean="0">
                                <a:latin typeface="Cambria Math"/>
                              </a:rPr>
                              <m:t>𝟏𝟏</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𝒆</m:t>
                            </m:r>
                          </m:e>
                          <m:sub>
                            <m:r>
                              <a:rPr lang="en-US" altLang="zh-CN" sz="2000" b="1" i="1" dirty="0" smtClean="0">
                                <a:latin typeface="Cambria Math"/>
                              </a:rPr>
                              <m:t>𝒏𝒏</m:t>
                            </m:r>
                          </m:sub>
                        </m:sSub>
                      </m:e>
                    </m:d>
                    <m:r>
                      <a:rPr lang="en-US" altLang="zh-CN" sz="2000" b="1" i="0"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𝑫</m:t>
                        </m:r>
                      </m:e>
                      <m:sub>
                        <m:r>
                          <a:rPr lang="en-US" altLang="zh-CN" sz="2000" b="1" i="1" dirty="0" smtClean="0">
                            <a:latin typeface="Cambria Math"/>
                          </a:rPr>
                          <m:t>𝒌</m:t>
                        </m:r>
                      </m:sub>
                    </m:sSub>
                    <m:r>
                      <a:rPr lang="en-US" altLang="zh-CN" sz="2000" b="1" i="0" dirty="0" smtClean="0">
                        <a:latin typeface="Cambria Math"/>
                      </a:rPr>
                      <m:t>=</m:t>
                    </m:r>
                    <m:r>
                      <a:rPr lang="en-US" altLang="zh-CN" sz="2000" b="1" i="1" dirty="0" smtClean="0">
                        <a:latin typeface="Cambria Math"/>
                      </a:rPr>
                      <m:t>𝒅𝒊𝒂𝒈</m:t>
                    </m:r>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a:rPr>
                              <m:t>𝒅</m:t>
                            </m:r>
                          </m:e>
                          <m:sub>
                            <m:r>
                              <a:rPr lang="en-US" altLang="zh-CN" sz="2000" b="1" i="1" dirty="0" smtClean="0">
                                <a:latin typeface="Cambria Math"/>
                              </a:rPr>
                              <m:t>𝟏𝟏</m:t>
                            </m:r>
                          </m:sub>
                        </m:sSub>
                        <m:r>
                          <a:rPr lang="en-US" altLang="zh-CN" sz="2000" b="1" i="0" dirty="0" smtClean="0">
                            <a:latin typeface="Cambria Math"/>
                          </a:rPr>
                          <m:t>,</m:t>
                        </m:r>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𝒅</m:t>
                            </m:r>
                          </m:e>
                          <m:sub>
                            <m:r>
                              <a:rPr lang="en-US" altLang="zh-CN" sz="2000" b="1" i="1" dirty="0" smtClean="0">
                                <a:latin typeface="Cambria Math"/>
                              </a:rPr>
                              <m:t>𝒏𝒏</m:t>
                            </m:r>
                          </m:sub>
                        </m:sSub>
                      </m:e>
                    </m:d>
                  </m:oMath>
                </a14:m>
                <a:endParaRPr lang="en-US" altLang="zh-CN" sz="2000" dirty="0"/>
              </a:p>
              <a:p>
                <a:r>
                  <a:rPr lang="zh-CN" altLang="en-US" sz="2000" dirty="0"/>
                  <a:t>令</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𝝍</m:t>
                        </m:r>
                      </m:e>
                      <m:sub>
                        <m:r>
                          <a:rPr lang="en-US" altLang="zh-CN" sz="2000" b="1" i="1" smtClean="0">
                            <a:latin typeface="Cambria Math"/>
                          </a:rPr>
                          <m:t>𝒋</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𝒋𝒋</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𝒆</m:t>
                        </m:r>
                      </m:e>
                      <m:sub>
                        <m:r>
                          <a:rPr lang="en-US" altLang="zh-CN" sz="2000" b="1" i="1" smtClean="0">
                            <a:latin typeface="Cambria Math"/>
                          </a:rPr>
                          <m:t>𝒋𝒋</m:t>
                        </m:r>
                      </m:sub>
                    </m:sSub>
                    <m:r>
                      <a:rPr lang="en-US" altLang="zh-CN" sz="2000" b="1" i="1" smtClean="0">
                        <a:latin typeface="Cambria Math"/>
                      </a:rPr>
                      <m:t>,</m:t>
                    </m:r>
                    <m:r>
                      <a:rPr lang="en-US" altLang="zh-CN" sz="2000" b="1" i="1" smtClean="0">
                        <a:latin typeface="Cambria Math"/>
                      </a:rPr>
                      <m:t>𝒋</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𝒏</m:t>
                    </m:r>
                  </m:oMath>
                </a14:m>
                <a:r>
                  <a:rPr lang="en-US" altLang="zh-CN" sz="2000" dirty="0"/>
                  <a:t>;</a:t>
                </a:r>
                <a:r>
                  <a:rPr lang="zh-CN" altLang="en-US" sz="2000" dirty="0"/>
                  <a:t>求得</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𝝍</m:t>
                        </m:r>
                      </m:e>
                      <m:sub>
                        <m:r>
                          <a:rPr lang="en-US" altLang="zh-CN" sz="2000" b="1" i="1" smtClean="0">
                            <a:latin typeface="Cambria Math"/>
                          </a:rPr>
                          <m:t>𝒕</m:t>
                        </m:r>
                      </m:sub>
                    </m:sSub>
                    <m:r>
                      <a:rPr lang="en-US" altLang="zh-CN" sz="2000" b="1" i="1" smtClean="0">
                        <a:latin typeface="Cambria Math"/>
                      </a:rPr>
                      <m:t>=</m:t>
                    </m:r>
                    <m:r>
                      <a:rPr lang="en-US" altLang="zh-CN" sz="2000" b="1" i="1" smtClean="0">
                        <a:latin typeface="Cambria Math"/>
                      </a:rPr>
                      <m:t>𝒎𝒊𝒏</m:t>
                    </m:r>
                    <m:d>
                      <m:dPr>
                        <m:begChr m:val="{"/>
                        <m:endChr m:val="}"/>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𝝍</m:t>
                            </m:r>
                          </m:e>
                          <m:sub>
                            <m:r>
                              <a:rPr lang="en-US" altLang="zh-CN" sz="2000" b="1" i="1" smtClean="0">
                                <a:latin typeface="Cambria Math"/>
                              </a:rPr>
                              <m:t>𝒋</m:t>
                            </m:r>
                          </m:sub>
                        </m:sSub>
                      </m:e>
                      <m:e>
                        <m:r>
                          <a:rPr lang="en-US" altLang="zh-CN" sz="2000" b="1" i="1" smtClean="0">
                            <a:latin typeface="Cambria Math"/>
                          </a:rPr>
                          <m:t>𝒋</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𝒏</m:t>
                        </m:r>
                      </m:e>
                    </m:d>
                    <m:r>
                      <a:rPr lang="en-US" altLang="zh-CN" sz="2000" b="1" i="1" smtClean="0">
                        <a:latin typeface="Cambria Math"/>
                      </a:rPr>
                      <m:t>;</m:t>
                    </m:r>
                  </m:oMath>
                </a14:m>
                <a:r>
                  <a:rPr lang="zh-CN" altLang="en-US" sz="2000" dirty="0"/>
                  <a:t>若</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𝝍</m:t>
                        </m:r>
                      </m:e>
                      <m:sub>
                        <m:r>
                          <a:rPr lang="en-US" altLang="zh-CN" sz="2000" b="1" i="1" dirty="0" smtClean="0">
                            <a:latin typeface="Cambria Math"/>
                          </a:rPr>
                          <m:t>𝒕</m:t>
                        </m:r>
                      </m:sub>
                    </m:sSub>
                    <m:r>
                      <a:rPr lang="en-US" altLang="zh-CN" sz="2000" b="1" i="1" dirty="0" smtClean="0">
                        <a:latin typeface="Cambria Math"/>
                      </a:rPr>
                      <m:t>≥</m:t>
                    </m:r>
                    <m:r>
                      <a:rPr lang="en-US" altLang="zh-CN" sz="2000" b="1" i="1" dirty="0" smtClean="0">
                        <a:latin typeface="Cambria Math"/>
                      </a:rPr>
                      <m:t>𝟎</m:t>
                    </m:r>
                  </m:oMath>
                </a14:m>
                <a:r>
                  <a:rPr lang="en-US" altLang="zh-CN" sz="2000" dirty="0"/>
                  <a:t>,</a:t>
                </a:r>
                <a:r>
                  <a:rPr lang="zh-CN" altLang="en-US" sz="2000" dirty="0"/>
                  <a:t>停止，否则解</a:t>
                </a:r>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a:rPr>
                          <m:t>𝑳</m:t>
                        </m:r>
                      </m:e>
                      <m:sub>
                        <m:r>
                          <a:rPr lang="en-US" altLang="zh-CN" sz="2000" b="1" i="1" smtClean="0">
                            <a:latin typeface="Cambria Math"/>
                          </a:rPr>
                          <m:t>𝒌</m:t>
                        </m:r>
                      </m:sub>
                      <m:sup>
                        <m:r>
                          <a:rPr lang="en-US" altLang="zh-CN" sz="2000" b="1" i="1" smtClean="0">
                            <a:latin typeface="Cambria Math"/>
                          </a:rPr>
                          <m:t>𝑻</m:t>
                        </m:r>
                      </m:sup>
                    </m:sSubSup>
                    <m:r>
                      <a:rPr lang="en-US" altLang="zh-CN" sz="2000" b="1" i="1" smtClean="0">
                        <a:latin typeface="Cambria Math"/>
                      </a:rPr>
                      <m:t>𝒅</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𝒆</m:t>
                        </m:r>
                      </m:e>
                      <m:sub>
                        <m:r>
                          <a:rPr lang="en-US" altLang="zh-CN" sz="2000" b="1" i="1" smtClean="0">
                            <a:latin typeface="Cambria Math"/>
                          </a:rPr>
                          <m:t>𝒕</m:t>
                        </m:r>
                      </m:sub>
                    </m:sSub>
                  </m:oMath>
                </a14:m>
                <a:r>
                  <a:rPr lang="zh-CN" altLang="en-US" sz="2000" dirty="0"/>
                  <a:t>得到方向</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oMath>
                </a14:m>
                <a:r>
                  <a:rPr lang="en-US" altLang="zh-CN" sz="2000" dirty="0"/>
                  <a:t>,</a:t>
                </a:r>
                <a:r>
                  <a:rPr lang="zh-CN" altLang="en-US" sz="2000" dirty="0"/>
                  <a:t>这里</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𝒆</m:t>
                        </m:r>
                      </m:e>
                      <m:sub>
                        <m:r>
                          <a:rPr lang="en-US" altLang="zh-CN" sz="2000" b="1" i="1" smtClean="0">
                            <a:latin typeface="Cambria Math"/>
                          </a:rPr>
                          <m:t>𝒕</m:t>
                        </m:r>
                      </m:sub>
                    </m:sSub>
                  </m:oMath>
                </a14:m>
                <a:r>
                  <a:rPr lang="zh-CN" altLang="en-US" sz="2000" dirty="0"/>
                  <a:t>是第</a:t>
                </a:r>
                <a14:m>
                  <m:oMath xmlns:m="http://schemas.openxmlformats.org/officeDocument/2006/math">
                    <m:r>
                      <a:rPr lang="en-US" altLang="zh-CN" sz="2000" b="1" i="1" smtClean="0">
                        <a:latin typeface="Cambria Math"/>
                      </a:rPr>
                      <m:t>𝒕</m:t>
                    </m:r>
                  </m:oMath>
                </a14:m>
                <a:r>
                  <a:rPr lang="zh-CN" altLang="en-US" sz="2000" dirty="0"/>
                  <a:t>个元素为</a:t>
                </a:r>
                <a:r>
                  <a:rPr lang="en-US" altLang="zh-CN" sz="2000" dirty="0"/>
                  <a:t>1</a:t>
                </a:r>
                <a:r>
                  <a:rPr lang="zh-CN" altLang="en-US" sz="2000" dirty="0"/>
                  <a:t>的单位向量。注意：此时得到的方向</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oMath>
                </a14:m>
                <a:r>
                  <a:rPr lang="zh-CN" altLang="en-US" sz="2000" dirty="0"/>
                  <a:t>是</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sub>
                    </m:sSub>
                  </m:oMath>
                </a14:m>
                <a:r>
                  <a:rPr lang="zh-CN" altLang="en-US" sz="2000" dirty="0"/>
                  <a:t>处的负曲率方向，并且</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oMath>
                </a14:m>
                <a:r>
                  <a:rPr lang="zh-CN" altLang="en-US" sz="2000" dirty="0"/>
                  <a:t>中至少有一个是</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oMath>
                </a14:m>
                <a:r>
                  <a:rPr lang="zh-CN" altLang="en-US" sz="2000" dirty="0"/>
                  <a:t>处的下降方向</a:t>
                </a:r>
                <a:endParaRPr lang="en-US" altLang="zh-CN" sz="2000" dirty="0"/>
              </a:p>
              <a:p>
                <a:r>
                  <a:rPr lang="en-US" altLang="zh-CN" sz="2000" dirty="0">
                    <a:solidFill>
                      <a:srgbClr val="FF0000"/>
                    </a:solidFill>
                  </a:rPr>
                  <a:t>1.</a:t>
                </a:r>
                <a:r>
                  <a:rPr lang="zh-CN" altLang="en-US" sz="2000" dirty="0"/>
                  <a:t>给定初始点</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r>
                      <a:rPr lang="en-US" altLang="zh-CN" sz="2000" b="1" i="1" smtClean="0">
                        <a:latin typeface="Cambria Math"/>
                      </a:rPr>
                      <m:t>,</m:t>
                    </m:r>
                    <m:r>
                      <a:rPr lang="en-US" altLang="zh-CN" sz="2000" b="1" i="1" smtClean="0">
                        <a:latin typeface="Cambria Math"/>
                      </a:rPr>
                      <m:t>𝝐</m:t>
                    </m:r>
                    <m:r>
                      <a:rPr lang="en-US" altLang="zh-CN" sz="2000" b="1" i="1" smtClean="0">
                        <a:latin typeface="Cambria Math"/>
                      </a:rPr>
                      <m:t>&gt;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oMath>
                </a14:m>
                <a:r>
                  <a:rPr lang="en-US" altLang="zh-CN" sz="2000" dirty="0"/>
                  <a:t>;</a:t>
                </a:r>
                <a:r>
                  <a:rPr lang="en-US" altLang="zh-CN" sz="2000" dirty="0">
                    <a:solidFill>
                      <a:srgbClr val="FF0000"/>
                    </a:solidFill>
                  </a:rPr>
                  <a:t>2.</a:t>
                </a:r>
                <a:r>
                  <a:rPr lang="zh-CN" altLang="en-US" sz="2000" dirty="0"/>
                  <a:t>计算</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𝑮</m:t>
                        </m:r>
                      </m:e>
                      <m:sub>
                        <m:r>
                          <a:rPr lang="en-US" altLang="zh-CN" sz="2000" b="1" i="1" smtClean="0">
                            <a:latin typeface="Cambria Math"/>
                          </a:rPr>
                          <m:t>𝒌</m:t>
                        </m:r>
                      </m:sub>
                    </m:sSub>
                  </m:oMath>
                </a14:m>
                <a:r>
                  <a:rPr lang="en-US" altLang="zh-CN" sz="2000" dirty="0"/>
                  <a:t>;</a:t>
                </a:r>
                <a:r>
                  <a:rPr lang="en-US" altLang="zh-CN" sz="2000" dirty="0">
                    <a:solidFill>
                      <a:srgbClr val="FF0000"/>
                    </a:solidFill>
                  </a:rPr>
                  <a:t>3.</a:t>
                </a:r>
                <a:r>
                  <a:rPr lang="zh-CN" altLang="en-US" sz="2000" dirty="0"/>
                  <a:t>进行</a:t>
                </a:r>
                <a:r>
                  <a:rPr lang="en-US" altLang="zh-CN" sz="2000" dirty="0" err="1"/>
                  <a:t>Cholesky</a:t>
                </a:r>
                <a:r>
                  <a:rPr lang="zh-CN" altLang="en-US" sz="2000" dirty="0"/>
                  <a:t>分解</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𝑳</m:t>
                        </m:r>
                      </m:e>
                      <m:sub>
                        <m:r>
                          <a:rPr lang="en-US" altLang="zh-CN" sz="2000" b="1" i="1" smtClean="0">
                            <a:latin typeface="Cambria Math"/>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a:rPr>
                          <m:t>𝑫</m:t>
                        </m:r>
                      </m:e>
                      <m:sub>
                        <m:r>
                          <a:rPr lang="en-US" altLang="zh-CN" sz="2000" b="1" i="1" smtClean="0">
                            <a:latin typeface="Cambria Math"/>
                          </a:rPr>
                          <m:t>𝒌</m:t>
                        </m:r>
                      </m:sub>
                    </m:sSub>
                    <m:sSubSup>
                      <m:sSubSupPr>
                        <m:ctrlPr>
                          <a:rPr lang="en-US" altLang="zh-CN" sz="2000" b="1" i="1" smtClean="0">
                            <a:latin typeface="Cambria Math" panose="02040503050406030204" pitchFamily="18" charset="0"/>
                          </a:rPr>
                        </m:ctrlPr>
                      </m:sSubSupPr>
                      <m:e>
                        <m:r>
                          <a:rPr lang="en-US" altLang="zh-CN" sz="2000" b="1" i="1" smtClean="0">
                            <a:latin typeface="Cambria Math"/>
                          </a:rPr>
                          <m:t>𝑳</m:t>
                        </m:r>
                      </m:e>
                      <m:sub>
                        <m:r>
                          <a:rPr lang="en-US" altLang="zh-CN" sz="2000" b="1" i="1" smtClean="0">
                            <a:latin typeface="Cambria Math"/>
                          </a:rPr>
                          <m:t>𝒌</m:t>
                        </m:r>
                      </m:sub>
                      <m:sup>
                        <m:r>
                          <a:rPr lang="en-US" altLang="zh-CN" sz="2000" b="1" i="1" smtClean="0">
                            <a:latin typeface="Cambria Math"/>
                          </a:rPr>
                          <m:t>𝑻</m:t>
                        </m:r>
                      </m:sup>
                    </m:sSubSup>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𝑮</m:t>
                        </m:r>
                      </m:e>
                      <m:sub>
                        <m:r>
                          <a:rPr lang="en-US" altLang="zh-CN" sz="2000" b="1" i="1" smtClean="0">
                            <a:latin typeface="Cambria Math"/>
                          </a:rPr>
                          <m:t>𝒌</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𝑬</m:t>
                        </m:r>
                      </m:e>
                      <m:sub>
                        <m:r>
                          <a:rPr lang="en-US" altLang="zh-CN" sz="2000" b="1" i="1" smtClean="0">
                            <a:latin typeface="Cambria Math"/>
                          </a:rPr>
                          <m:t>𝒌</m:t>
                        </m:r>
                      </m:sub>
                    </m:sSub>
                  </m:oMath>
                </a14:m>
                <a:r>
                  <a:rPr lang="en-US" altLang="zh-CN" sz="2000" dirty="0"/>
                  <a:t>;</a:t>
                </a:r>
                <a:r>
                  <a:rPr lang="en-US" altLang="zh-CN" sz="2000" dirty="0">
                    <a:solidFill>
                      <a:srgbClr val="FF0000"/>
                    </a:solidFill>
                  </a:rPr>
                  <a:t>4.</a:t>
                </a:r>
                <a:r>
                  <a:rPr lang="zh-CN" altLang="en-US" sz="2000" dirty="0"/>
                  <a:t>若</a:t>
                </a:r>
                <a14:m>
                  <m:oMath xmlns:m="http://schemas.openxmlformats.org/officeDocument/2006/math">
                    <m:d>
                      <m:dPr>
                        <m:begChr m:val="‖"/>
                        <m:endChr m:val="‖"/>
                        <m:ctrlPr>
                          <a:rPr lang="en-US" altLang="zh-CN" sz="2000"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a:rPr>
                              <m:t>𝒈</m:t>
                            </m:r>
                          </m:e>
                          <m:sub>
                            <m:r>
                              <a:rPr lang="en-US" altLang="zh-CN" sz="2000" b="1" i="1" dirty="0" smtClean="0">
                                <a:latin typeface="Cambria Math"/>
                              </a:rPr>
                              <m:t>𝒌</m:t>
                            </m:r>
                          </m:sub>
                        </m:sSub>
                      </m:e>
                    </m:d>
                    <m:r>
                      <a:rPr lang="en-US" altLang="zh-CN" sz="2000" b="1" i="1" dirty="0" smtClean="0">
                        <a:latin typeface="Cambria Math"/>
                      </a:rPr>
                      <m:t>&gt;</m:t>
                    </m:r>
                    <m:r>
                      <a:rPr lang="en-US" altLang="zh-CN" sz="2000" b="1" i="1" dirty="0" smtClean="0">
                        <a:latin typeface="Cambria Math"/>
                      </a:rPr>
                      <m:t>𝝐</m:t>
                    </m:r>
                  </m:oMath>
                </a14:m>
                <a:r>
                  <a:rPr lang="en-US" altLang="zh-CN" sz="2000" dirty="0"/>
                  <a:t>,</a:t>
                </a:r>
                <a:r>
                  <a:rPr lang="zh-CN" altLang="en-US" sz="2000" dirty="0"/>
                  <a:t>解方程</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𝑳</m:t>
                        </m:r>
                      </m:e>
                      <m:sub>
                        <m:r>
                          <a:rPr lang="en-US" altLang="zh-CN" sz="2000" b="1" i="1" smtClean="0">
                            <a:latin typeface="Cambria Math"/>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a:rPr>
                          <m:t>𝑫</m:t>
                        </m:r>
                      </m:e>
                      <m:sub>
                        <m:r>
                          <a:rPr lang="en-US" altLang="zh-CN" sz="2000" b="1" i="1" smtClean="0">
                            <a:latin typeface="Cambria Math"/>
                          </a:rPr>
                          <m:t>𝒌</m:t>
                        </m:r>
                      </m:sub>
                    </m:sSub>
                    <m:sSubSup>
                      <m:sSubSupPr>
                        <m:ctrlPr>
                          <a:rPr lang="en-US" altLang="zh-CN" sz="2000" b="1" i="1" smtClean="0">
                            <a:latin typeface="Cambria Math" panose="02040503050406030204" pitchFamily="18" charset="0"/>
                          </a:rPr>
                        </m:ctrlPr>
                      </m:sSubSupPr>
                      <m:e>
                        <m:r>
                          <a:rPr lang="en-US" altLang="zh-CN" sz="2000" b="1" i="1" smtClean="0">
                            <a:latin typeface="Cambria Math"/>
                          </a:rPr>
                          <m:t>𝑳</m:t>
                        </m:r>
                      </m:e>
                      <m:sub>
                        <m:r>
                          <a:rPr lang="en-US" altLang="zh-CN" sz="2000" b="1" i="1" smtClean="0">
                            <a:latin typeface="Cambria Math"/>
                          </a:rPr>
                          <m:t>𝒌</m:t>
                        </m:r>
                      </m:sub>
                      <m:sup>
                        <m:r>
                          <a:rPr lang="en-US" altLang="zh-CN" sz="2000" b="1" i="1" smtClean="0">
                            <a:latin typeface="Cambria Math"/>
                          </a:rPr>
                          <m:t>𝑻</m:t>
                        </m:r>
                      </m:sup>
                    </m:sSubSup>
                    <m:r>
                      <a:rPr lang="en-US" altLang="zh-CN" sz="2000" b="1" i="1" smtClean="0">
                        <a:latin typeface="Cambria Math"/>
                      </a:rPr>
                      <m:t>𝒅</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oMath>
                </a14:m>
                <a:r>
                  <a:rPr lang="en-US" altLang="zh-CN" sz="2000" dirty="0"/>
                  <a:t>,</a:t>
                </a:r>
                <a:r>
                  <a:rPr lang="zh-CN" altLang="en-US" sz="2000" dirty="0"/>
                  <a:t>求出搜索方向</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oMath>
                </a14:m>
                <a:r>
                  <a:rPr lang="zh-CN" altLang="en-US" sz="2000" dirty="0"/>
                  <a:t>，</a:t>
                </a:r>
                <a:r>
                  <a:rPr lang="en-US" altLang="zh-CN" sz="2000" dirty="0" err="1">
                    <a:solidFill>
                      <a:srgbClr val="FF0000"/>
                    </a:solidFill>
                  </a:rPr>
                  <a:t>Goto</a:t>
                </a:r>
                <a:r>
                  <a:rPr lang="en-US" altLang="zh-CN" sz="2000" dirty="0">
                    <a:solidFill>
                      <a:srgbClr val="FF0000"/>
                    </a:solidFill>
                  </a:rPr>
                  <a:t> 6</a:t>
                </a:r>
                <a:r>
                  <a:rPr lang="en-US" altLang="zh-CN" sz="2000" dirty="0"/>
                  <a:t>;</a:t>
                </a:r>
                <a:r>
                  <a:rPr lang="zh-CN" altLang="en-US" sz="2000" dirty="0"/>
                  <a:t>否则，</a:t>
                </a:r>
                <a:r>
                  <a:rPr lang="en-US" altLang="zh-CN" sz="2000" dirty="0" err="1">
                    <a:solidFill>
                      <a:srgbClr val="FF0000"/>
                    </a:solidFill>
                  </a:rPr>
                  <a:t>Goto</a:t>
                </a:r>
                <a:r>
                  <a:rPr lang="en-US" altLang="zh-CN" sz="2000" dirty="0">
                    <a:solidFill>
                      <a:srgbClr val="FF0000"/>
                    </a:solidFill>
                  </a:rPr>
                  <a:t> 5</a:t>
                </a:r>
                <a:r>
                  <a:rPr lang="zh-CN" altLang="en-US" sz="2000" dirty="0"/>
                  <a:t>；</a:t>
                </a:r>
                <a:r>
                  <a:rPr lang="en-US" altLang="zh-CN" sz="2000" dirty="0">
                    <a:solidFill>
                      <a:srgbClr val="FF0000"/>
                    </a:solidFill>
                  </a:rPr>
                  <a:t>5.</a:t>
                </a:r>
                <a:r>
                  <a:rPr lang="zh-CN" altLang="en-US" sz="2000" dirty="0"/>
                  <a:t>求取负曲率方向，若不能求得方向</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𝒅</m:t>
                        </m:r>
                      </m:e>
                      <m:sub>
                        <m:r>
                          <a:rPr lang="en-US" altLang="zh-CN" sz="2000" b="1" i="1" dirty="0" smtClean="0">
                            <a:latin typeface="Cambria Math"/>
                          </a:rPr>
                          <m:t>𝒌</m:t>
                        </m:r>
                      </m:sub>
                    </m:sSub>
                  </m:oMath>
                </a14:m>
                <a:r>
                  <a:rPr lang="en-US" altLang="zh-CN" sz="2000" dirty="0"/>
                  <a:t>(</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𝝍</m:t>
                        </m:r>
                      </m:e>
                      <m:sub>
                        <m:r>
                          <a:rPr lang="en-US" altLang="zh-CN" sz="2000" b="1" i="1" smtClean="0">
                            <a:latin typeface="Cambria Math"/>
                          </a:rPr>
                          <m:t>𝒕</m:t>
                        </m:r>
                      </m:sub>
                    </m:sSub>
                    <m:r>
                      <a:rPr lang="en-US" altLang="zh-CN" sz="2000" b="1" i="1" smtClean="0">
                        <a:latin typeface="Cambria Math"/>
                      </a:rPr>
                      <m:t>≥</m:t>
                    </m:r>
                    <m:r>
                      <a:rPr lang="en-US" altLang="zh-CN" sz="2000" b="1" i="1" smtClean="0">
                        <a:latin typeface="Cambria Math"/>
                      </a:rPr>
                      <m:t>𝟎</m:t>
                    </m:r>
                  </m:oMath>
                </a14:m>
                <a:r>
                  <a:rPr lang="en-US" altLang="zh-CN" sz="2000" dirty="0"/>
                  <a:t>),</a:t>
                </a:r>
                <a:r>
                  <a:rPr lang="zh-CN" altLang="en-US" sz="2000" dirty="0"/>
                  <a:t>则停止；否则，求出方向</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oMath>
                </a14:m>
                <a:r>
                  <a:rPr lang="en-US" altLang="zh-CN" sz="2000" dirty="0"/>
                  <a:t>,</a:t>
                </a:r>
                <a:r>
                  <a:rPr lang="zh-CN" altLang="en-US" sz="2000" dirty="0"/>
                  <a:t>令</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𝒅</m:t>
                        </m:r>
                      </m:e>
                      <m:sub>
                        <m:r>
                          <a:rPr lang="en-US" altLang="zh-CN" sz="2000" b="1" i="1" dirty="0" smtClean="0">
                            <a:latin typeface="Cambria Math"/>
                          </a:rPr>
                          <m:t>𝒌</m:t>
                        </m:r>
                      </m:sub>
                    </m:sSub>
                    <m:r>
                      <a:rPr lang="en-US" altLang="zh-CN" sz="2000" b="1" i="1" dirty="0" smtClean="0">
                        <a:latin typeface="Cambria Math"/>
                      </a:rPr>
                      <m:t>=</m:t>
                    </m:r>
                    <m:d>
                      <m:dPr>
                        <m:begChr m:val="{"/>
                        <m:endChr m:val=""/>
                        <m:ctrlPr>
                          <a:rPr lang="en-US" altLang="zh-CN" sz="2000" b="1" i="1" dirty="0" smtClean="0">
                            <a:latin typeface="Cambria Math" panose="02040503050406030204" pitchFamily="18" charset="0"/>
                          </a:rPr>
                        </m:ctrlPr>
                      </m:dPr>
                      <m:e>
                        <m:eqArr>
                          <m:eqArrPr>
                            <m:ctrlPr>
                              <a:rPr lang="en-US" altLang="zh-CN" sz="2000" b="1" i="1" dirty="0" smtClean="0">
                                <a:latin typeface="Cambria Math" panose="02040503050406030204" pitchFamily="18" charset="0"/>
                              </a:rPr>
                            </m:ctrlPr>
                          </m:eqArrPr>
                          <m:e>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𝒅</m:t>
                                </m:r>
                              </m:e>
                              <m:sub>
                                <m:r>
                                  <a:rPr lang="en-US" altLang="zh-CN" sz="2000" b="1" i="1" dirty="0" smtClean="0">
                                    <a:latin typeface="Cambria Math"/>
                                  </a:rPr>
                                  <m:t>𝒌</m:t>
                                </m:r>
                              </m:sub>
                            </m:sSub>
                            <m:r>
                              <a:rPr lang="en-US" altLang="zh-CN" sz="2000" b="1" i="1" dirty="0" smtClean="0">
                                <a:latin typeface="Cambria Math"/>
                              </a:rPr>
                              <m:t>,</m:t>
                            </m:r>
                            <m:r>
                              <a:rPr lang="zh-CN" altLang="en-US" sz="2000" b="1" i="1" dirty="0" smtClean="0">
                                <a:latin typeface="Cambria Math"/>
                              </a:rPr>
                              <m:t>若</m:t>
                            </m:r>
                            <m:sSubSup>
                              <m:sSubSupPr>
                                <m:ctrlPr>
                                  <a:rPr lang="en-US" altLang="zh-CN" sz="2000" b="1" i="1" dirty="0" smtClean="0">
                                    <a:latin typeface="Cambria Math" panose="02040503050406030204" pitchFamily="18" charset="0"/>
                                  </a:rPr>
                                </m:ctrlPr>
                              </m:sSubSupPr>
                              <m:e>
                                <m:r>
                                  <a:rPr lang="en-US" altLang="zh-CN" sz="2000" b="1" i="1" dirty="0" smtClean="0">
                                    <a:latin typeface="Cambria Math"/>
                                  </a:rPr>
                                  <m:t>𝒈</m:t>
                                </m:r>
                              </m:e>
                              <m:sub>
                                <m:r>
                                  <a:rPr lang="en-US" altLang="zh-CN" sz="2000" b="1" i="1" dirty="0" smtClean="0">
                                    <a:latin typeface="Cambria Math"/>
                                  </a:rPr>
                                  <m:t>𝒌</m:t>
                                </m:r>
                              </m:sub>
                              <m:sup>
                                <m:r>
                                  <a:rPr lang="en-US" altLang="zh-CN" sz="2000" b="1" i="1" dirty="0" smtClean="0">
                                    <a:latin typeface="Cambria Math"/>
                                  </a:rPr>
                                  <m:t>𝑻</m:t>
                                </m:r>
                              </m:sup>
                            </m:sSubSup>
                            <m:sSub>
                              <m:sSubPr>
                                <m:ctrlPr>
                                  <a:rPr lang="en-US" altLang="zh-CN" sz="2000" b="1" i="1" dirty="0" smtClean="0">
                                    <a:latin typeface="Cambria Math" panose="02040503050406030204" pitchFamily="18" charset="0"/>
                                  </a:rPr>
                                </m:ctrlPr>
                              </m:sSubPr>
                              <m:e>
                                <m:r>
                                  <a:rPr lang="en-US" altLang="zh-CN" sz="2000" b="1" i="1" dirty="0" smtClean="0">
                                    <a:latin typeface="Cambria Math"/>
                                  </a:rPr>
                                  <m:t>𝒅</m:t>
                                </m:r>
                              </m:e>
                              <m:sub>
                                <m:r>
                                  <a:rPr lang="en-US" altLang="zh-CN" sz="2000" b="1" i="1" dirty="0" smtClean="0">
                                    <a:latin typeface="Cambria Math"/>
                                  </a:rPr>
                                  <m:t>𝒌</m:t>
                                </m:r>
                              </m:sub>
                            </m:sSub>
                            <m:r>
                              <a:rPr lang="en-US" altLang="zh-CN" sz="2000" b="1" i="1" dirty="0" smtClean="0">
                                <a:latin typeface="Cambria Math"/>
                              </a:rPr>
                              <m:t>&gt;</m:t>
                            </m:r>
                            <m:r>
                              <a:rPr lang="en-US" altLang="zh-CN" sz="2000" b="1" i="1" dirty="0" smtClean="0">
                                <a:latin typeface="Cambria Math"/>
                              </a:rPr>
                              <m:t>𝟎</m:t>
                            </m:r>
                          </m:e>
                          <m:e>
                            <m:sSub>
                              <m:sSubPr>
                                <m:ctrlPr>
                                  <a:rPr lang="en-US" altLang="zh-CN" sz="2000" b="1" i="1" dirty="0" smtClean="0">
                                    <a:latin typeface="Cambria Math" panose="02040503050406030204" pitchFamily="18" charset="0"/>
                                  </a:rPr>
                                </m:ctrlPr>
                              </m:sSubPr>
                              <m:e>
                                <m:r>
                                  <a:rPr lang="en-US" altLang="zh-CN" sz="2000" b="1" i="1" dirty="0" smtClean="0">
                                    <a:latin typeface="Cambria Math"/>
                                  </a:rPr>
                                  <m:t>𝒅</m:t>
                                </m:r>
                              </m:e>
                              <m:sub>
                                <m:r>
                                  <a:rPr lang="en-US" altLang="zh-CN" sz="2000" b="1" i="1" dirty="0" smtClean="0">
                                    <a:latin typeface="Cambria Math"/>
                                  </a:rPr>
                                  <m:t>𝒌</m:t>
                                </m:r>
                              </m:sub>
                            </m:sSub>
                            <m:r>
                              <a:rPr lang="en-US" altLang="zh-CN" sz="2000" b="1" i="1" dirty="0" smtClean="0">
                                <a:latin typeface="Cambria Math"/>
                              </a:rPr>
                              <m:t>,</m:t>
                            </m:r>
                            <m:r>
                              <a:rPr lang="zh-CN" altLang="en-US" sz="2000" i="1" dirty="0">
                                <a:latin typeface="Cambria Math"/>
                              </a:rPr>
                              <m:t>其它</m:t>
                            </m:r>
                            <m:r>
                              <a:rPr lang="en-US" altLang="zh-CN" sz="2000" b="1" i="1" dirty="0" smtClean="0">
                                <a:latin typeface="Cambria Math"/>
                              </a:rPr>
                              <m:t> </m:t>
                            </m:r>
                          </m:e>
                        </m:eqArr>
                      </m:e>
                    </m:d>
                  </m:oMath>
                </a14:m>
                <a:r>
                  <a:rPr lang="zh-CN" altLang="en-US" sz="2000" dirty="0"/>
                  <a:t>；</a:t>
                </a:r>
                <a:r>
                  <a:rPr lang="en-US" altLang="zh-CN" sz="2000" dirty="0">
                    <a:solidFill>
                      <a:srgbClr val="FF0000"/>
                    </a:solidFill>
                  </a:rPr>
                  <a:t>6.</a:t>
                </a:r>
                <a:r>
                  <a:rPr lang="zh-CN" altLang="en-US" sz="2000" dirty="0"/>
                  <a:t>一维搜索求</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𝜶</m:t>
                        </m:r>
                      </m:e>
                      <m:sub>
                        <m:r>
                          <a:rPr lang="en-US" altLang="zh-CN" sz="2000" b="1" i="1" smtClean="0">
                            <a:latin typeface="Cambria Math"/>
                          </a:rPr>
                          <m:t>𝒌</m:t>
                        </m:r>
                      </m:sub>
                    </m:sSub>
                  </m:oMath>
                </a14:m>
                <a:r>
                  <a:rPr lang="en-US" altLang="zh-CN" sz="2000" dirty="0"/>
                  <a:t>,</a:t>
                </a:r>
                <a:r>
                  <a:rPr lang="zh-CN" altLang="en-US" sz="2000" dirty="0"/>
                  <a:t>使得</a:t>
                </a:r>
                <a14:m>
                  <m:oMath xmlns:m="http://schemas.openxmlformats.org/officeDocument/2006/math">
                    <m:r>
                      <a:rPr lang="en-US" altLang="zh-CN" sz="2000" b="1" i="1" smtClean="0">
                        <a:latin typeface="Cambria Math"/>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𝝀</m:t>
                            </m:r>
                          </m:e>
                          <m:sub>
                            <m:r>
                              <a:rPr lang="en-US" altLang="zh-CN" sz="2000" b="1" i="1" smtClean="0">
                                <a:latin typeface="Cambria Math"/>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e>
                    </m:d>
                    <m:r>
                      <a:rPr lang="en-US" altLang="zh-CN" sz="2000" b="1" i="1" smtClean="0">
                        <a:latin typeface="Cambria Math"/>
                      </a:rPr>
                      <m:t>=</m:t>
                    </m:r>
                    <m:r>
                      <a:rPr lang="en-US" altLang="zh-CN" sz="2000" b="1" i="1" smtClean="0">
                        <a:latin typeface="Cambria Math"/>
                      </a:rPr>
                      <m:t>𝒎𝒊</m:t>
                    </m:r>
                    <m:sSub>
                      <m:sSubPr>
                        <m:ctrlPr>
                          <a:rPr lang="en-US" altLang="zh-CN" sz="2000" b="1" i="1" smtClean="0">
                            <a:latin typeface="Cambria Math" panose="02040503050406030204" pitchFamily="18" charset="0"/>
                          </a:rPr>
                        </m:ctrlPr>
                      </m:sSubPr>
                      <m:e>
                        <m:r>
                          <a:rPr lang="en-US" altLang="zh-CN" sz="2000" b="1" i="1" smtClean="0">
                            <a:latin typeface="Cambria Math"/>
                          </a:rPr>
                          <m:t>𝒏</m:t>
                        </m:r>
                      </m:e>
                      <m:sub>
                        <m:r>
                          <a:rPr lang="en-US" altLang="zh-CN" sz="2000" b="1" i="1" smtClean="0">
                            <a:latin typeface="Cambria Math"/>
                          </a:rPr>
                          <m:t>𝝀</m:t>
                        </m:r>
                        <m:r>
                          <a:rPr lang="en-US" altLang="zh-CN" sz="2000" b="1" i="1" smtClean="0">
                            <a:latin typeface="Cambria Math"/>
                          </a:rPr>
                          <m:t>≥</m:t>
                        </m:r>
                        <m:r>
                          <a:rPr lang="en-US" altLang="zh-CN" sz="2000" b="1" i="1" smtClean="0">
                            <a:latin typeface="Cambria Math"/>
                          </a:rPr>
                          <m:t>𝟎</m:t>
                        </m:r>
                      </m:sub>
                    </m:sSub>
                    <m:r>
                      <a:rPr lang="en-US" altLang="zh-CN" sz="2000" b="1" i="1" smtClean="0">
                        <a:latin typeface="Cambria Math"/>
                      </a:rPr>
                      <m:t>𝒇</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r>
                      <a:rPr lang="en-US" altLang="zh-CN" sz="2000" b="1" i="1" smtClean="0">
                        <a:latin typeface="Cambria Math"/>
                      </a:rPr>
                      <m:t>+</m:t>
                    </m:r>
                    <m:r>
                      <a:rPr lang="en-US" altLang="zh-CN" sz="2000" b="1" i="1" smtClean="0">
                        <a:latin typeface="Cambria Math"/>
                      </a:rPr>
                      <m:t>𝝀</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r>
                      <a:rPr lang="en-US" altLang="zh-CN" sz="2000" b="1" i="1" smtClean="0">
                        <a:latin typeface="Cambria Math"/>
                      </a:rPr>
                      <m:t>)</m:t>
                    </m:r>
                  </m:oMath>
                </a14:m>
                <a:r>
                  <a:rPr lang="en-US" altLang="zh-CN" sz="2000" dirty="0"/>
                  <a:t>,</a:t>
                </a:r>
                <a:r>
                  <a:rPr lang="zh-CN" altLang="en-US" sz="2000" dirty="0"/>
                  <a:t>令</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r>
                          <a:rPr lang="en-US" altLang="zh-CN" sz="2000" b="1" i="1" dirty="0" smtClean="0">
                            <a:latin typeface="Cambria Math"/>
                          </a:rPr>
                          <m:t>+</m:t>
                        </m:r>
                        <m:r>
                          <a:rPr lang="en-US" altLang="zh-CN" sz="2000" b="1" i="1" dirty="0" smtClean="0">
                            <a:latin typeface="Cambria Math"/>
                          </a:rPr>
                          <m:t>𝟏</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sub>
                    </m:sSub>
                    <m:r>
                      <a:rPr lang="en-US" altLang="zh-CN" sz="2000" b="1" i="1" dirty="0" smtClean="0">
                        <a:latin typeface="Cambria Math"/>
                      </a:rPr>
                      <m:t>+</m:t>
                    </m:r>
                    <m:sSub>
                      <m:sSubPr>
                        <m:ctrlPr>
                          <a:rPr lang="en-US" altLang="zh-CN" sz="2000" i="1">
                            <a:latin typeface="Cambria Math" panose="02040503050406030204" pitchFamily="18" charset="0"/>
                          </a:rPr>
                        </m:ctrlPr>
                      </m:sSubPr>
                      <m:e>
                        <m:r>
                          <a:rPr lang="en-US" altLang="zh-CN" sz="2000" i="1">
                            <a:latin typeface="Cambria Math"/>
                          </a:rPr>
                          <m:t>𝝀</m:t>
                        </m:r>
                      </m:e>
                      <m:sub>
                        <m:r>
                          <a:rPr lang="en-US" altLang="zh-CN" sz="2000" i="1">
                            <a:latin typeface="Cambria Math"/>
                          </a:rPr>
                          <m:t>𝒌</m:t>
                        </m:r>
                      </m:sub>
                    </m:sSub>
                    <m:sSub>
                      <m:sSubPr>
                        <m:ctrlPr>
                          <a:rPr lang="en-US" altLang="zh-CN" sz="2000" b="1" i="1" dirty="0" smtClean="0">
                            <a:latin typeface="Cambria Math" panose="02040503050406030204" pitchFamily="18" charset="0"/>
                          </a:rPr>
                        </m:ctrlPr>
                      </m:sSubPr>
                      <m:e>
                        <m:r>
                          <a:rPr lang="en-US" altLang="zh-CN" sz="2000" b="1" i="1" dirty="0" smtClean="0">
                            <a:latin typeface="Cambria Math"/>
                          </a:rPr>
                          <m:t>𝒅</m:t>
                        </m:r>
                      </m:e>
                      <m:sub>
                        <m:r>
                          <a:rPr lang="en-US" altLang="zh-CN" sz="2000" b="1" i="1" dirty="0" smtClean="0">
                            <a:latin typeface="Cambria Math"/>
                          </a:rPr>
                          <m:t>𝒌</m:t>
                        </m:r>
                      </m:sub>
                    </m:sSub>
                  </m:oMath>
                </a14:m>
                <a:r>
                  <a:rPr lang="en-US" altLang="zh-CN" sz="2000" dirty="0"/>
                  <a:t>;</a:t>
                </a:r>
                <a:r>
                  <a:rPr lang="en-US" altLang="zh-CN" sz="2000" dirty="0">
                    <a:solidFill>
                      <a:srgbClr val="FF0000"/>
                    </a:solidFill>
                  </a:rPr>
                  <a:t>7.</a:t>
                </a:r>
                <a:r>
                  <a:rPr lang="zh-CN" altLang="en-US" sz="2000" dirty="0"/>
                  <a:t>若</a:t>
                </a:r>
                <a14:m>
                  <m:oMath xmlns:m="http://schemas.openxmlformats.org/officeDocument/2006/math">
                    <m:r>
                      <a:rPr lang="en-US" altLang="zh-CN" sz="2000" b="1" i="1" dirty="0" smtClean="0">
                        <a:latin typeface="Cambria Math"/>
                      </a:rPr>
                      <m:t>𝒇</m:t>
                    </m:r>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r>
                              <a:rPr lang="en-US" altLang="zh-CN" sz="2000" b="1" i="1" dirty="0" smtClean="0">
                                <a:latin typeface="Cambria Math"/>
                              </a:rPr>
                              <m:t>+</m:t>
                            </m:r>
                            <m:r>
                              <a:rPr lang="en-US" altLang="zh-CN" sz="2000" b="1" i="1" dirty="0" smtClean="0">
                                <a:latin typeface="Cambria Math"/>
                              </a:rPr>
                              <m:t>𝟏</m:t>
                            </m:r>
                          </m:sub>
                        </m:sSub>
                      </m:e>
                    </m:d>
                    <m:r>
                      <a:rPr lang="en-US" altLang="zh-CN" sz="2000" b="1" i="1" dirty="0" smtClean="0">
                        <a:latin typeface="Cambria Math"/>
                      </a:rPr>
                      <m:t>≥</m:t>
                    </m:r>
                    <m:r>
                      <a:rPr lang="en-US" altLang="zh-CN" sz="2000" b="1" i="1" dirty="0" smtClean="0">
                        <a:latin typeface="Cambria Math"/>
                      </a:rPr>
                      <m:t>𝒇</m:t>
                    </m:r>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sub>
                    </m:sSub>
                    <m:r>
                      <a:rPr lang="en-US" altLang="zh-CN" sz="2000" b="1" i="1" dirty="0" smtClean="0">
                        <a:latin typeface="Cambria Math"/>
                      </a:rPr>
                      <m:t>)</m:t>
                    </m:r>
                  </m:oMath>
                </a14:m>
                <a:r>
                  <a:rPr lang="en-US" altLang="zh-CN" sz="2000" dirty="0"/>
                  <a:t>,</a:t>
                </a:r>
                <a:r>
                  <a:rPr lang="zh-CN" altLang="en-US" sz="2000" dirty="0"/>
                  <a:t>则停止计算；否则置</a:t>
                </a:r>
                <a14:m>
                  <m:oMath xmlns:m="http://schemas.openxmlformats.org/officeDocument/2006/math">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oMath>
                </a14:m>
                <a:r>
                  <a:rPr lang="en-US" altLang="zh-CN" sz="2000" dirty="0"/>
                  <a:t>,</a:t>
                </a:r>
                <a:r>
                  <a:rPr lang="en-US" altLang="zh-CN" sz="2000" dirty="0">
                    <a:solidFill>
                      <a:srgbClr val="FF0000"/>
                    </a:solidFill>
                  </a:rPr>
                  <a:t>Goto2</a:t>
                </a:r>
              </a:p>
              <a:p>
                <a:r>
                  <a:rPr lang="zh-CN" altLang="en-US" sz="2000" dirty="0">
                    <a:solidFill>
                      <a:srgbClr val="FF0000"/>
                    </a:solidFill>
                  </a:rPr>
                  <a:t>其它类似算法包括</a:t>
                </a:r>
                <a:r>
                  <a:rPr lang="en-US" altLang="zh-CN" sz="2000" dirty="0" err="1">
                    <a:solidFill>
                      <a:srgbClr val="FF0000"/>
                    </a:solidFill>
                  </a:rPr>
                  <a:t>Fiacco</a:t>
                </a:r>
                <a:r>
                  <a:rPr lang="en-US" altLang="zh-CN" sz="2000" dirty="0">
                    <a:solidFill>
                      <a:srgbClr val="FF0000"/>
                    </a:solidFill>
                  </a:rPr>
                  <a:t>-McCormick</a:t>
                </a:r>
                <a14:m>
                  <m:oMath xmlns:m="http://schemas.openxmlformats.org/officeDocument/2006/math">
                    <m:r>
                      <a:rPr lang="en-US" altLang="zh-CN" sz="2000" b="1" i="0" smtClean="0">
                        <a:solidFill>
                          <a:srgbClr val="FF0000"/>
                        </a:solidFill>
                        <a:latin typeface="Cambria Math"/>
                      </a:rPr>
                      <m:t>:</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a:rPr>
                          <m:t>𝑮</m:t>
                        </m:r>
                      </m:e>
                      <m:sub>
                        <m:r>
                          <a:rPr lang="en-US" altLang="zh-CN" sz="2000" b="1" i="1" smtClean="0">
                            <a:solidFill>
                              <a:srgbClr val="FF0000"/>
                            </a:solidFill>
                            <a:latin typeface="Cambria Math"/>
                          </a:rPr>
                          <m:t>𝒌</m:t>
                        </m:r>
                      </m:sub>
                    </m:sSub>
                    <m:r>
                      <a:rPr lang="en-US" altLang="zh-CN" sz="2000" b="1" i="1" smtClean="0">
                        <a:solidFill>
                          <a:srgbClr val="FF0000"/>
                        </a:solidFill>
                        <a:latin typeface="Cambria Math"/>
                      </a:rPr>
                      <m:t>=</m:t>
                    </m:r>
                    <m:r>
                      <a:rPr lang="en-US" altLang="zh-CN" sz="2000" b="1" i="1" smtClean="0">
                        <a:solidFill>
                          <a:srgbClr val="FF0000"/>
                        </a:solidFill>
                        <a:latin typeface="Cambria Math"/>
                      </a:rPr>
                      <m:t>𝑳𝑫</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a:rPr>
                          <m:t>𝑳</m:t>
                        </m:r>
                      </m:e>
                      <m:sup>
                        <m:r>
                          <a:rPr lang="en-US" altLang="zh-CN" sz="2000" b="1" i="1" smtClean="0">
                            <a:solidFill>
                              <a:srgbClr val="FF0000"/>
                            </a:solidFill>
                            <a:latin typeface="Cambria Math"/>
                          </a:rPr>
                          <m:t>𝑻</m:t>
                        </m:r>
                      </m:sup>
                    </m:sSup>
                  </m:oMath>
                </a14:m>
                <a:r>
                  <a:rPr lang="en-US" altLang="zh-CN" sz="2000" dirty="0">
                    <a:solidFill>
                      <a:srgbClr val="FF0000"/>
                    </a:solidFill>
                  </a:rPr>
                  <a:t>,Fletcher-Freeman</a:t>
                </a:r>
                <a:r>
                  <a:rPr lang="zh-CN" altLang="en-US" sz="2000" dirty="0">
                    <a:solidFill>
                      <a:srgbClr val="FF0000"/>
                    </a:solidFill>
                  </a:rPr>
                  <a:t>：</a:t>
                </a:r>
                <a14:m>
                  <m:oMath xmlns:m="http://schemas.openxmlformats.org/officeDocument/2006/math">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a:rPr>
                          <m:t>𝑷</m:t>
                        </m:r>
                      </m:e>
                      <m:sup>
                        <m:r>
                          <a:rPr lang="en-US" altLang="zh-CN" sz="2000" b="1" i="1" smtClean="0">
                            <a:solidFill>
                              <a:srgbClr val="FF0000"/>
                            </a:solidFill>
                            <a:latin typeface="Cambria Math"/>
                          </a:rPr>
                          <m:t>𝑻</m:t>
                        </m:r>
                      </m:sup>
                    </m:sSup>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a:rPr>
                          <m:t>𝑮</m:t>
                        </m:r>
                      </m:e>
                      <m:sub>
                        <m:r>
                          <a:rPr lang="en-US" altLang="zh-CN" sz="2000" b="1" i="1" smtClean="0">
                            <a:solidFill>
                              <a:srgbClr val="FF0000"/>
                            </a:solidFill>
                            <a:latin typeface="Cambria Math"/>
                          </a:rPr>
                          <m:t>𝒌</m:t>
                        </m:r>
                      </m:sub>
                    </m:sSub>
                    <m:r>
                      <a:rPr lang="en-US" altLang="zh-CN" sz="2000" b="1" i="1" smtClean="0">
                        <a:solidFill>
                          <a:srgbClr val="FF0000"/>
                        </a:solidFill>
                        <a:latin typeface="Cambria Math"/>
                      </a:rPr>
                      <m:t>𝑷</m:t>
                    </m:r>
                    <m:r>
                      <a:rPr lang="en-US" altLang="zh-CN" sz="2000" b="1" i="1" smtClean="0">
                        <a:solidFill>
                          <a:srgbClr val="FF0000"/>
                        </a:solidFill>
                        <a:latin typeface="Cambria Math"/>
                      </a:rPr>
                      <m:t>=</m:t>
                    </m:r>
                    <m:r>
                      <a:rPr lang="en-US" altLang="zh-CN" sz="2000" b="1" i="1" smtClean="0">
                        <a:solidFill>
                          <a:srgbClr val="FF0000"/>
                        </a:solidFill>
                        <a:latin typeface="Cambria Math"/>
                      </a:rPr>
                      <m:t>𝑳𝑫</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a:rPr>
                          <m:t>𝑳</m:t>
                        </m:r>
                      </m:e>
                      <m:sup>
                        <m:r>
                          <a:rPr lang="en-US" altLang="zh-CN" sz="2000" b="1" i="1" smtClean="0">
                            <a:solidFill>
                              <a:srgbClr val="FF0000"/>
                            </a:solidFill>
                            <a:latin typeface="Cambria Math"/>
                          </a:rPr>
                          <m:t>𝑻</m:t>
                        </m:r>
                      </m:sup>
                    </m:sSup>
                  </m:oMath>
                </a14:m>
                <a:r>
                  <a:rPr lang="zh-CN" altLang="en-US" sz="2000" dirty="0">
                    <a:solidFill>
                      <a:srgbClr val="FF0000"/>
                    </a:solidFill>
                  </a:rPr>
                  <a:t>等</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759" r="-728"/>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如果此时令</a:t>
                </a:r>
                <a14:m>
                  <m:oMath xmlns:m="http://schemas.openxmlformats.org/officeDocument/2006/math">
                    <m:r>
                      <a:rPr lang="en-US" altLang="zh-CN" sz="2000" b="1" i="1" smtClean="0">
                        <a:latin typeface="Cambria Math"/>
                      </a:rPr>
                      <m:t>𝒗</m:t>
                    </m:r>
                    <m:d>
                      <m:dPr>
                        <m:ctrlPr>
                          <a:rPr lang="en-US" altLang="zh-CN" sz="2000" b="1" i="1" smtClean="0">
                            <a:latin typeface="Cambria Math" panose="02040503050406030204" pitchFamily="18" charset="0"/>
                          </a:rPr>
                        </m:ctrlPr>
                      </m:dPr>
                      <m:e>
                        <m:r>
                          <a:rPr lang="en-US" altLang="zh-CN" sz="2000" b="1" i="1" smtClean="0">
                            <a:latin typeface="Cambria Math"/>
                          </a:rPr>
                          <m:t>𝒚</m:t>
                        </m:r>
                      </m:e>
                    </m:d>
                    <m:r>
                      <a:rPr lang="en-US" altLang="zh-CN" sz="2000" b="1" i="1" smtClean="0">
                        <a:latin typeface="Cambria Math"/>
                      </a:rPr>
                      <m:t>=</m:t>
                    </m:r>
                    <m:r>
                      <a:rPr lang="en-US" altLang="zh-CN" sz="2000" b="1" i="1" smtClean="0">
                        <a:latin typeface="Cambria Math"/>
                      </a:rPr>
                      <m:t>𝒎𝒊𝒏</m:t>
                    </m:r>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𝒈</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𝒚</m:t>
                    </m:r>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𝑿</m:t>
                    </m:r>
                    <m:r>
                      <a:rPr lang="en-US" altLang="zh-CN" sz="2000" b="1" i="1" smtClean="0">
                        <a:latin typeface="Cambria Math"/>
                      </a:rPr>
                      <m:t>}</m:t>
                    </m:r>
                  </m:oMath>
                </a14:m>
                <a:r>
                  <a:rPr lang="zh-CN" altLang="en-US" sz="2000" dirty="0"/>
                  <a:t>，则称这个函数为扰动函数</a:t>
                </a:r>
                <a:r>
                  <a:rPr lang="en-US" altLang="zh-CN" sz="2000" dirty="0"/>
                  <a:t>(Perturbation function),</a:t>
                </a:r>
                <a:r>
                  <a:rPr lang="zh-CN" altLang="en-US" sz="2000" dirty="0"/>
                  <a:t>从函数可以看出，只是原问题不等式约束的右边项由</a:t>
                </a:r>
                <a:r>
                  <a:rPr lang="en-US" altLang="zh-CN" sz="2000" dirty="0"/>
                  <a:t>0</a:t>
                </a:r>
                <a:r>
                  <a:rPr lang="zh-CN" altLang="en-US" sz="2000" dirty="0"/>
                  <a:t>变成了</a:t>
                </a:r>
                <a14:m>
                  <m:oMath xmlns:m="http://schemas.openxmlformats.org/officeDocument/2006/math">
                    <m:r>
                      <a:rPr lang="en-US" altLang="zh-CN" sz="2000" b="1" i="1" smtClean="0">
                        <a:latin typeface="Cambria Math"/>
                      </a:rPr>
                      <m:t>𝒚</m:t>
                    </m:r>
                  </m:oMath>
                </a14:m>
                <a:r>
                  <a:rPr lang="en-US" altLang="zh-CN" sz="2000" dirty="0"/>
                  <a:t>,</a:t>
                </a:r>
                <a:r>
                  <a:rPr lang="zh-CN" altLang="en-US" sz="2000" dirty="0"/>
                  <a:t>如图所示，</a:t>
                </a:r>
                <a14:m>
                  <m:oMath xmlns:m="http://schemas.openxmlformats.org/officeDocument/2006/math">
                    <m:r>
                      <a:rPr lang="en-US" altLang="zh-CN" sz="2000" b="1" i="1" smtClean="0">
                        <a:latin typeface="Cambria Math"/>
                      </a:rPr>
                      <m:t>𝒗</m:t>
                    </m:r>
                    <m:r>
                      <a:rPr lang="en-US" altLang="zh-CN" sz="2000" b="1" i="1" smtClean="0">
                        <a:latin typeface="Cambria Math"/>
                      </a:rPr>
                      <m:t>(</m:t>
                    </m:r>
                    <m:r>
                      <a:rPr lang="en-US" altLang="zh-CN" sz="2000" b="1" i="1" smtClean="0">
                        <a:latin typeface="Cambria Math"/>
                      </a:rPr>
                      <m:t>𝒚</m:t>
                    </m:r>
                    <m:r>
                      <a:rPr lang="en-US" altLang="zh-CN" sz="2000" b="1" i="1" smtClean="0">
                        <a:latin typeface="Cambria Math"/>
                      </a:rPr>
                      <m:t>)</m:t>
                    </m:r>
                  </m:oMath>
                </a14:m>
                <a:r>
                  <a:rPr lang="zh-CN" altLang="en-US" sz="2000" dirty="0"/>
                  <a:t>为</a:t>
                </a:r>
                <a14:m>
                  <m:oMath xmlns:m="http://schemas.openxmlformats.org/officeDocument/2006/math">
                    <m:r>
                      <a:rPr lang="en-US" altLang="zh-CN" sz="2000" b="1" i="1" dirty="0" smtClean="0">
                        <a:latin typeface="Cambria Math"/>
                      </a:rPr>
                      <m:t>𝒚</m:t>
                    </m:r>
                  </m:oMath>
                </a14:m>
                <a:r>
                  <a:rPr lang="zh-CN" altLang="en-US" sz="2000" dirty="0"/>
                  <a:t>的非递增函数。从中看到</a:t>
                </a:r>
                <a14:m>
                  <m:oMath xmlns:m="http://schemas.openxmlformats.org/officeDocument/2006/math">
                    <m:r>
                      <a:rPr lang="en-US" altLang="zh-CN" sz="2000" b="1" i="1" smtClean="0">
                        <a:latin typeface="Cambria Math"/>
                      </a:rPr>
                      <m:t>𝒗</m:t>
                    </m:r>
                  </m:oMath>
                </a14:m>
                <a:r>
                  <a:rPr lang="zh-CN" altLang="en-US" sz="2000" dirty="0"/>
                  <a:t>相应于</a:t>
                </a:r>
                <a14:m>
                  <m:oMath xmlns:m="http://schemas.openxmlformats.org/officeDocument/2006/math">
                    <m:r>
                      <a:rPr lang="en-US" altLang="zh-CN" sz="2000" b="1" i="1" smtClean="0">
                        <a:latin typeface="Cambria Math"/>
                      </a:rPr>
                      <m:t>𝑮</m:t>
                    </m:r>
                  </m:oMath>
                </a14:m>
                <a:r>
                  <a:rPr lang="zh-CN" altLang="en-US" sz="2000" dirty="0"/>
                  <a:t>的</a:t>
                </a:r>
                <a:r>
                  <a:rPr lang="en-US" altLang="zh-CN" sz="2000" dirty="0"/>
                  <a:t>AB</a:t>
                </a:r>
                <a:r>
                  <a:rPr lang="zh-CN" altLang="en-US" sz="2000" dirty="0"/>
                  <a:t>点之间的下包络，注意其单调递减的性质。</a:t>
                </a:r>
                <a:endParaRPr lang="en-US" altLang="zh-CN" sz="2000" dirty="0"/>
              </a:p>
              <a:p>
                <a:pPr marL="0" indent="0">
                  <a:buNone/>
                </a:pPr>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75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16496" y="2673077"/>
                <a:ext cx="4752528" cy="2862322"/>
              </a:xfrm>
              <a:prstGeom prst="rect">
                <a:avLst/>
              </a:prstGeom>
              <a:noFill/>
            </p:spPr>
            <p:txBody>
              <a:bodyPr wrap="square" rtlCol="0">
                <a:spAutoFit/>
              </a:bodyPr>
              <a:lstStyle/>
              <a:p>
                <a:pPr marL="342900" indent="-342900">
                  <a:buFont typeface="Wingdings" panose="05000000000000000000" pitchFamily="2" charset="2"/>
                  <a:buChar char="u"/>
                </a:pPr>
                <a:r>
                  <a:rPr lang="zh-CN" altLang="en-US" sz="2000" dirty="0"/>
                  <a:t>且</a:t>
                </a:r>
                <a14:m>
                  <m:oMath xmlns:m="http://schemas.openxmlformats.org/officeDocument/2006/math">
                    <m:r>
                      <a:rPr lang="en-US" altLang="zh-CN" sz="2000" i="1">
                        <a:latin typeface="Cambria Math"/>
                      </a:rPr>
                      <m:t>𝒗</m:t>
                    </m:r>
                  </m:oMath>
                </a14:m>
                <a:r>
                  <a:rPr lang="zh-CN" altLang="en-US" sz="2000" dirty="0"/>
                  <a:t>在</a:t>
                </a:r>
                <a:r>
                  <a:rPr lang="en-US" altLang="zh-CN" sz="2000" dirty="0"/>
                  <a:t>B</a:t>
                </a:r>
                <a:r>
                  <a:rPr lang="zh-CN" altLang="en-US" sz="2000" dirty="0"/>
                  <a:t>点对于大于</a:t>
                </a:r>
                <a14:m>
                  <m:oMath xmlns:m="http://schemas.openxmlformats.org/officeDocument/2006/math">
                    <m:r>
                      <a:rPr lang="en-US" altLang="zh-CN" sz="2000" b="1" i="1" smtClean="0">
                        <a:latin typeface="Cambria Math"/>
                      </a:rPr>
                      <m:t>𝒚</m:t>
                    </m:r>
                  </m:oMath>
                </a14:m>
                <a:r>
                  <a:rPr lang="zh-CN" altLang="en-US" sz="2000" dirty="0"/>
                  <a:t>的值都为取值对应</a:t>
                </a:r>
                <a:r>
                  <a:rPr lang="en-US" altLang="zh-CN" sz="2000" dirty="0"/>
                  <a:t>B</a:t>
                </a:r>
                <a:r>
                  <a:rPr lang="zh-CN" altLang="en-US" sz="2000" dirty="0"/>
                  <a:t>点的常数值，而在</a:t>
                </a:r>
                <a:r>
                  <a:rPr lang="en-US" altLang="zh-CN" sz="2000" dirty="0"/>
                  <a:t>A</a:t>
                </a:r>
                <a:r>
                  <a:rPr lang="zh-CN" altLang="en-US" sz="2000" dirty="0"/>
                  <a:t>点左边，由于其不可行性，此时</a:t>
                </a:r>
                <a14:m>
                  <m:oMath xmlns:m="http://schemas.openxmlformats.org/officeDocument/2006/math">
                    <m:r>
                      <a:rPr lang="en-US" altLang="zh-CN" sz="2000" b="1" i="1" smtClean="0">
                        <a:latin typeface="Cambria Math"/>
                      </a:rPr>
                      <m:t>𝒗</m:t>
                    </m:r>
                  </m:oMath>
                </a14:m>
                <a:r>
                  <a:rPr lang="zh-CN" altLang="en-US" sz="2000" dirty="0"/>
                  <a:t>取值为</a:t>
                </a:r>
                <a14:m>
                  <m:oMath xmlns:m="http://schemas.openxmlformats.org/officeDocument/2006/math">
                    <m:r>
                      <a:rPr lang="zh-CN" altLang="en-US" sz="2000" i="1" smtClean="0">
                        <a:latin typeface="Cambria Math"/>
                      </a:rPr>
                      <m:t>∞</m:t>
                    </m:r>
                  </m:oMath>
                </a14:m>
                <a:r>
                  <a:rPr lang="zh-CN" altLang="en-US" sz="2000" dirty="0"/>
                  <a:t>，注意</a:t>
                </a:r>
                <a14:m>
                  <m:oMath xmlns:m="http://schemas.openxmlformats.org/officeDocument/2006/math">
                    <m:r>
                      <a:rPr lang="en-US" altLang="zh-CN" sz="2000" b="1" i="1" smtClean="0">
                        <a:latin typeface="Cambria Math"/>
                      </a:rPr>
                      <m:t>𝒗</m:t>
                    </m:r>
                  </m:oMath>
                </a14:m>
                <a:r>
                  <a:rPr lang="zh-CN" altLang="en-US" sz="2000" dirty="0"/>
                  <a:t>在</a:t>
                </a:r>
                <a:r>
                  <a:rPr lang="en-US" altLang="zh-CN" sz="2000" dirty="0"/>
                  <a:t>0</a:t>
                </a:r>
                <a:r>
                  <a:rPr lang="zh-CN" altLang="en-US" sz="2000" dirty="0"/>
                  <a:t>点可微，且</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𝒗</m:t>
                        </m:r>
                      </m:e>
                      <m:sup>
                        <m:r>
                          <a:rPr lang="en-US" altLang="zh-CN" sz="2000" b="1" i="1" smtClean="0">
                            <a:latin typeface="Cambria Math"/>
                          </a:rPr>
                          <m:t>′</m:t>
                        </m:r>
                      </m:sup>
                    </m:sSup>
                    <m:d>
                      <m:dPr>
                        <m:ctrlPr>
                          <a:rPr lang="en-US" altLang="zh-CN" sz="2000" b="1" i="1" smtClean="0">
                            <a:latin typeface="Cambria Math" panose="02040503050406030204" pitchFamily="18" charset="0"/>
                          </a:rPr>
                        </m:ctrlPr>
                      </m:dPr>
                      <m:e>
                        <m:r>
                          <a:rPr lang="en-US" altLang="zh-CN" sz="2000" b="1" i="1" smtClean="0">
                            <a:latin typeface="Cambria Math"/>
                          </a:rPr>
                          <m:t>𝟎</m:t>
                        </m:r>
                      </m:e>
                    </m:d>
                    <m:r>
                      <a:rPr lang="en-US" altLang="zh-CN" sz="2000" b="1" i="1" smtClean="0">
                        <a:latin typeface="Cambria Math"/>
                      </a:rPr>
                      <m:t>=−</m:t>
                    </m:r>
                    <m:acc>
                      <m:accPr>
                        <m:chr m:val="̅"/>
                        <m:ctrlPr>
                          <a:rPr lang="en-US" altLang="zh-CN" sz="2000" b="1" i="1" smtClean="0">
                            <a:latin typeface="Cambria Math" panose="02040503050406030204" pitchFamily="18" charset="0"/>
                          </a:rPr>
                        </m:ctrlPr>
                      </m:accPr>
                      <m:e>
                        <m:r>
                          <a:rPr lang="en-US" altLang="zh-CN" sz="2000" b="1" i="1" smtClean="0">
                            <a:latin typeface="Cambria Math"/>
                          </a:rPr>
                          <m:t>𝒖</m:t>
                        </m:r>
                      </m:e>
                    </m:acc>
                  </m:oMath>
                </a14:m>
                <a:r>
                  <a:rPr lang="en-US" altLang="zh-CN" sz="2000" dirty="0"/>
                  <a:t>,</a:t>
                </a:r>
                <a:r>
                  <a:rPr lang="zh-CN" altLang="en-US" sz="2000" dirty="0"/>
                  <a:t>因此当约束右端从</a:t>
                </a:r>
                <a:r>
                  <a:rPr lang="en-US" altLang="zh-CN" sz="2000" dirty="0"/>
                  <a:t>0</a:t>
                </a:r>
                <a:r>
                  <a:rPr lang="zh-CN" altLang="en-US" sz="2000" dirty="0"/>
                  <a:t>增加时，目标函数值的变化率等价</a:t>
                </a:r>
                <a14:m>
                  <m:oMath xmlns:m="http://schemas.openxmlformats.org/officeDocument/2006/math">
                    <m:r>
                      <a:rPr lang="en-US" altLang="zh-CN" sz="2000" b="1" i="1" smtClean="0">
                        <a:latin typeface="Cambria Math"/>
                      </a:rPr>
                      <m:t>−</m:t>
                    </m:r>
                    <m:acc>
                      <m:accPr>
                        <m:chr m:val="̅"/>
                        <m:ctrlPr>
                          <a:rPr lang="en-US" altLang="zh-CN" sz="2000" b="1" i="1" smtClean="0">
                            <a:latin typeface="Cambria Math" panose="02040503050406030204" pitchFamily="18" charset="0"/>
                          </a:rPr>
                        </m:ctrlPr>
                      </m:accPr>
                      <m:e>
                        <m:r>
                          <a:rPr lang="en-US" altLang="zh-CN" sz="2000" b="1" i="1" smtClean="0">
                            <a:latin typeface="Cambria Math"/>
                          </a:rPr>
                          <m:t>𝒖</m:t>
                        </m:r>
                      </m:e>
                    </m:acc>
                    <m:r>
                      <a:rPr lang="en-US" altLang="zh-CN" sz="2000" b="1" i="1" smtClean="0">
                        <a:latin typeface="Cambria Math"/>
                      </a:rPr>
                      <m:t>,</m:t>
                    </m:r>
                  </m:oMath>
                </a14:m>
                <a:r>
                  <a:rPr lang="zh-CN" altLang="en-US" sz="2000" dirty="0"/>
                  <a:t>即最优点的对偶拉格朗日乘子的负数，如果</a:t>
                </a:r>
                <a14:m>
                  <m:oMath xmlns:m="http://schemas.openxmlformats.org/officeDocument/2006/math">
                    <m:r>
                      <a:rPr lang="en-US" altLang="zh-CN" sz="2000" b="1" i="1" smtClean="0">
                        <a:latin typeface="Cambria Math"/>
                      </a:rPr>
                      <m:t>𝒗</m:t>
                    </m:r>
                  </m:oMath>
                </a14:m>
                <a:r>
                  <a:rPr lang="zh-CN" altLang="en-US" sz="2000" dirty="0"/>
                  <a:t>是凸但不可微，则</a:t>
                </a:r>
                <a14:m>
                  <m:oMath xmlns:m="http://schemas.openxmlformats.org/officeDocument/2006/math">
                    <m:r>
                      <a:rPr lang="en-US" altLang="zh-CN" sz="2000" i="1">
                        <a:latin typeface="Cambria Math"/>
                      </a:rPr>
                      <m:t>−</m:t>
                    </m:r>
                    <m:acc>
                      <m:accPr>
                        <m:chr m:val="̅"/>
                        <m:ctrlPr>
                          <a:rPr lang="en-US" altLang="zh-CN" sz="2000" i="1">
                            <a:latin typeface="Cambria Math" panose="02040503050406030204" pitchFamily="18" charset="0"/>
                          </a:rPr>
                        </m:ctrlPr>
                      </m:accPr>
                      <m:e>
                        <m:r>
                          <a:rPr lang="en-US" altLang="zh-CN" sz="2000" i="1">
                            <a:latin typeface="Cambria Math"/>
                          </a:rPr>
                          <m:t>𝒖</m:t>
                        </m:r>
                      </m:e>
                    </m:acc>
                  </m:oMath>
                </a14:m>
                <a:r>
                  <a:rPr lang="zh-CN" altLang="en-US" sz="2000" dirty="0"/>
                  <a:t>为在</a:t>
                </a:r>
                <a:r>
                  <a:rPr lang="en-US" altLang="zh-CN" sz="2000" dirty="0"/>
                  <a:t>0</a:t>
                </a:r>
                <a:r>
                  <a:rPr lang="zh-CN" altLang="en-US" sz="2000" dirty="0"/>
                  <a:t>点的</a:t>
                </a:r>
                <a:r>
                  <a:rPr lang="zh-CN" altLang="en-US" sz="2000" dirty="0">
                    <a:solidFill>
                      <a:srgbClr val="FF0000"/>
                    </a:solidFill>
                  </a:rPr>
                  <a:t>次梯度</a:t>
                </a:r>
                <a:r>
                  <a:rPr lang="zh-CN" altLang="en-US" sz="2000" dirty="0"/>
                  <a:t>，任何情况都满足</a:t>
                </a:r>
                <a14:m>
                  <m:oMath xmlns:m="http://schemas.openxmlformats.org/officeDocument/2006/math">
                    <m:r>
                      <a:rPr lang="en-US" altLang="zh-CN" sz="2000" b="1" i="1" smtClean="0">
                        <a:latin typeface="Cambria Math"/>
                      </a:rPr>
                      <m:t>𝒗</m:t>
                    </m:r>
                    <m:d>
                      <m:dPr>
                        <m:ctrlPr>
                          <a:rPr lang="en-US" altLang="zh-CN" sz="2000" b="1" i="1" smtClean="0">
                            <a:latin typeface="Cambria Math" panose="02040503050406030204" pitchFamily="18" charset="0"/>
                          </a:rPr>
                        </m:ctrlPr>
                      </m:dPr>
                      <m:e>
                        <m:r>
                          <a:rPr lang="en-US" altLang="zh-CN" sz="2000" b="1" i="1" smtClean="0">
                            <a:latin typeface="Cambria Math"/>
                          </a:rPr>
                          <m:t>𝒚</m:t>
                        </m:r>
                      </m:e>
                    </m:d>
                    <m:r>
                      <a:rPr lang="en-US" altLang="zh-CN" sz="2000" b="1" i="1" smtClean="0">
                        <a:latin typeface="Cambria Math"/>
                      </a:rPr>
                      <m:t>≥</m:t>
                    </m:r>
                    <m:r>
                      <a:rPr lang="en-US" altLang="zh-CN" sz="2000" b="1" i="1" smtClean="0">
                        <a:latin typeface="Cambria Math"/>
                      </a:rPr>
                      <m:t>𝒗</m:t>
                    </m:r>
                    <m:d>
                      <m:dPr>
                        <m:ctrlPr>
                          <a:rPr lang="en-US" altLang="zh-CN" sz="2000" b="1" i="1" smtClean="0">
                            <a:latin typeface="Cambria Math" panose="02040503050406030204" pitchFamily="18" charset="0"/>
                          </a:rPr>
                        </m:ctrlPr>
                      </m:dPr>
                      <m:e>
                        <m:r>
                          <a:rPr lang="en-US" altLang="zh-CN" sz="2000" b="1" i="1" smtClean="0">
                            <a:latin typeface="Cambria Math"/>
                          </a:rPr>
                          <m:t>𝟎</m:t>
                        </m:r>
                      </m:e>
                    </m:d>
                    <m:r>
                      <a:rPr lang="en-US" altLang="zh-CN" sz="2000" b="1" i="1" smtClean="0">
                        <a:latin typeface="Cambria Math"/>
                      </a:rPr>
                      <m:t>−</m:t>
                    </m:r>
                    <m:acc>
                      <m:accPr>
                        <m:chr m:val="̅"/>
                        <m:ctrlPr>
                          <a:rPr lang="en-US" altLang="zh-CN" sz="2000" b="1" i="1" smtClean="0">
                            <a:latin typeface="Cambria Math" panose="02040503050406030204" pitchFamily="18" charset="0"/>
                          </a:rPr>
                        </m:ctrlPr>
                      </m:accPr>
                      <m:e>
                        <m:r>
                          <a:rPr lang="en-US" altLang="zh-CN" sz="2000" b="1" i="1" smtClean="0">
                            <a:latin typeface="Cambria Math"/>
                          </a:rPr>
                          <m:t>𝒖</m:t>
                        </m:r>
                      </m:e>
                    </m:acc>
                    <m:r>
                      <a:rPr lang="en-US" altLang="zh-CN" sz="2000" b="1" i="1" smtClean="0">
                        <a:latin typeface="Cambria Math"/>
                      </a:rPr>
                      <m:t>𝒚</m:t>
                    </m:r>
                    <m:r>
                      <a:rPr lang="en-US" altLang="zh-CN" sz="2000" b="1" i="1" smtClean="0">
                        <a:latin typeface="Cambria Math"/>
                      </a:rPr>
                      <m:t>,</m:t>
                    </m:r>
                    <m:r>
                      <a:rPr lang="en-US" altLang="zh-CN" sz="2000" b="1" i="1" smtClean="0">
                        <a:latin typeface="Cambria Math"/>
                      </a:rPr>
                      <m:t>𝒚</m:t>
                    </m:r>
                    <m:r>
                      <a:rPr lang="en-US" altLang="zh-CN" sz="2000" b="1" i="1" smtClean="0">
                        <a:latin typeface="Cambria Math"/>
                      </a:rPr>
                      <m:t>∈</m:t>
                    </m:r>
                    <m:r>
                      <a:rPr lang="en-US" altLang="zh-CN" sz="2000" b="1" i="1" smtClean="0">
                        <a:latin typeface="Cambria Math"/>
                      </a:rPr>
                      <m:t>𝑹</m:t>
                    </m:r>
                  </m:oMath>
                </a14:m>
                <a:endParaRPr lang="en-US" altLang="zh-CN"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416496" y="2673077"/>
                <a:ext cx="4752528" cy="2862322"/>
              </a:xfrm>
              <a:prstGeom prst="rect">
                <a:avLst/>
              </a:prstGeom>
              <a:blipFill rotWithShape="1">
                <a:blip r:embed="rId3"/>
                <a:stretch>
                  <a:fillRect t="-1489" r="-1282" b="-234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矩形 6"/>
              <p:cNvSpPr/>
              <p:nvPr/>
            </p:nvSpPr>
            <p:spPr>
              <a:xfrm>
                <a:off x="576064" y="5433188"/>
                <a:ext cx="4953000" cy="1200329"/>
              </a:xfrm>
              <a:prstGeom prst="rect">
                <a:avLst/>
              </a:prstGeom>
            </p:spPr>
            <p:txBody>
              <a:bodyPr>
                <a:spAutoFit/>
              </a:bodyPr>
              <a:lstStyle/>
              <a:p>
                <a:pPr marL="342900" indent="-342900" algn="l">
                  <a:buFont typeface="Wingdings" panose="05000000000000000000" pitchFamily="2" charset="2"/>
                  <a:buChar char="u"/>
                </a:pPr>
                <a14:m>
                  <m:oMath xmlns:m="http://schemas.openxmlformats.org/officeDocument/2006/math">
                    <m:r>
                      <a:rPr lang="zh-CN" altLang="en-US" dirty="0">
                        <a:latin typeface="Cambria Math"/>
                      </a:rPr>
                      <m:t>如</m:t>
                    </m:r>
                    <m:r>
                      <a:rPr lang="en-US" altLang="zh-CN" i="1" dirty="0">
                        <a:latin typeface="Cambria Math"/>
                      </a:rPr>
                      <m:t>𝒗</m:t>
                    </m:r>
                  </m:oMath>
                </a14:m>
                <a:r>
                  <a:rPr lang="zh-CN" altLang="en-US" dirty="0"/>
                  <a:t>不是凸的或不可微，则上述条件仍然成立等价于</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a:rPr>
                          <m:t>𝒖</m:t>
                        </m:r>
                      </m:e>
                    </m:acc>
                  </m:oMath>
                </a14:m>
                <a:r>
                  <a:rPr lang="zh-CN" altLang="en-US" dirty="0"/>
                  <a:t>是相应于最优解</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a:rPr>
                          <m:t>𝒙</m:t>
                        </m:r>
                      </m:e>
                    </m:acc>
                    <m:r>
                      <a:rPr lang="zh-CN" altLang="en-US" i="1" dirty="0">
                        <a:latin typeface="Cambria Math"/>
                      </a:rPr>
                      <m:t>的</m:t>
                    </m:r>
                  </m:oMath>
                </a14:m>
                <a:r>
                  <a:rPr lang="en-US" altLang="zh-CN" dirty="0"/>
                  <a:t>KKT</a:t>
                </a:r>
                <a:r>
                  <a:rPr lang="zh-CN" altLang="en-US" dirty="0"/>
                  <a:t>拉格朗日乘子</a:t>
                </a:r>
              </a:p>
            </p:txBody>
          </p:sp>
        </mc:Choice>
        <mc:Fallback xmlns="">
          <p:sp>
            <p:nvSpPr>
              <p:cNvPr id="7" name="矩形 6"/>
              <p:cNvSpPr>
                <a:spLocks noRot="1" noChangeAspect="1" noMove="1" noResize="1" noEditPoints="1" noAdjustHandles="1" noChangeArrowheads="1" noChangeShapeType="1" noTextEdit="1"/>
              </p:cNvSpPr>
              <p:nvPr/>
            </p:nvSpPr>
            <p:spPr>
              <a:xfrm>
                <a:off x="576064" y="5433188"/>
                <a:ext cx="4953000" cy="1200329"/>
              </a:xfrm>
              <a:prstGeom prst="rect">
                <a:avLst/>
              </a:prstGeom>
              <a:blipFill rotWithShape="1">
                <a:blip r:embed="rId4"/>
                <a:stretch>
                  <a:fillRect l="-1599" t="-5584" b="-9137"/>
                </a:stretch>
              </a:blipFill>
            </p:spPr>
            <p:txBody>
              <a:bodyPr/>
              <a:lstStyle/>
              <a:p>
                <a:r>
                  <a:rPr lang="zh-CN" altLang="en-US">
                    <a:noFill/>
                  </a:rPr>
                  <a:t> </a:t>
                </a:r>
                <a:endParaRPr lang="zh-CN" altLang="en-US">
                  <a:noFill/>
                </a:endParaRPr>
              </a:p>
            </p:txBody>
          </p:sp>
        </mc:Fallback>
      </mc:AlternateContent>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9536" y="2601069"/>
            <a:ext cx="4675080" cy="3296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例子：</a:t>
                </a:r>
                <a14:m>
                  <m:oMath xmlns:m="http://schemas.openxmlformats.org/officeDocument/2006/math">
                    <m:r>
                      <a:rPr lang="en-US" altLang="zh-CN" sz="2800" b="1" i="1" smtClean="0">
                        <a:latin typeface="Cambria Math"/>
                      </a:rPr>
                      <m:t>𝑴𝒊𝒏</m:t>
                    </m:r>
                    <m:r>
                      <a:rPr lang="en-US" altLang="zh-CN" sz="2800" b="1" i="1" smtClean="0">
                        <a:latin typeface="Cambria Math"/>
                      </a:rPr>
                      <m:t> </m:t>
                    </m:r>
                    <m:sSubSup>
                      <m:sSubSupPr>
                        <m:ctrlPr>
                          <a:rPr lang="en-US" altLang="zh-CN" sz="2800" b="1" i="1" smtClean="0">
                            <a:latin typeface="Cambria Math" panose="02040503050406030204" pitchFamily="18" charset="0"/>
                          </a:rPr>
                        </m:ctrlPr>
                      </m:sSubSupPr>
                      <m:e>
                        <m:r>
                          <a:rPr lang="en-US" altLang="zh-CN" sz="2800" b="1" i="1" smtClean="0">
                            <a:latin typeface="Cambria Math"/>
                          </a:rPr>
                          <m:t>𝒙</m:t>
                        </m:r>
                      </m:e>
                      <m:sub>
                        <m:r>
                          <a:rPr lang="en-US" altLang="zh-CN" sz="2800" b="1" i="1" smtClean="0">
                            <a:latin typeface="Cambria Math"/>
                          </a:rPr>
                          <m:t>𝟏</m:t>
                        </m:r>
                      </m:sub>
                      <m:sup>
                        <m:r>
                          <a:rPr lang="en-US" altLang="zh-CN" sz="2800" b="1" i="1" smtClean="0">
                            <a:latin typeface="Cambria Math"/>
                          </a:rPr>
                          <m:t>𝟐</m:t>
                        </m:r>
                      </m:sup>
                    </m:sSubSup>
                    <m:r>
                      <a:rPr lang="en-US" altLang="zh-CN" sz="2800" b="1" i="1" smtClean="0">
                        <a:latin typeface="Cambria Math"/>
                      </a:rPr>
                      <m:t>+</m:t>
                    </m:r>
                    <m:sSubSup>
                      <m:sSubSupPr>
                        <m:ctrlPr>
                          <a:rPr lang="en-US" altLang="zh-CN" sz="2800" b="1" i="1" smtClean="0">
                            <a:latin typeface="Cambria Math" panose="02040503050406030204" pitchFamily="18" charset="0"/>
                          </a:rPr>
                        </m:ctrlPr>
                      </m:sSubSupPr>
                      <m:e>
                        <m:r>
                          <a:rPr lang="en-US" altLang="zh-CN" sz="2800" b="1" i="1" smtClean="0">
                            <a:latin typeface="Cambria Math"/>
                          </a:rPr>
                          <m:t>𝒙</m:t>
                        </m:r>
                      </m:e>
                      <m:sub>
                        <m:r>
                          <a:rPr lang="en-US" altLang="zh-CN" sz="2800" b="1" i="1" smtClean="0">
                            <a:latin typeface="Cambria Math"/>
                          </a:rPr>
                          <m:t>𝟐</m:t>
                        </m:r>
                      </m:sub>
                      <m:sup>
                        <m:r>
                          <a:rPr lang="en-US" altLang="zh-CN" sz="2800" b="1" i="1" smtClean="0">
                            <a:latin typeface="Cambria Math"/>
                          </a:rPr>
                          <m:t>𝟐</m:t>
                        </m:r>
                      </m:sup>
                    </m:sSubSup>
                    <m:r>
                      <a:rPr lang="en-US" altLang="zh-CN" sz="2800" b="1" i="1" smtClean="0">
                        <a:latin typeface="Cambria Math"/>
                      </a:rPr>
                      <m:t>, </m:t>
                    </m:r>
                    <m:r>
                      <a:rPr lang="en-US" altLang="zh-CN" sz="2800" b="1" i="1" smtClean="0">
                        <a:latin typeface="Cambria Math"/>
                      </a:rPr>
                      <m:t>𝒔</m:t>
                    </m:r>
                    <m:r>
                      <a:rPr lang="en-US" altLang="zh-CN" sz="2800" b="1" i="1" smtClean="0">
                        <a:latin typeface="Cambria Math"/>
                      </a:rPr>
                      <m:t>.</m:t>
                    </m:r>
                    <m:r>
                      <a:rPr lang="en-US" altLang="zh-CN" sz="2800" b="1" i="1" smtClean="0">
                        <a:latin typeface="Cambria Math"/>
                      </a:rPr>
                      <m:t>𝒕</m:t>
                    </m:r>
                    <m:r>
                      <a:rPr lang="en-US" altLang="zh-CN" sz="2800" b="1" i="1" smtClean="0">
                        <a:latin typeface="Cambria Math"/>
                      </a:rPr>
                      <m:t>. </m:t>
                    </m:r>
                    <m:d>
                      <m:dPr>
                        <m:begChr m:val="{"/>
                        <m:endChr m:val=""/>
                        <m:ctrlPr>
                          <a:rPr lang="en-US" altLang="zh-CN" sz="2800" b="1" i="1" smtClean="0">
                            <a:latin typeface="Cambria Math" panose="02040503050406030204" pitchFamily="18" charset="0"/>
                          </a:rPr>
                        </m:ctrlPr>
                      </m:dPr>
                      <m:e>
                        <m:eqArr>
                          <m:eqArrPr>
                            <m:ctrlPr>
                              <a:rPr lang="en-US" altLang="zh-CN" sz="2800" b="1" i="1" smtClean="0">
                                <a:latin typeface="Cambria Math" panose="02040503050406030204" pitchFamily="18" charset="0"/>
                              </a:rPr>
                            </m:ctrlPr>
                          </m:eqArrPr>
                          <m:e>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r>
                              <a:rPr lang="en-US" altLang="zh-CN" sz="2800" b="1" i="1" smtClean="0">
                                <a:latin typeface="Cambria Math"/>
                              </a:rPr>
                              <m:t>+</m:t>
                            </m:r>
                            <m:r>
                              <a:rPr lang="en-US" altLang="zh-CN" sz="2800" b="1" i="1" smtClean="0">
                                <a:latin typeface="Cambria Math"/>
                              </a:rPr>
                              <m:t>𝟒</m:t>
                            </m:r>
                            <m:r>
                              <a:rPr lang="en-US" altLang="zh-CN" sz="2800" b="1" i="1" smtClean="0">
                                <a:latin typeface="Cambria Math"/>
                              </a:rPr>
                              <m:t>≤</m:t>
                            </m:r>
                            <m:r>
                              <a:rPr lang="en-US" altLang="zh-CN" sz="2800" b="1" i="1" smtClean="0">
                                <a:latin typeface="Cambria Math"/>
                              </a:rPr>
                              <m:t>𝟎</m:t>
                            </m:r>
                          </m:e>
                          <m:e>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r>
                              <a:rPr lang="en-US" altLang="zh-CN" sz="2800" b="1" i="1" smtClean="0">
                                <a:latin typeface="Cambria Math"/>
                              </a:rPr>
                              <m:t>≥</m:t>
                            </m:r>
                            <m:r>
                              <a:rPr lang="en-US" altLang="zh-CN" sz="2800" b="1" i="1" smtClean="0">
                                <a:latin typeface="Cambria Math"/>
                              </a:rPr>
                              <m:t>𝟎</m:t>
                            </m:r>
                          </m:e>
                        </m:eqArr>
                      </m:e>
                    </m:d>
                  </m:oMath>
                </a14:m>
                <a:r>
                  <a:rPr lang="en-US" altLang="zh-CN" sz="2800" dirty="0"/>
                  <a:t>,</a:t>
                </a:r>
                <a:r>
                  <a:rPr lang="zh-CN" altLang="en-US" sz="2800" dirty="0"/>
                  <a:t>显然最优解为</a:t>
                </a:r>
                <a14:m>
                  <m:oMath xmlns:m="http://schemas.openxmlformats.org/officeDocument/2006/math">
                    <m:d>
                      <m:dPr>
                        <m:ctrlPr>
                          <a:rPr lang="en-US" altLang="zh-CN" sz="2800" b="1" i="1" smtClean="0">
                            <a:latin typeface="Cambria Math" panose="02040503050406030204" pitchFamily="18" charset="0"/>
                          </a:rPr>
                        </m:ctrlPr>
                      </m:dPr>
                      <m:e>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e>
                    </m:d>
                    <m:r>
                      <a:rPr lang="en-US" altLang="zh-CN" sz="2800" b="1" i="1" smtClean="0">
                        <a:latin typeface="Cambria Math"/>
                      </a:rPr>
                      <m:t>=</m:t>
                    </m:r>
                    <m:d>
                      <m:dPr>
                        <m:ctrlPr>
                          <a:rPr lang="en-US" altLang="zh-CN" sz="2800" b="1" i="1" smtClean="0">
                            <a:latin typeface="Cambria Math" panose="02040503050406030204" pitchFamily="18" charset="0"/>
                          </a:rPr>
                        </m:ctrlPr>
                      </m:dPr>
                      <m:e>
                        <m:r>
                          <a:rPr lang="en-US" altLang="zh-CN" sz="2800" b="1" i="1" smtClean="0">
                            <a:latin typeface="Cambria Math"/>
                          </a:rPr>
                          <m:t>𝟐</m:t>
                        </m:r>
                        <m:r>
                          <a:rPr lang="en-US" altLang="zh-CN" sz="2800" b="1" i="1" smtClean="0">
                            <a:latin typeface="Cambria Math"/>
                          </a:rPr>
                          <m:t>,</m:t>
                        </m:r>
                        <m:r>
                          <a:rPr lang="en-US" altLang="zh-CN" sz="2800" b="1" i="1" smtClean="0">
                            <a:latin typeface="Cambria Math"/>
                          </a:rPr>
                          <m:t>𝟐</m:t>
                        </m:r>
                      </m:e>
                    </m:d>
                    <m:r>
                      <a:rPr lang="en-US" altLang="zh-CN" sz="2800" b="1" i="1" smtClean="0">
                        <a:latin typeface="Cambria Math"/>
                      </a:rPr>
                      <m:t>,</m:t>
                    </m:r>
                  </m:oMath>
                </a14:m>
                <a:r>
                  <a:rPr lang="zh-CN" altLang="en-US" sz="2800" dirty="0"/>
                  <a:t>目标函数值为</a:t>
                </a:r>
                <a:r>
                  <a:rPr lang="en-US" altLang="zh-CN" sz="2800" dirty="0"/>
                  <a:t>8</a:t>
                </a:r>
              </a:p>
              <a:p>
                <a:r>
                  <a:rPr lang="zh-CN" altLang="en-US" sz="2800" dirty="0"/>
                  <a:t>令</a:t>
                </a:r>
                <a14:m>
                  <m:oMath xmlns:m="http://schemas.openxmlformats.org/officeDocument/2006/math">
                    <m:r>
                      <a:rPr lang="en-US" altLang="zh-CN" sz="2800" b="1" i="1" smtClean="0">
                        <a:latin typeface="Cambria Math"/>
                      </a:rPr>
                      <m:t>𝒈</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r>
                      <a:rPr lang="en-US" altLang="zh-CN" sz="2800" b="1" i="1" smtClean="0">
                        <a:latin typeface="Cambria Math"/>
                      </a:rPr>
                      <m:t>+</m:t>
                    </m:r>
                    <m:r>
                      <a:rPr lang="en-US" altLang="zh-CN" sz="2800" b="1" i="1" smtClean="0">
                        <a:latin typeface="Cambria Math"/>
                      </a:rPr>
                      <m:t>𝟒</m:t>
                    </m:r>
                    <m:r>
                      <a:rPr lang="en-US" altLang="zh-CN" sz="2800" b="1" i="1" smtClean="0">
                        <a:latin typeface="Cambria Math"/>
                      </a:rPr>
                      <m:t>,</m:t>
                    </m:r>
                    <m:r>
                      <a:rPr lang="en-US" altLang="zh-CN" sz="2800" b="1" i="1" smtClean="0">
                        <a:latin typeface="Cambria Math"/>
                      </a:rPr>
                      <m:t>𝑿</m:t>
                    </m:r>
                    <m:r>
                      <a:rPr lang="en-US" altLang="zh-CN" sz="2800" b="1" i="1" smtClean="0">
                        <a:latin typeface="Cambria Math"/>
                      </a:rPr>
                      <m:t>={</m:t>
                    </m:r>
                    <m:d>
                      <m:dPr>
                        <m:ctrlPr>
                          <a:rPr lang="en-US" altLang="zh-CN" sz="2800" b="1" i="1" smtClean="0">
                            <a:latin typeface="Cambria Math" panose="02040503050406030204" pitchFamily="18" charset="0"/>
                          </a:rPr>
                        </m:ctrlPr>
                      </m:dPr>
                      <m:e>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e>
                    </m:d>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oMath>
                </a14:m>
                <a:r>
                  <a:rPr lang="en-US" altLang="zh-CN" sz="2800" dirty="0"/>
                  <a:t>,</a:t>
                </a:r>
                <a:r>
                  <a:rPr lang="zh-CN" altLang="en-US" sz="2800" dirty="0"/>
                  <a:t>对偶函数为</a:t>
                </a:r>
                <a14:m>
                  <m:oMath xmlns:m="http://schemas.openxmlformats.org/officeDocument/2006/math">
                    <m:r>
                      <a:rPr lang="en-US" altLang="zh-CN" sz="2800" b="1" i="1" smtClean="0">
                        <a:latin typeface="Cambria Math"/>
                      </a:rPr>
                      <m:t>𝜽</m:t>
                    </m:r>
                    <m:d>
                      <m:dPr>
                        <m:ctrlPr>
                          <a:rPr lang="en-US" altLang="zh-CN" sz="2800" b="1" i="1" smtClean="0">
                            <a:latin typeface="Cambria Math" panose="02040503050406030204" pitchFamily="18" charset="0"/>
                          </a:rPr>
                        </m:ctrlPr>
                      </m:dPr>
                      <m:e>
                        <m:r>
                          <a:rPr lang="en-US" altLang="zh-CN" sz="2800" b="1" i="1" smtClean="0">
                            <a:latin typeface="Cambria Math"/>
                          </a:rPr>
                          <m:t>𝒖</m:t>
                        </m:r>
                      </m:e>
                    </m:d>
                    <m:r>
                      <a:rPr lang="en-US" altLang="zh-CN" sz="2800" b="1" i="1" smtClean="0">
                        <a:latin typeface="Cambria Math"/>
                      </a:rPr>
                      <m:t>=</m:t>
                    </m:r>
                    <m:r>
                      <a:rPr lang="en-US" altLang="zh-CN" sz="2800" b="1" i="1" smtClean="0">
                        <a:latin typeface="Cambria Math"/>
                      </a:rPr>
                      <m:t>𝒊𝒏𝒇</m:t>
                    </m:r>
                    <m:d>
                      <m:dPr>
                        <m:begChr m:val="{"/>
                        <m:endChr m:val="}"/>
                        <m:ctrlPr>
                          <a:rPr lang="en-US" altLang="zh-CN" sz="2800" b="1" i="1" smtClean="0">
                            <a:latin typeface="Cambria Math" panose="02040503050406030204" pitchFamily="18" charset="0"/>
                          </a:rPr>
                        </m:ctrlPr>
                      </m:dPr>
                      <m:e>
                        <m:sSubSup>
                          <m:sSubSupPr>
                            <m:ctrlPr>
                              <a:rPr lang="en-US" altLang="zh-CN" sz="2800" b="1" i="1" smtClean="0">
                                <a:latin typeface="Cambria Math" panose="02040503050406030204" pitchFamily="18" charset="0"/>
                              </a:rPr>
                            </m:ctrlPr>
                          </m:sSubSupPr>
                          <m:e>
                            <m:r>
                              <a:rPr lang="en-US" altLang="zh-CN" sz="2800" b="1" i="1" smtClean="0">
                                <a:latin typeface="Cambria Math"/>
                              </a:rPr>
                              <m:t>𝒙</m:t>
                            </m:r>
                          </m:e>
                          <m:sub>
                            <m:r>
                              <a:rPr lang="en-US" altLang="zh-CN" sz="2800" b="1" i="1" smtClean="0">
                                <a:latin typeface="Cambria Math"/>
                              </a:rPr>
                              <m:t>𝟏</m:t>
                            </m:r>
                          </m:sub>
                          <m:sup>
                            <m:r>
                              <a:rPr lang="en-US" altLang="zh-CN" sz="2800" b="1" i="1" smtClean="0">
                                <a:latin typeface="Cambria Math"/>
                              </a:rPr>
                              <m:t>𝟐</m:t>
                            </m:r>
                          </m:sup>
                        </m:sSubSup>
                        <m:r>
                          <a:rPr lang="en-US" altLang="zh-CN" sz="2800" b="1" i="1" smtClean="0">
                            <a:latin typeface="Cambria Math"/>
                          </a:rPr>
                          <m:t>+</m:t>
                        </m:r>
                        <m:sSubSup>
                          <m:sSubSupPr>
                            <m:ctrlPr>
                              <a:rPr lang="en-US" altLang="zh-CN" sz="2800" b="1" i="1" smtClean="0">
                                <a:latin typeface="Cambria Math" panose="02040503050406030204" pitchFamily="18" charset="0"/>
                              </a:rPr>
                            </m:ctrlPr>
                          </m:sSubSupPr>
                          <m:e>
                            <m:r>
                              <a:rPr lang="en-US" altLang="zh-CN" sz="2800" b="1" i="1" smtClean="0">
                                <a:latin typeface="Cambria Math"/>
                              </a:rPr>
                              <m:t>𝒙</m:t>
                            </m:r>
                          </m:e>
                          <m:sub>
                            <m:r>
                              <a:rPr lang="en-US" altLang="zh-CN" sz="2800" b="1" i="1" smtClean="0">
                                <a:latin typeface="Cambria Math"/>
                              </a:rPr>
                              <m:t>𝟐</m:t>
                            </m:r>
                          </m:sub>
                          <m:sup>
                            <m:r>
                              <a:rPr lang="en-US" altLang="zh-CN" sz="2800" b="1" i="1" smtClean="0">
                                <a:latin typeface="Cambria Math"/>
                              </a:rPr>
                              <m:t>𝟐</m:t>
                            </m:r>
                          </m:sup>
                        </m:sSubSup>
                        <m:r>
                          <a:rPr lang="en-US" altLang="zh-CN" sz="2800" b="1" i="1" smtClean="0">
                            <a:latin typeface="Cambria Math"/>
                          </a:rPr>
                          <m:t>+</m:t>
                        </m:r>
                        <m:r>
                          <a:rPr lang="en-US" altLang="zh-CN" sz="2800" b="1" i="1" smtClean="0">
                            <a:latin typeface="Cambria Math"/>
                          </a:rPr>
                          <m:t>𝒖</m:t>
                        </m:r>
                        <m:d>
                          <m:dPr>
                            <m:ctrlPr>
                              <a:rPr lang="en-US" altLang="zh-CN" sz="2800" b="1" i="1" smtClean="0">
                                <a:latin typeface="Cambria Math" panose="02040503050406030204" pitchFamily="18" charset="0"/>
                              </a:rPr>
                            </m:ctrlPr>
                          </m:dPr>
                          <m:e>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r>
                              <a:rPr lang="en-US" altLang="zh-CN" sz="2800" b="1" i="1" smtClean="0">
                                <a:latin typeface="Cambria Math"/>
                              </a:rPr>
                              <m:t>+</m:t>
                            </m:r>
                            <m:r>
                              <a:rPr lang="en-US" altLang="zh-CN" sz="2800" b="1" i="1" smtClean="0">
                                <a:latin typeface="Cambria Math"/>
                              </a:rPr>
                              <m:t>𝟒</m:t>
                            </m:r>
                          </m:e>
                        </m:d>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r>
                          <a:rPr lang="en-US" altLang="zh-CN" sz="2800" b="1" i="1" smtClean="0">
                            <a:latin typeface="Cambria Math"/>
                          </a:rPr>
                          <m:t>≥</m:t>
                        </m:r>
                        <m:r>
                          <a:rPr lang="en-US" altLang="zh-CN" sz="2800" b="1" i="1" smtClean="0">
                            <a:latin typeface="Cambria Math"/>
                          </a:rPr>
                          <m:t>𝟎</m:t>
                        </m:r>
                      </m:e>
                    </m:d>
                  </m:oMath>
                </a14:m>
                <a:endParaRPr lang="en-US" altLang="zh-CN" sz="2800" dirty="0"/>
              </a:p>
              <a:p>
                <a:pPr marL="0" indent="0">
                  <a:buNone/>
                </a:pPr>
                <a14:m>
                  <m:oMathPara xmlns:m="http://schemas.openxmlformats.org/officeDocument/2006/math">
                    <m:oMathParaPr>
                      <m:jc m:val="centerGroup"/>
                    </m:oMathParaPr>
                    <m:oMath xmlns:m="http://schemas.openxmlformats.org/officeDocument/2006/math">
                      <m:r>
                        <a:rPr lang="en-US" altLang="zh-CN" sz="2800" b="1" i="1" smtClean="0">
                          <a:latin typeface="Cambria Math"/>
                        </a:rPr>
                        <m:t>=</m:t>
                      </m:r>
                      <m:r>
                        <a:rPr lang="en-US" altLang="zh-CN" sz="2800" b="1" i="1" smtClean="0">
                          <a:latin typeface="Cambria Math"/>
                        </a:rPr>
                        <m:t>𝒊𝒏𝒇</m:t>
                      </m:r>
                      <m:d>
                        <m:dPr>
                          <m:begChr m:val="{"/>
                          <m:endChr m:val="}"/>
                          <m:ctrlPr>
                            <a:rPr lang="en-US" altLang="zh-CN" sz="2800" b="1" i="1" smtClean="0">
                              <a:latin typeface="Cambria Math" panose="02040503050406030204" pitchFamily="18" charset="0"/>
                            </a:rPr>
                          </m:ctrlPr>
                        </m:dPr>
                        <m:e>
                          <m:sSubSup>
                            <m:sSubSupPr>
                              <m:ctrlPr>
                                <a:rPr lang="en-US" altLang="zh-CN" sz="2800" b="1" i="1" smtClean="0">
                                  <a:latin typeface="Cambria Math" panose="02040503050406030204" pitchFamily="18" charset="0"/>
                                </a:rPr>
                              </m:ctrlPr>
                            </m:sSubSupPr>
                            <m:e>
                              <m:r>
                                <a:rPr lang="en-US" altLang="zh-CN" sz="2800" b="1" i="1" smtClean="0">
                                  <a:latin typeface="Cambria Math"/>
                                </a:rPr>
                                <m:t>𝒙</m:t>
                              </m:r>
                            </m:e>
                            <m:sub>
                              <m:r>
                                <a:rPr lang="en-US" altLang="zh-CN" sz="2800" b="1" i="1" smtClean="0">
                                  <a:latin typeface="Cambria Math"/>
                                </a:rPr>
                                <m:t>𝟏</m:t>
                              </m:r>
                            </m:sub>
                            <m:sup>
                              <m:r>
                                <a:rPr lang="en-US" altLang="zh-CN" sz="2800" b="1" i="1" smtClean="0">
                                  <a:latin typeface="Cambria Math"/>
                                </a:rPr>
                                <m:t>𝟐</m:t>
                              </m:r>
                            </m:sup>
                          </m:sSubSup>
                          <m:r>
                            <a:rPr lang="en-US" altLang="zh-CN" sz="2800" b="1" i="1" smtClean="0">
                              <a:latin typeface="Cambria Math"/>
                            </a:rPr>
                            <m:t>−</m:t>
                          </m:r>
                          <m:r>
                            <a:rPr lang="en-US" altLang="zh-CN" sz="2800" b="1" i="1" smtClean="0">
                              <a:latin typeface="Cambria Math"/>
                            </a:rPr>
                            <m:t>𝒖</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r>
                            <a:rPr lang="en-US" altLang="zh-CN" sz="2800" b="1" i="1" smtClean="0">
                              <a:latin typeface="Cambria Math"/>
                            </a:rPr>
                            <m:t>𝟎</m:t>
                          </m:r>
                        </m:e>
                      </m:d>
                      <m:r>
                        <a:rPr lang="en-US" altLang="zh-CN" sz="2800" b="1" i="1" smtClean="0">
                          <a:latin typeface="Cambria Math"/>
                        </a:rPr>
                        <m:t>+</m:t>
                      </m:r>
                      <m:r>
                        <a:rPr lang="en-US" altLang="zh-CN" sz="2800" b="1" i="1" smtClean="0">
                          <a:latin typeface="Cambria Math"/>
                        </a:rPr>
                        <m:t>𝒊𝒏𝒇</m:t>
                      </m:r>
                      <m:d>
                        <m:dPr>
                          <m:begChr m:val="{"/>
                          <m:endChr m:val="}"/>
                          <m:ctrlPr>
                            <a:rPr lang="en-US" altLang="zh-CN" sz="2800" b="1" i="1" smtClean="0">
                              <a:latin typeface="Cambria Math" panose="02040503050406030204" pitchFamily="18" charset="0"/>
                            </a:rPr>
                          </m:ctrlPr>
                        </m:dPr>
                        <m:e>
                          <m:sSubSup>
                            <m:sSubSupPr>
                              <m:ctrlPr>
                                <a:rPr lang="en-US" altLang="zh-CN" sz="2800" b="1" i="1" smtClean="0">
                                  <a:latin typeface="Cambria Math" panose="02040503050406030204" pitchFamily="18" charset="0"/>
                                </a:rPr>
                              </m:ctrlPr>
                            </m:sSubSupPr>
                            <m:e>
                              <m:r>
                                <a:rPr lang="en-US" altLang="zh-CN" sz="2800" b="1" i="1" smtClean="0">
                                  <a:latin typeface="Cambria Math"/>
                                </a:rPr>
                                <m:t>𝒙</m:t>
                              </m:r>
                            </m:e>
                            <m:sub>
                              <m:r>
                                <a:rPr lang="en-US" altLang="zh-CN" sz="2800" b="1" i="1" smtClean="0">
                                  <a:latin typeface="Cambria Math"/>
                                </a:rPr>
                                <m:t>𝟐</m:t>
                              </m:r>
                            </m:sub>
                            <m:sup>
                              <m:r>
                                <a:rPr lang="en-US" altLang="zh-CN" sz="2800" b="1" i="1" smtClean="0">
                                  <a:latin typeface="Cambria Math"/>
                                </a:rPr>
                                <m:t>𝟐</m:t>
                              </m:r>
                            </m:sup>
                          </m:sSubSup>
                          <m:r>
                            <a:rPr lang="en-US" altLang="zh-CN" sz="2800" b="1" i="1" smtClean="0">
                              <a:latin typeface="Cambria Math"/>
                            </a:rPr>
                            <m:t>−</m:t>
                          </m:r>
                          <m:r>
                            <a:rPr lang="en-US" altLang="zh-CN" sz="2800" b="1" i="1" smtClean="0">
                              <a:latin typeface="Cambria Math"/>
                            </a:rPr>
                            <m:t>𝒖</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𝒙</m:t>
                              </m:r>
                            </m:e>
                            <m:sub>
                              <m:r>
                                <a:rPr lang="en-US" altLang="zh-CN" sz="2800" b="1" i="1" smtClean="0">
                                  <a:latin typeface="Cambria Math" panose="02040503050406030204" pitchFamily="18" charset="0"/>
                                </a:rPr>
                                <m:t>𝟐</m:t>
                              </m:r>
                            </m:sub>
                          </m:sSub>
                          <m:r>
                            <a:rPr lang="en-US" altLang="zh-CN" sz="2800" b="1" i="1" smtClean="0">
                              <a:latin typeface="Cambria Math"/>
                            </a:rPr>
                            <m:t>≥</m:t>
                          </m:r>
                          <m:r>
                            <a:rPr lang="en-US" altLang="zh-CN" sz="2800" b="1" i="1" smtClean="0">
                              <a:latin typeface="Cambria Math"/>
                            </a:rPr>
                            <m:t>𝟎</m:t>
                          </m:r>
                        </m:e>
                      </m:d>
                      <m:r>
                        <a:rPr lang="en-US" altLang="zh-CN" sz="2800" b="1" i="1" smtClean="0">
                          <a:latin typeface="Cambria Math"/>
                        </a:rPr>
                        <m:t>+</m:t>
                      </m:r>
                      <m:r>
                        <a:rPr lang="en-US" altLang="zh-CN" sz="2800" b="1" i="1" smtClean="0">
                          <a:latin typeface="Cambria Math"/>
                        </a:rPr>
                        <m:t>𝟒</m:t>
                      </m:r>
                      <m:r>
                        <a:rPr lang="en-US" altLang="zh-CN" sz="2800" b="1" i="1" smtClean="0">
                          <a:latin typeface="Cambria Math"/>
                        </a:rPr>
                        <m:t>𝒖</m:t>
                      </m:r>
                    </m:oMath>
                  </m:oMathPara>
                </a14:m>
                <a:endParaRPr lang="en-US" altLang="zh-CN" sz="2800" dirty="0"/>
              </a:p>
              <a:p>
                <a:r>
                  <a:rPr lang="zh-CN" altLang="en-US" sz="2800" dirty="0"/>
                  <a:t>注意，上述下确界如果</a:t>
                </a:r>
                <a14:m>
                  <m:oMath xmlns:m="http://schemas.openxmlformats.org/officeDocument/2006/math">
                    <m:r>
                      <a:rPr lang="en-US" altLang="zh-CN" sz="2800" b="1" i="1" smtClean="0">
                        <a:latin typeface="Cambria Math"/>
                      </a:rPr>
                      <m:t>𝒖</m:t>
                    </m:r>
                    <m:r>
                      <a:rPr lang="en-US" altLang="zh-CN" sz="2800" b="1" i="1" smtClean="0">
                        <a:latin typeface="Cambria Math"/>
                      </a:rPr>
                      <m:t>≥</m:t>
                    </m:r>
                    <m:r>
                      <a:rPr lang="en-US" altLang="zh-CN" sz="2800" b="1" i="1" smtClean="0">
                        <a:latin typeface="Cambria Math"/>
                      </a:rPr>
                      <m:t>𝟎</m:t>
                    </m:r>
                  </m:oMath>
                </a14:m>
                <a:r>
                  <a:rPr lang="zh-CN" altLang="en-US" sz="2800" dirty="0"/>
                  <a:t>则在</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r>
                      <a:rPr lang="en-US" altLang="zh-CN" sz="2800" b="1" i="1" smtClean="0">
                        <a:latin typeface="Cambria Math"/>
                      </a:rPr>
                      <m:t>=</m:t>
                    </m:r>
                    <m:f>
                      <m:fPr>
                        <m:ctrlPr>
                          <a:rPr lang="en-US" altLang="zh-CN" sz="2800" b="1" i="1" smtClean="0">
                            <a:latin typeface="Cambria Math" panose="02040503050406030204" pitchFamily="18" charset="0"/>
                          </a:rPr>
                        </m:ctrlPr>
                      </m:fPr>
                      <m:num>
                        <m:r>
                          <a:rPr lang="en-US" altLang="zh-CN" sz="2800" b="1" i="1" smtClean="0">
                            <a:latin typeface="Cambria Math"/>
                          </a:rPr>
                          <m:t>𝒖</m:t>
                        </m:r>
                      </m:num>
                      <m:den>
                        <m:r>
                          <a:rPr lang="en-US" altLang="zh-CN" sz="2800" b="1" i="1" smtClean="0">
                            <a:latin typeface="Cambria Math"/>
                          </a:rPr>
                          <m:t>𝟐</m:t>
                        </m:r>
                      </m:den>
                    </m:f>
                    <m:r>
                      <a:rPr lang="zh-CN" altLang="en-US" sz="2800" i="1">
                        <a:latin typeface="Cambria Math"/>
                      </a:rPr>
                      <m:t>达到</m:t>
                    </m:r>
                  </m:oMath>
                </a14:m>
                <a:r>
                  <a:rPr lang="en-US" altLang="zh-CN" sz="2800" dirty="0"/>
                  <a:t>,</a:t>
                </a:r>
                <a:r>
                  <a:rPr lang="zh-CN" altLang="en-US" sz="2800" dirty="0"/>
                  <a:t>如果</a:t>
                </a:r>
                <a14:m>
                  <m:oMath xmlns:m="http://schemas.openxmlformats.org/officeDocument/2006/math">
                    <m:r>
                      <a:rPr lang="en-US" altLang="zh-CN" sz="2800" b="1" i="1" smtClean="0">
                        <a:latin typeface="Cambria Math"/>
                      </a:rPr>
                      <m:t>𝒖</m:t>
                    </m:r>
                    <m:r>
                      <a:rPr lang="en-US" altLang="zh-CN" sz="2800" b="1" i="1" smtClean="0">
                        <a:latin typeface="Cambria Math"/>
                      </a:rPr>
                      <m:t>&lt;</m:t>
                    </m:r>
                    <m:r>
                      <a:rPr lang="en-US" altLang="zh-CN" sz="2800" b="1" i="1" smtClean="0">
                        <a:latin typeface="Cambria Math"/>
                      </a:rPr>
                      <m:t>𝟎</m:t>
                    </m:r>
                  </m:oMath>
                </a14:m>
                <a:r>
                  <a:rPr lang="en-US" altLang="zh-CN" sz="2800" dirty="0"/>
                  <a:t>,</a:t>
                </a:r>
                <a:r>
                  <a:rPr lang="zh-CN" altLang="en-US" sz="2800" dirty="0"/>
                  <a:t>则</a:t>
                </a:r>
                <a14:m>
                  <m:oMath xmlns:m="http://schemas.openxmlformats.org/officeDocument/2006/math">
                    <m:r>
                      <a:rPr lang="zh-CN" altLang="en-US" sz="2800" dirty="0">
                        <a:latin typeface="Cambria Math"/>
                      </a:rPr>
                      <m:t>在</m:t>
                    </m:r>
                    <m:sSub>
                      <m:sSubPr>
                        <m:ctrlPr>
                          <a:rPr lang="en-US" altLang="zh-CN" sz="2800" b="1" i="1" dirty="0" smtClean="0">
                            <a:latin typeface="Cambria Math" panose="02040503050406030204" pitchFamily="18" charset="0"/>
                          </a:rPr>
                        </m:ctrlPr>
                      </m:sSubPr>
                      <m:e>
                        <m:r>
                          <a:rPr lang="en-US" altLang="zh-CN" sz="2800" b="1" i="1" dirty="0" smtClean="0">
                            <a:latin typeface="Cambria Math"/>
                          </a:rPr>
                          <m:t>𝒙</m:t>
                        </m:r>
                      </m:e>
                      <m:sub>
                        <m:r>
                          <a:rPr lang="en-US" altLang="zh-CN" sz="2800" b="1" i="1" dirty="0" smtClean="0">
                            <a:latin typeface="Cambria Math"/>
                          </a:rPr>
                          <m:t>𝟏</m:t>
                        </m:r>
                      </m:sub>
                    </m:sSub>
                    <m:r>
                      <a:rPr lang="en-US" altLang="zh-CN" sz="2800" b="1" i="1" dirty="0" smtClean="0">
                        <a:latin typeface="Cambria Math"/>
                      </a:rPr>
                      <m:t>=</m:t>
                    </m:r>
                    <m:sSub>
                      <m:sSubPr>
                        <m:ctrlPr>
                          <a:rPr lang="en-US" altLang="zh-CN" sz="2800" b="1" i="1" dirty="0" smtClean="0">
                            <a:latin typeface="Cambria Math" panose="02040503050406030204" pitchFamily="18" charset="0"/>
                          </a:rPr>
                        </m:ctrlPr>
                      </m:sSubPr>
                      <m:e>
                        <m:r>
                          <a:rPr lang="en-US" altLang="zh-CN" sz="2800" b="1" i="1" dirty="0" smtClean="0">
                            <a:latin typeface="Cambria Math"/>
                          </a:rPr>
                          <m:t>𝒙</m:t>
                        </m:r>
                      </m:e>
                      <m:sub>
                        <m:r>
                          <a:rPr lang="en-US" altLang="zh-CN" sz="2800" b="1" i="1" dirty="0" smtClean="0">
                            <a:latin typeface="Cambria Math"/>
                          </a:rPr>
                          <m:t>𝟐</m:t>
                        </m:r>
                      </m:sub>
                    </m:sSub>
                    <m:r>
                      <a:rPr lang="en-US" altLang="zh-CN" sz="2800" b="1" i="1" dirty="0" smtClean="0">
                        <a:latin typeface="Cambria Math"/>
                      </a:rPr>
                      <m:t>=</m:t>
                    </m:r>
                    <m:r>
                      <a:rPr lang="en-US" altLang="zh-CN" sz="2800" b="1" i="0" dirty="0" smtClean="0">
                        <a:latin typeface="Cambria Math"/>
                      </a:rPr>
                      <m:t>𝟎</m:t>
                    </m:r>
                  </m:oMath>
                </a14:m>
                <a:r>
                  <a:rPr lang="zh-CN" altLang="en-US" sz="2800" dirty="0"/>
                  <a:t>达到，因此</a:t>
                </a:r>
                <a14:m>
                  <m:oMath xmlns:m="http://schemas.openxmlformats.org/officeDocument/2006/math">
                    <m:r>
                      <a:rPr lang="en-US" altLang="zh-CN" sz="2800" b="1" i="1" smtClean="0">
                        <a:latin typeface="Cambria Math"/>
                      </a:rPr>
                      <m:t>𝜽</m:t>
                    </m:r>
                    <m:d>
                      <m:dPr>
                        <m:ctrlPr>
                          <a:rPr lang="en-US" altLang="zh-CN" sz="2800" b="1" i="1" smtClean="0">
                            <a:latin typeface="Cambria Math" panose="02040503050406030204" pitchFamily="18" charset="0"/>
                          </a:rPr>
                        </m:ctrlPr>
                      </m:dPr>
                      <m:e>
                        <m:r>
                          <a:rPr lang="en-US" altLang="zh-CN" sz="2800" b="1" i="1" smtClean="0">
                            <a:latin typeface="Cambria Math"/>
                          </a:rPr>
                          <m:t>𝒖</m:t>
                        </m:r>
                      </m:e>
                    </m:d>
                    <m:r>
                      <a:rPr lang="en-US" altLang="zh-CN" sz="2800" b="1" i="1" smtClean="0">
                        <a:latin typeface="Cambria Math"/>
                      </a:rPr>
                      <m:t>=</m:t>
                    </m:r>
                    <m:d>
                      <m:dPr>
                        <m:begChr m:val="{"/>
                        <m:endChr m:val=""/>
                        <m:ctrlPr>
                          <a:rPr lang="en-US" altLang="zh-CN" sz="2800" i="1" smtClean="0">
                            <a:latin typeface="Cambria Math" panose="02040503050406030204" pitchFamily="18" charset="0"/>
                          </a:rPr>
                        </m:ctrlPr>
                      </m:dPr>
                      <m:e>
                        <m:eqArr>
                          <m:eqArrPr>
                            <m:ctrlPr>
                              <a:rPr lang="en-US" altLang="zh-CN" sz="2800" i="1" smtClean="0">
                                <a:latin typeface="Cambria Math" panose="02040503050406030204" pitchFamily="18" charset="0"/>
                              </a:rPr>
                            </m:ctrlPr>
                          </m:eqArrPr>
                          <m:e>
                            <m:r>
                              <a:rPr lang="en-US" altLang="zh-CN" sz="2800" b="1" i="1" smtClean="0">
                                <a:latin typeface="Cambria Math"/>
                              </a:rPr>
                              <m:t>−</m:t>
                            </m:r>
                            <m:f>
                              <m:fPr>
                                <m:ctrlPr>
                                  <a:rPr lang="en-US" altLang="zh-CN" sz="2800" b="1" i="1" smtClean="0">
                                    <a:latin typeface="Cambria Math" panose="02040503050406030204" pitchFamily="18" charset="0"/>
                                  </a:rPr>
                                </m:ctrlPr>
                              </m:fPr>
                              <m:num>
                                <m:r>
                                  <a:rPr lang="en-US" altLang="zh-CN" sz="2800" b="1" i="1" smtClean="0">
                                    <a:latin typeface="Cambria Math"/>
                                  </a:rPr>
                                  <m:t>𝟏</m:t>
                                </m:r>
                              </m:num>
                              <m:den>
                                <m:r>
                                  <a:rPr lang="en-US" altLang="zh-CN" sz="2800" b="1" i="1" smtClean="0">
                                    <a:latin typeface="Cambria Math"/>
                                  </a:rPr>
                                  <m:t>𝟐</m:t>
                                </m:r>
                              </m:den>
                            </m:f>
                            <m:sSup>
                              <m:sSupPr>
                                <m:ctrlPr>
                                  <a:rPr lang="en-US" altLang="zh-CN" sz="2800" b="1" i="1" smtClean="0">
                                    <a:latin typeface="Cambria Math" panose="02040503050406030204" pitchFamily="18" charset="0"/>
                                  </a:rPr>
                                </m:ctrlPr>
                              </m:sSupPr>
                              <m:e>
                                <m:r>
                                  <a:rPr lang="en-US" altLang="zh-CN" sz="2800" b="1" i="1" smtClean="0">
                                    <a:latin typeface="Cambria Math"/>
                                  </a:rPr>
                                  <m:t>𝒖</m:t>
                                </m:r>
                              </m:e>
                              <m:sup>
                                <m:r>
                                  <a:rPr lang="en-US" altLang="zh-CN" sz="2800" b="1" i="1" smtClean="0">
                                    <a:latin typeface="Cambria Math"/>
                                  </a:rPr>
                                  <m:t>𝟐</m:t>
                                </m:r>
                              </m:sup>
                            </m:sSup>
                            <m:r>
                              <a:rPr lang="en-US" altLang="zh-CN" sz="2800" b="1" i="1" smtClean="0">
                                <a:latin typeface="Cambria Math"/>
                              </a:rPr>
                              <m:t>+</m:t>
                            </m:r>
                            <m:r>
                              <a:rPr lang="en-US" altLang="zh-CN" sz="2800" b="1" i="1" smtClean="0">
                                <a:latin typeface="Cambria Math"/>
                              </a:rPr>
                              <m:t>𝟒</m:t>
                            </m:r>
                            <m:r>
                              <a:rPr lang="en-US" altLang="zh-CN" sz="2800" b="1" i="1" smtClean="0">
                                <a:latin typeface="Cambria Math"/>
                              </a:rPr>
                              <m:t>𝒖</m:t>
                            </m:r>
                            <m:r>
                              <a:rPr lang="en-US" altLang="zh-CN" sz="2800" b="1" i="1" smtClean="0">
                                <a:latin typeface="Cambria Math"/>
                              </a:rPr>
                              <m:t>, </m:t>
                            </m:r>
                            <m:r>
                              <a:rPr lang="en-US" altLang="zh-CN" sz="2800" b="1" i="1" smtClean="0">
                                <a:latin typeface="Cambria Math"/>
                              </a:rPr>
                              <m:t>𝒖</m:t>
                            </m:r>
                            <m:r>
                              <a:rPr lang="en-US" altLang="zh-CN" sz="2800" b="1" i="1" smtClean="0">
                                <a:latin typeface="Cambria Math"/>
                              </a:rPr>
                              <m:t>≥</m:t>
                            </m:r>
                            <m:r>
                              <a:rPr lang="en-US" altLang="zh-CN" sz="2800" b="1" i="1" smtClean="0">
                                <a:latin typeface="Cambria Math"/>
                              </a:rPr>
                              <m:t>𝟎</m:t>
                            </m:r>
                          </m:e>
                          <m:e>
                            <m:r>
                              <a:rPr lang="en-US" altLang="zh-CN" sz="2800" b="1" i="1" smtClean="0">
                                <a:latin typeface="Cambria Math"/>
                              </a:rPr>
                              <m:t>𝟒</m:t>
                            </m:r>
                            <m:r>
                              <a:rPr lang="en-US" altLang="zh-CN" sz="2800" b="1" i="1" smtClean="0">
                                <a:latin typeface="Cambria Math"/>
                              </a:rPr>
                              <m:t>𝒖</m:t>
                            </m:r>
                            <m:r>
                              <a:rPr lang="en-US" altLang="zh-CN" sz="2800" b="1" i="1" smtClean="0">
                                <a:latin typeface="Cambria Math"/>
                              </a:rPr>
                              <m:t>,</m:t>
                            </m:r>
                            <m:r>
                              <a:rPr lang="en-US" altLang="zh-CN" sz="2800" b="1" i="1" smtClean="0">
                                <a:latin typeface="Cambria Math"/>
                              </a:rPr>
                              <m:t>𝒖</m:t>
                            </m:r>
                            <m:r>
                              <a:rPr lang="en-US" altLang="zh-CN" sz="2800" b="1" i="1" smtClean="0">
                                <a:latin typeface="Cambria Math"/>
                              </a:rPr>
                              <m:t>&lt;</m:t>
                            </m:r>
                            <m:r>
                              <a:rPr lang="en-US" altLang="zh-CN" sz="2800" b="1" i="1" smtClean="0">
                                <a:latin typeface="Cambria Math"/>
                              </a:rPr>
                              <m:t>𝟎</m:t>
                            </m:r>
                          </m:e>
                        </m:eqArr>
                      </m:e>
                    </m:d>
                  </m:oMath>
                </a14:m>
                <a:endParaRPr lang="zh-CN" alt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90" r="-794" b="-4013"/>
                </a:stretch>
              </a:blipFill>
            </p:spPr>
            <p:txBody>
              <a:bodyPr/>
              <a:lstStyle/>
              <a:p>
                <a:r>
                  <a:rPr lang="zh-CN" altLang="en-US">
                    <a:noFill/>
                  </a:rPr>
                  <a:t> </a:t>
                </a:r>
              </a:p>
            </p:txBody>
          </p:sp>
        </mc:Fallback>
      </mc:AlternateContent>
      <p:sp>
        <p:nvSpPr>
          <p:cNvPr id="5" name="文本框 4"/>
          <p:cNvSpPr txBox="1"/>
          <p:nvPr/>
        </p:nvSpPr>
        <p:spPr>
          <a:xfrm>
            <a:off x="6509828" y="2169021"/>
            <a:ext cx="3207929" cy="369332"/>
          </a:xfrm>
          <a:prstGeom prst="rect">
            <a:avLst/>
          </a:prstGeom>
          <a:noFill/>
        </p:spPr>
        <p:txBody>
          <a:bodyPr wrap="none" rtlCol="0">
            <a:spAutoFit/>
          </a:bodyPr>
          <a:lstStyle/>
          <a:p>
            <a:r>
              <a:rPr lang="zh-CN" altLang="en-US" sz="1800" dirty="0">
                <a:solidFill>
                  <a:srgbClr val="FF0000"/>
                </a:solidFill>
              </a:rPr>
              <a:t>练习</a:t>
            </a:r>
            <a:r>
              <a:rPr lang="en-US" altLang="zh-CN" sz="1800" dirty="0">
                <a:solidFill>
                  <a:srgbClr val="FF0000"/>
                </a:solidFill>
              </a:rPr>
              <a:t>:</a:t>
            </a:r>
            <a:r>
              <a:rPr lang="zh-CN" altLang="en-US" sz="1800" dirty="0">
                <a:solidFill>
                  <a:srgbClr val="FF0000"/>
                </a:solidFill>
              </a:rPr>
              <a:t>如何用对偶方法来求解</a:t>
            </a:r>
            <a:r>
              <a:rPr lang="en-US" altLang="zh-CN" sz="1800" dirty="0">
                <a:solidFill>
                  <a:srgbClr val="FF0000"/>
                </a:solidFill>
              </a:rPr>
              <a:t>?</a:t>
            </a:r>
            <a:endParaRPr lang="zh-CN" altLang="en-US" sz="1800" dirty="0">
              <a:solidFill>
                <a:srgbClr val="FF0000"/>
              </a:solidFill>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注意</a:t>
                </a:r>
                <a14:m>
                  <m:oMath xmlns:m="http://schemas.openxmlformats.org/officeDocument/2006/math">
                    <m:r>
                      <a:rPr lang="en-US" altLang="zh-CN" b="1" i="1" smtClean="0">
                        <a:latin typeface="Cambria Math"/>
                      </a:rPr>
                      <m:t>𝜽</m:t>
                    </m:r>
                  </m:oMath>
                </a14:m>
                <a:r>
                  <a:rPr lang="zh-CN" altLang="en-US" dirty="0"/>
                  <a:t>是一个凹函数，</a:t>
                </a:r>
                <a14:m>
                  <m:oMath xmlns:m="http://schemas.openxmlformats.org/officeDocument/2006/math">
                    <m:r>
                      <a:rPr lang="en-US" altLang="zh-CN" i="1">
                        <a:latin typeface="Cambria Math"/>
                      </a:rPr>
                      <m:t>𝒖</m:t>
                    </m:r>
                    <m:r>
                      <a:rPr lang="en-US" altLang="zh-CN" i="1">
                        <a:latin typeface="Cambria Math"/>
                      </a:rPr>
                      <m:t>≥</m:t>
                    </m:r>
                    <m:r>
                      <a:rPr lang="en-US" altLang="zh-CN" i="1">
                        <a:latin typeface="Cambria Math"/>
                      </a:rPr>
                      <m:t>𝟎</m:t>
                    </m:r>
                    <m:r>
                      <a:rPr lang="zh-CN" altLang="en-US" b="1" i="1" smtClean="0">
                        <a:latin typeface="Cambria Math"/>
                      </a:rPr>
                      <m:t>时</m:t>
                    </m:r>
                  </m:oMath>
                </a14:m>
                <a:r>
                  <a:rPr lang="zh-CN" altLang="en-US" dirty="0"/>
                  <a:t>其最大点发生在</a:t>
                </a:r>
                <a14:m>
                  <m:oMath xmlns:m="http://schemas.openxmlformats.org/officeDocument/2006/math">
                    <m:acc>
                      <m:accPr>
                        <m:chr m:val="̅"/>
                        <m:ctrlPr>
                          <a:rPr lang="en-US" altLang="zh-CN" b="1" i="1" smtClean="0">
                            <a:latin typeface="Cambria Math" panose="02040503050406030204" pitchFamily="18" charset="0"/>
                          </a:rPr>
                        </m:ctrlPr>
                      </m:accPr>
                      <m:e>
                        <m:r>
                          <a:rPr lang="en-US" altLang="zh-CN" b="1" i="1" smtClean="0">
                            <a:latin typeface="Cambria Math"/>
                          </a:rPr>
                          <m:t>𝒖</m:t>
                        </m:r>
                      </m:e>
                    </m:acc>
                    <m:r>
                      <a:rPr lang="en-US" altLang="zh-CN" b="1" i="1" dirty="0" smtClean="0">
                        <a:latin typeface="Cambria Math"/>
                      </a:rPr>
                      <m:t>=</m:t>
                    </m:r>
                    <m:r>
                      <a:rPr lang="en-US" altLang="zh-CN" b="1" i="1" dirty="0" smtClean="0">
                        <a:latin typeface="Cambria Math"/>
                      </a:rPr>
                      <m:t>𝟒</m:t>
                    </m:r>
                  </m:oMath>
                </a14:m>
                <a:r>
                  <a:rPr lang="en-US" altLang="zh-CN" dirty="0"/>
                  <a:t>,</a:t>
                </a:r>
                <a:r>
                  <a:rPr lang="zh-CN" altLang="en-US" dirty="0"/>
                  <a:t>注意原目标函数和对偶目标函数最优值都等于</a:t>
                </a:r>
                <a:r>
                  <a:rPr lang="en-US" altLang="zh-CN" dirty="0"/>
                  <a:t>8</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627"/>
                </a:stretch>
              </a:blipFill>
            </p:spPr>
            <p:txBody>
              <a:bodyPr/>
              <a:lstStyle/>
              <a:p>
                <a:r>
                  <a:rPr lang="zh-CN" altLang="en-US">
                    <a:noFill/>
                  </a:rPr>
                  <a:t> </a:t>
                </a:r>
              </a:p>
            </p:txBody>
          </p:sp>
        </mc:Fallback>
      </mc:AlternateContent>
      <p:sp>
        <p:nvSpPr>
          <p:cNvPr id="4" name="Title 1"/>
          <p:cNvSpPr>
            <a:spLocks noGrp="1"/>
          </p:cNvSpPr>
          <p:nvPr>
            <p:ph type="title"/>
          </p:nvPr>
        </p:nvSpPr>
        <p:spPr>
          <a:xfrm>
            <a:off x="479425" y="180975"/>
            <a:ext cx="8650288" cy="763588"/>
          </a:xfrm>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520" y="2374187"/>
            <a:ext cx="4248472" cy="3759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9024" y="2374187"/>
            <a:ext cx="4095448" cy="3651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现在考虑</a:t>
                </a:r>
                <a14:m>
                  <m:oMath xmlns:m="http://schemas.openxmlformats.org/officeDocument/2006/math">
                    <m:r>
                      <a:rPr lang="en-US" altLang="zh-CN" sz="2000" b="1" i="1" smtClean="0">
                        <a:latin typeface="Cambria Math"/>
                      </a:rPr>
                      <m:t>(</m:t>
                    </m:r>
                    <m:r>
                      <a:rPr lang="en-US" altLang="zh-CN" sz="2000" b="1" i="1" smtClean="0">
                        <a:latin typeface="Cambria Math"/>
                      </a:rPr>
                      <m:t>𝒚</m:t>
                    </m:r>
                    <m:r>
                      <a:rPr lang="en-US" altLang="zh-CN" sz="2000" b="1" i="1" smtClean="0">
                        <a:latin typeface="Cambria Math"/>
                      </a:rPr>
                      <m:t>,</m:t>
                    </m:r>
                    <m:r>
                      <a:rPr lang="en-US" altLang="zh-CN" sz="2000" b="1" i="1" smtClean="0">
                        <a:latin typeface="Cambria Math"/>
                      </a:rPr>
                      <m:t>𝒛</m:t>
                    </m:r>
                    <m:r>
                      <a:rPr lang="en-US" altLang="zh-CN" sz="2000" b="1" i="1" smtClean="0">
                        <a:latin typeface="Cambria Math"/>
                      </a:rPr>
                      <m:t>)</m:t>
                    </m:r>
                  </m:oMath>
                </a14:m>
                <a:r>
                  <a:rPr lang="zh-CN" altLang="en-US" sz="2000" dirty="0"/>
                  <a:t>平面，这里</a:t>
                </a:r>
                <a14:m>
                  <m:oMath xmlns:m="http://schemas.openxmlformats.org/officeDocument/2006/math">
                    <m:r>
                      <a:rPr lang="en-US" altLang="zh-CN" sz="2000" b="1" i="1" smtClean="0">
                        <a:latin typeface="Cambria Math"/>
                      </a:rPr>
                      <m:t>𝒚</m:t>
                    </m:r>
                    <m:r>
                      <a:rPr lang="en-US" altLang="zh-CN" sz="2000" b="1" i="1" smtClean="0">
                        <a:latin typeface="Cambria Math"/>
                      </a:rPr>
                      <m:t>=</m:t>
                    </m:r>
                    <m:r>
                      <a:rPr lang="en-US" altLang="zh-CN" sz="2000" b="1" i="1" smtClean="0">
                        <a:latin typeface="Cambria Math"/>
                      </a:rPr>
                      <m:t>𝒈</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𝒛</m:t>
                    </m:r>
                    <m:r>
                      <a:rPr lang="en-US" altLang="zh-CN" sz="2000" b="1" i="1" smtClean="0">
                        <a:latin typeface="Cambria Math"/>
                      </a:rPr>
                      <m:t>=</m:t>
                    </m:r>
                    <m:r>
                      <a:rPr lang="en-US" altLang="zh-CN" sz="2000" b="1" i="1" smtClean="0">
                        <a:latin typeface="Cambria Math"/>
                      </a:rPr>
                      <m:t>𝒇</m:t>
                    </m:r>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oMath>
                </a14:m>
                <a:r>
                  <a:rPr lang="en-US" altLang="zh-CN" sz="2000" dirty="0"/>
                  <a:t>,</a:t>
                </a:r>
                <a14:m>
                  <m:oMath xmlns:m="http://schemas.openxmlformats.org/officeDocument/2006/math">
                    <m:r>
                      <a:rPr lang="en-US" altLang="zh-CN" sz="2000" b="1" i="1" dirty="0" smtClean="0">
                        <a:latin typeface="Cambria Math"/>
                      </a:rPr>
                      <m:t>𝑿</m:t>
                    </m:r>
                    <m:r>
                      <a:rPr lang="en-US" altLang="zh-CN" sz="2000" b="1" i="1" dirty="0" smtClean="0">
                        <a:latin typeface="Cambria Math"/>
                      </a:rPr>
                      <m:t>={</m:t>
                    </m:r>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𝟏</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𝟐</m:t>
                            </m:r>
                          </m:sub>
                        </m:sSub>
                      </m:e>
                    </m:d>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𝟏</m:t>
                        </m:r>
                      </m:sub>
                    </m:sSub>
                    <m:r>
                      <a:rPr lang="en-US" altLang="zh-CN" sz="2000" b="1" i="1" dirty="0" smtClean="0">
                        <a:latin typeface="Cambria Math"/>
                      </a:rPr>
                      <m:t>≥</m:t>
                    </m:r>
                    <m:r>
                      <a:rPr lang="en-US" altLang="zh-CN" sz="2000" b="1" i="1" dirty="0" smtClean="0">
                        <a:latin typeface="Cambria Math"/>
                      </a:rPr>
                      <m:t>𝟎</m:t>
                    </m:r>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𝟐</m:t>
                        </m:r>
                      </m:sub>
                    </m:sSub>
                    <m:r>
                      <a:rPr lang="en-US" altLang="zh-CN" sz="2000" b="1" i="1" dirty="0" smtClean="0">
                        <a:latin typeface="Cambria Math"/>
                      </a:rPr>
                      <m:t>≥</m:t>
                    </m:r>
                    <m:r>
                      <a:rPr lang="en-US" altLang="zh-CN" sz="2000" b="1" i="1" dirty="0" smtClean="0">
                        <a:latin typeface="Cambria Math"/>
                      </a:rPr>
                      <m:t>𝟎</m:t>
                    </m:r>
                    <m:r>
                      <a:rPr lang="en-US" altLang="zh-CN" sz="2000" b="1" i="1" dirty="0" smtClean="0">
                        <a:latin typeface="Cambria Math"/>
                      </a:rPr>
                      <m:t>}</m:t>
                    </m:r>
                  </m:oMath>
                </a14:m>
                <a:r>
                  <a:rPr lang="zh-CN" altLang="en-US" sz="2000" dirty="0"/>
                  <a:t>的在映射</a:t>
                </a:r>
                <a14:m>
                  <m:oMath xmlns:m="http://schemas.openxmlformats.org/officeDocument/2006/math">
                    <m:d>
                      <m:dPr>
                        <m:ctrlPr>
                          <a:rPr lang="en-US" altLang="zh-CN" sz="2000" b="1" i="1" smtClean="0">
                            <a:latin typeface="Cambria Math" panose="02040503050406030204" pitchFamily="18" charset="0"/>
                          </a:rPr>
                        </m:ctrlPr>
                      </m:dPr>
                      <m:e>
                        <m:r>
                          <a:rPr lang="en-US" altLang="zh-CN" sz="2000" b="1" i="1" smtClean="0">
                            <a:latin typeface="Cambria Math"/>
                          </a:rPr>
                          <m:t>𝒈</m:t>
                        </m:r>
                        <m:r>
                          <a:rPr lang="en-US" altLang="zh-CN" sz="2000" b="1" i="1" smtClean="0">
                            <a:latin typeface="Cambria Math"/>
                          </a:rPr>
                          <m:t>,</m:t>
                        </m:r>
                        <m:r>
                          <a:rPr lang="en-US" altLang="zh-CN" sz="2000" b="1" i="1" smtClean="0">
                            <a:latin typeface="Cambria Math"/>
                          </a:rPr>
                          <m:t>𝒇</m:t>
                        </m:r>
                      </m:e>
                    </m:d>
                    <m:r>
                      <a:rPr lang="zh-CN" altLang="en-US" sz="2000" b="1" i="1" smtClean="0">
                        <a:latin typeface="Cambria Math"/>
                      </a:rPr>
                      <m:t>的</m:t>
                    </m:r>
                  </m:oMath>
                </a14:m>
                <a:r>
                  <a:rPr lang="zh-CN" altLang="en-US" sz="2000" dirty="0"/>
                  <a:t>像</a:t>
                </a:r>
                <a14:m>
                  <m:oMath xmlns:m="http://schemas.openxmlformats.org/officeDocument/2006/math">
                    <m:r>
                      <a:rPr lang="en-US" altLang="zh-CN" sz="2000" b="1" i="1" smtClean="0">
                        <a:latin typeface="Cambria Math"/>
                      </a:rPr>
                      <m:t>𝑮</m:t>
                    </m:r>
                  </m:oMath>
                </a14:m>
                <a:r>
                  <a:rPr lang="zh-CN" altLang="en-US" sz="2000" dirty="0"/>
                  <a:t>是什么？</a:t>
                </a:r>
                <a:endParaRPr lang="en-US" altLang="zh-CN" sz="2000" dirty="0"/>
              </a:p>
              <a:p>
                <a:r>
                  <a:rPr lang="zh-CN" altLang="en-US" sz="2000" dirty="0"/>
                  <a:t>给定</a:t>
                </a:r>
                <a14:m>
                  <m:oMath xmlns:m="http://schemas.openxmlformats.org/officeDocument/2006/math">
                    <m:r>
                      <a:rPr lang="en-US" altLang="zh-CN" sz="2000" b="1" i="1" smtClean="0">
                        <a:latin typeface="Cambria Math"/>
                      </a:rPr>
                      <m:t>𝒚</m:t>
                    </m:r>
                  </m:oMath>
                </a14:m>
                <a:r>
                  <a:rPr lang="en-US" altLang="zh-CN" sz="2000" dirty="0"/>
                  <a:t>,</a:t>
                </a:r>
                <a:r>
                  <a:rPr lang="zh-CN" altLang="en-US" sz="2000" dirty="0"/>
                  <a:t>用</a:t>
                </a:r>
                <a14:m>
                  <m:oMath xmlns:m="http://schemas.openxmlformats.org/officeDocument/2006/math">
                    <m:r>
                      <a:rPr lang="en-US" altLang="zh-CN" sz="2000" b="1" i="1" smtClean="0">
                        <a:latin typeface="Cambria Math"/>
                      </a:rPr>
                      <m:t>𝜶</m:t>
                    </m:r>
                    <m:d>
                      <m:dPr>
                        <m:ctrlPr>
                          <a:rPr lang="en-US" altLang="zh-CN" sz="2000" b="1" i="1" smtClean="0">
                            <a:latin typeface="Cambria Math" panose="02040503050406030204" pitchFamily="18" charset="0"/>
                          </a:rPr>
                        </m:ctrlPr>
                      </m:dPr>
                      <m:e>
                        <m:r>
                          <a:rPr lang="en-US" altLang="zh-CN" sz="2000" b="1" i="1" smtClean="0">
                            <a:latin typeface="Cambria Math"/>
                          </a:rPr>
                          <m:t>𝒚</m:t>
                        </m:r>
                      </m:e>
                    </m:d>
                    <m:r>
                      <a:rPr lang="en-US" altLang="zh-CN" sz="2000" b="1" i="1" smtClean="0">
                        <a:latin typeface="Cambria Math"/>
                      </a:rPr>
                      <m:t>,</m:t>
                    </m:r>
                    <m:r>
                      <a:rPr lang="en-US" altLang="zh-CN" sz="2000" b="1" i="1" smtClean="0">
                        <a:latin typeface="Cambria Math"/>
                      </a:rPr>
                      <m:t>𝜷</m:t>
                    </m:r>
                    <m:r>
                      <a:rPr lang="en-US" altLang="zh-CN" sz="2000" b="1" i="1" smtClean="0">
                        <a:latin typeface="Cambria Math"/>
                      </a:rPr>
                      <m:t>(</m:t>
                    </m:r>
                    <m:r>
                      <a:rPr lang="en-US" altLang="zh-CN" sz="2000" b="1" i="1" smtClean="0">
                        <a:latin typeface="Cambria Math"/>
                      </a:rPr>
                      <m:t>𝒚</m:t>
                    </m:r>
                    <m:r>
                      <a:rPr lang="en-US" altLang="zh-CN" sz="2000" b="1" i="1" smtClean="0">
                        <a:latin typeface="Cambria Math"/>
                      </a:rPr>
                      <m:t>)</m:t>
                    </m:r>
                  </m:oMath>
                </a14:m>
                <a:r>
                  <a:rPr lang="zh-CN" altLang="en-US" sz="2000" dirty="0"/>
                  <a:t>表示下列问题</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𝑷</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𝑷</m:t>
                        </m:r>
                      </m:e>
                      <m:sub>
                        <m:r>
                          <a:rPr lang="en-US" altLang="zh-CN" sz="2000" b="1" i="1" smtClean="0">
                            <a:latin typeface="Cambria Math"/>
                          </a:rPr>
                          <m:t>𝟐</m:t>
                        </m:r>
                      </m:sub>
                    </m:sSub>
                  </m:oMath>
                </a14:m>
                <a:r>
                  <a:rPr lang="zh-CN" altLang="en-US" sz="2000" dirty="0"/>
                  <a:t>的最优目标函数值</a:t>
                </a:r>
                <a:r>
                  <a:rPr lang="en-US" altLang="zh-CN" sz="2000" dirty="0"/>
                  <a:t>,</a:t>
                </a:r>
                <a:r>
                  <a:rPr lang="zh-CN" altLang="en-US" sz="2000" dirty="0"/>
                  <a:t>对应</a:t>
                </a:r>
                <a14:m>
                  <m:oMath xmlns:m="http://schemas.openxmlformats.org/officeDocument/2006/math">
                    <m:r>
                      <a:rPr lang="en-US" altLang="zh-CN" sz="2000" b="1" i="1" smtClean="0">
                        <a:latin typeface="Cambria Math" panose="02040503050406030204" pitchFamily="18" charset="0"/>
                      </a:rPr>
                      <m:t>𝑮</m:t>
                    </m:r>
                  </m:oMath>
                </a14:m>
                <a:r>
                  <a:rPr lang="zh-CN" altLang="en-US" sz="2000" dirty="0"/>
                  <a:t>的下上包络</a:t>
                </a:r>
                <a:endParaRPr lang="en-US" altLang="zh-CN" sz="2000" dirty="0"/>
              </a:p>
              <a:p>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𝑷</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𝒎𝒊𝒏</m:t>
                    </m:r>
                    <m:r>
                      <a:rPr lang="en-US" altLang="zh-CN" sz="2000" b="1" i="1" smtClean="0">
                        <a:latin typeface="Cambria Math"/>
                      </a:rPr>
                      <m:t> </m:t>
                    </m:r>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𝟏</m:t>
                        </m:r>
                      </m:sub>
                      <m:sup>
                        <m:r>
                          <a:rPr lang="en-US" altLang="zh-CN" sz="2000" b="1" i="1" smtClean="0">
                            <a:latin typeface="Cambria Math"/>
                          </a:rPr>
                          <m:t>𝟐</m:t>
                        </m:r>
                      </m:sup>
                    </m:sSubSup>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𝟐</m:t>
                        </m:r>
                      </m:sub>
                      <m:sup>
                        <m:r>
                          <a:rPr lang="en-US" altLang="zh-CN" sz="2000" b="1" i="1" smtClean="0">
                            <a:latin typeface="Cambria Math"/>
                          </a:rPr>
                          <m:t>𝟐</m:t>
                        </m:r>
                      </m:sup>
                    </m:sSubSup>
                    <m:r>
                      <a:rPr lang="en-US" altLang="zh-CN" sz="2000" b="1" i="1" smtClean="0">
                        <a:latin typeface="Cambria Math"/>
                      </a:rPr>
                      <m:t>,</m:t>
                    </m:r>
                    <m:r>
                      <a:rPr lang="en-US" altLang="zh-CN" sz="2000" b="1" i="1" smtClean="0">
                        <a:latin typeface="Cambria Math"/>
                      </a:rPr>
                      <m:t>𝒔</m:t>
                    </m:r>
                    <m:r>
                      <a:rPr lang="en-US" altLang="zh-CN" sz="2000" b="1" i="1" smtClean="0">
                        <a:latin typeface="Cambria Math"/>
                      </a:rPr>
                      <m:t>.</m:t>
                    </m:r>
                    <m:r>
                      <a:rPr lang="en-US" altLang="zh-CN" sz="2000" b="1" i="1" smtClean="0">
                        <a:latin typeface="Cambria Math"/>
                      </a:rPr>
                      <m:t>𝒕</m:t>
                    </m:r>
                    <m:r>
                      <a:rPr lang="en-US" altLang="zh-CN" sz="2000" b="1" i="1" smtClean="0">
                        <a:latin typeface="Cambria Math"/>
                      </a:rPr>
                      <m:t>. −</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𝟒</m:t>
                    </m:r>
                    <m:r>
                      <a:rPr lang="en-US" altLang="zh-CN" sz="2000" b="1" i="1" smtClean="0">
                        <a:latin typeface="Cambria Math"/>
                      </a:rPr>
                      <m:t>=</m:t>
                    </m:r>
                    <m:r>
                      <a:rPr lang="en-US" altLang="zh-CN" sz="2000" b="1" i="1" smtClean="0">
                        <a:latin typeface="Cambria Math"/>
                      </a:rPr>
                      <m:t>𝒚</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𝟎</m:t>
                    </m:r>
                  </m:oMath>
                </a14:m>
                <a:endParaRPr lang="en-US" altLang="zh-CN" sz="2000" b="1" dirty="0"/>
              </a:p>
              <a:p>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𝑷</m:t>
                        </m:r>
                      </m:e>
                      <m:sub>
                        <m:r>
                          <a:rPr lang="en-US" altLang="zh-CN" sz="2000" b="1" i="1" smtClean="0">
                            <a:latin typeface="Cambria Math"/>
                          </a:rPr>
                          <m:t>𝟐</m:t>
                        </m:r>
                      </m:sub>
                    </m:sSub>
                    <m:r>
                      <a:rPr lang="en-US" altLang="zh-CN" sz="2000" i="1">
                        <a:latin typeface="Cambria Math"/>
                      </a:rPr>
                      <m:t>:</m:t>
                    </m:r>
                    <m:r>
                      <a:rPr lang="en-US" altLang="zh-CN" sz="2000" i="1">
                        <a:latin typeface="Cambria Math"/>
                      </a:rPr>
                      <m:t>𝒎</m:t>
                    </m:r>
                    <m:r>
                      <a:rPr lang="en-US" altLang="zh-CN" sz="2000" b="1" i="1" smtClean="0">
                        <a:latin typeface="Cambria Math"/>
                      </a:rPr>
                      <m:t>𝒂𝒙</m:t>
                    </m:r>
                    <m:r>
                      <a:rPr lang="en-US" altLang="zh-CN" sz="2000" i="1">
                        <a:latin typeface="Cambria Math"/>
                      </a:rPr>
                      <m:t> </m:t>
                    </m:r>
                    <m:sSubSup>
                      <m:sSubSupPr>
                        <m:ctrlPr>
                          <a:rPr lang="en-US" altLang="zh-CN" sz="2000" i="1">
                            <a:latin typeface="Cambria Math" panose="02040503050406030204" pitchFamily="18" charset="0"/>
                          </a:rPr>
                        </m:ctrlPr>
                      </m:sSubSupPr>
                      <m:e>
                        <m:r>
                          <a:rPr lang="en-US" altLang="zh-CN" sz="2000" i="1">
                            <a:latin typeface="Cambria Math"/>
                          </a:rPr>
                          <m:t>𝒙</m:t>
                        </m:r>
                      </m:e>
                      <m:sub>
                        <m:r>
                          <a:rPr lang="en-US" altLang="zh-CN" sz="2000" i="1">
                            <a:latin typeface="Cambria Math"/>
                          </a:rPr>
                          <m:t>𝟏</m:t>
                        </m:r>
                      </m:sub>
                      <m:sup>
                        <m:r>
                          <a:rPr lang="en-US" altLang="zh-CN" sz="2000" i="1">
                            <a:latin typeface="Cambria Math"/>
                          </a:rPr>
                          <m:t>𝟐</m:t>
                        </m:r>
                      </m:sup>
                    </m:sSubSup>
                    <m:r>
                      <a:rPr lang="en-US" altLang="zh-CN" sz="2000" i="1">
                        <a:latin typeface="Cambria Math"/>
                      </a:rPr>
                      <m:t>+</m:t>
                    </m:r>
                    <m:sSubSup>
                      <m:sSubSupPr>
                        <m:ctrlPr>
                          <a:rPr lang="en-US" altLang="zh-CN" sz="2000" i="1">
                            <a:latin typeface="Cambria Math" panose="02040503050406030204" pitchFamily="18" charset="0"/>
                          </a:rPr>
                        </m:ctrlPr>
                      </m:sSubSupPr>
                      <m:e>
                        <m:r>
                          <a:rPr lang="en-US" altLang="zh-CN" sz="2000" i="1">
                            <a:latin typeface="Cambria Math"/>
                          </a:rPr>
                          <m:t>𝒙</m:t>
                        </m:r>
                      </m:e>
                      <m:sub>
                        <m:r>
                          <a:rPr lang="en-US" altLang="zh-CN" sz="2000" i="1">
                            <a:latin typeface="Cambria Math"/>
                          </a:rPr>
                          <m:t>𝟐</m:t>
                        </m:r>
                      </m:sub>
                      <m:sup>
                        <m:r>
                          <a:rPr lang="en-US" altLang="zh-CN" sz="2000" i="1">
                            <a:latin typeface="Cambria Math"/>
                          </a:rPr>
                          <m:t>𝟐</m:t>
                        </m:r>
                      </m:sup>
                    </m:sSubSup>
                    <m:r>
                      <a:rPr lang="en-US" altLang="zh-CN" sz="2000" i="1">
                        <a:latin typeface="Cambria Math"/>
                      </a:rPr>
                      <m:t>,</m:t>
                    </m:r>
                    <m:r>
                      <a:rPr lang="en-US" altLang="zh-CN" sz="2000" i="1">
                        <a:latin typeface="Cambria Math"/>
                      </a:rPr>
                      <m:t>𝒔</m:t>
                    </m:r>
                    <m:r>
                      <a:rPr lang="en-US" altLang="zh-CN" sz="2000" i="1">
                        <a:latin typeface="Cambria Math"/>
                      </a:rPr>
                      <m:t>.</m:t>
                    </m:r>
                    <m:r>
                      <a:rPr lang="en-US" altLang="zh-CN" sz="2000" i="1">
                        <a:latin typeface="Cambria Math"/>
                      </a:rPr>
                      <m:t>𝒕</m:t>
                    </m:r>
                    <m:r>
                      <a:rPr lang="en-US" altLang="zh-CN" sz="2000" i="1">
                        <a:latin typeface="Cambria Math"/>
                      </a:rPr>
                      <m:t>. −</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𝟏</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r>
                      <a:rPr lang="en-US" altLang="zh-CN" sz="2000" i="1">
                        <a:latin typeface="Cambria Math"/>
                      </a:rPr>
                      <m:t>+</m:t>
                    </m:r>
                    <m:r>
                      <a:rPr lang="en-US" altLang="zh-CN" sz="2000" i="1">
                        <a:latin typeface="Cambria Math"/>
                      </a:rPr>
                      <m:t>𝟒</m:t>
                    </m:r>
                    <m:r>
                      <a:rPr lang="en-US" altLang="zh-CN" sz="2000" i="1">
                        <a:latin typeface="Cambria Math"/>
                      </a:rPr>
                      <m:t>=</m:t>
                    </m:r>
                    <m:r>
                      <a:rPr lang="en-US" altLang="zh-CN" sz="2000" i="1">
                        <a:latin typeface="Cambria Math"/>
                      </a:rPr>
                      <m:t>𝒚</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𝟏</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r>
                      <a:rPr lang="en-US" altLang="zh-CN" sz="2000" i="1">
                        <a:latin typeface="Cambria Math"/>
                      </a:rPr>
                      <m:t>≥</m:t>
                    </m:r>
                    <m:r>
                      <a:rPr lang="en-US" altLang="zh-CN" sz="2000" i="1">
                        <a:latin typeface="Cambria Math"/>
                      </a:rPr>
                      <m:t>𝟎</m:t>
                    </m:r>
                  </m:oMath>
                </a14:m>
                <a:endParaRPr lang="en-US" altLang="zh-CN" sz="2000" dirty="0"/>
              </a:p>
              <a:p>
                <a:endParaRPr lang="en-US" altLang="zh-CN" sz="2000" dirty="0"/>
              </a:p>
              <a:p>
                <a:endParaRPr lang="en-US" altLang="zh-CN" sz="2000" dirty="0"/>
              </a:p>
              <a:p>
                <a:endParaRPr lang="en-US" altLang="zh-CN" sz="2000" dirty="0"/>
              </a:p>
              <a:p>
                <a:r>
                  <a:rPr lang="zh-CN" altLang="en-US" sz="2000" dirty="0">
                    <a:solidFill>
                      <a:srgbClr val="FF0000"/>
                    </a:solidFill>
                  </a:rPr>
                  <a:t>易知</a:t>
                </a:r>
                <a14:m>
                  <m:oMath xmlns:m="http://schemas.openxmlformats.org/officeDocument/2006/math">
                    <m:r>
                      <a:rPr lang="en-US" altLang="zh-CN" sz="2000" b="1" i="1" smtClean="0">
                        <a:latin typeface="Cambria Math"/>
                      </a:rPr>
                      <m:t>𝜶</m:t>
                    </m:r>
                    <m:d>
                      <m:dPr>
                        <m:ctrlPr>
                          <a:rPr lang="en-US" altLang="zh-CN" sz="2000" b="1" i="1" smtClean="0">
                            <a:latin typeface="Cambria Math" panose="02040503050406030204" pitchFamily="18" charset="0"/>
                          </a:rPr>
                        </m:ctrlPr>
                      </m:dPr>
                      <m:e>
                        <m:r>
                          <a:rPr lang="en-US" altLang="zh-CN" sz="2000" b="1" i="1" smtClean="0">
                            <a:latin typeface="Cambria Math"/>
                          </a:rPr>
                          <m:t>𝒚</m:t>
                        </m:r>
                      </m:e>
                    </m:d>
                    <m:r>
                      <a:rPr lang="en-US" altLang="zh-CN" sz="2000" b="1" i="1" smtClean="0">
                        <a:latin typeface="Cambria Math"/>
                      </a:rPr>
                      <m:t>=</m:t>
                    </m:r>
                    <m:f>
                      <m:fPr>
                        <m:ctrlPr>
                          <a:rPr lang="en-US" altLang="zh-CN" sz="2000" b="1" i="1" smtClean="0">
                            <a:latin typeface="Cambria Math" panose="02040503050406030204" pitchFamily="18" charset="0"/>
                          </a:rPr>
                        </m:ctrlPr>
                      </m:fPr>
                      <m:num>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𝟒</m:t>
                                </m:r>
                                <m:r>
                                  <a:rPr lang="en-US" altLang="zh-CN" sz="2000" b="1" i="1" smtClean="0">
                                    <a:latin typeface="Cambria Math"/>
                                  </a:rPr>
                                  <m:t>−</m:t>
                                </m:r>
                                <m:r>
                                  <a:rPr lang="en-US" altLang="zh-CN" sz="2000" b="1" i="1" smtClean="0">
                                    <a:latin typeface="Cambria Math"/>
                                  </a:rPr>
                                  <m:t>𝒚</m:t>
                                </m:r>
                              </m:e>
                            </m:d>
                          </m:e>
                          <m:sup>
                            <m:r>
                              <a:rPr lang="en-US" altLang="zh-CN" sz="2000" b="1" i="1" smtClean="0">
                                <a:latin typeface="Cambria Math"/>
                              </a:rPr>
                              <m:t>𝟐</m:t>
                            </m:r>
                          </m:sup>
                        </m:sSup>
                      </m:num>
                      <m:den>
                        <m:r>
                          <a:rPr lang="en-US" altLang="zh-CN" sz="2000" b="1" i="1" smtClean="0">
                            <a:latin typeface="Cambria Math"/>
                          </a:rPr>
                          <m:t>𝟐</m:t>
                        </m:r>
                      </m:den>
                    </m:f>
                    <m:r>
                      <a:rPr lang="en-US" altLang="zh-CN" sz="2000" b="1" i="1" smtClean="0">
                        <a:latin typeface="Cambria Math"/>
                      </a:rPr>
                      <m:t>,</m:t>
                    </m:r>
                    <m:r>
                      <a:rPr lang="en-US" altLang="zh-CN" sz="2000" b="1" i="1" smtClean="0">
                        <a:latin typeface="Cambria Math"/>
                      </a:rPr>
                      <m:t>𝜷</m:t>
                    </m:r>
                    <m:d>
                      <m:dPr>
                        <m:ctrlPr>
                          <a:rPr lang="en-US" altLang="zh-CN" sz="2000" b="1" i="1" smtClean="0">
                            <a:latin typeface="Cambria Math" panose="02040503050406030204" pitchFamily="18" charset="0"/>
                          </a:rPr>
                        </m:ctrlPr>
                      </m:dPr>
                      <m:e>
                        <m:r>
                          <a:rPr lang="en-US" altLang="zh-CN" sz="2000" b="1" i="1" smtClean="0">
                            <a:latin typeface="Cambria Math"/>
                          </a:rPr>
                          <m:t>𝒚</m:t>
                        </m:r>
                      </m:e>
                    </m:d>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𝟒</m:t>
                            </m:r>
                            <m:r>
                              <a:rPr lang="en-US" altLang="zh-CN" sz="2000" b="1" i="1" smtClean="0">
                                <a:latin typeface="Cambria Math"/>
                              </a:rPr>
                              <m:t>−</m:t>
                            </m:r>
                            <m:r>
                              <a:rPr lang="en-US" altLang="zh-CN" sz="2000" b="1" i="1" smtClean="0">
                                <a:latin typeface="Cambria Math"/>
                              </a:rPr>
                              <m:t>𝒚</m:t>
                            </m:r>
                          </m:e>
                        </m:d>
                      </m:e>
                      <m:sup>
                        <m:r>
                          <a:rPr lang="en-US" altLang="zh-CN" sz="2000" b="1" i="1" smtClean="0">
                            <a:latin typeface="Cambria Math"/>
                          </a:rPr>
                          <m:t>𝟐</m:t>
                        </m:r>
                      </m:sup>
                    </m:sSup>
                    <m:r>
                      <a:rPr lang="en-US" altLang="zh-CN" sz="2000" b="1" i="1" smtClean="0">
                        <a:latin typeface="Cambria Math"/>
                      </a:rPr>
                      <m:t>,</m:t>
                    </m:r>
                    <m:r>
                      <a:rPr lang="en-US" altLang="zh-CN" sz="2000" b="1" i="1" smtClean="0">
                        <a:latin typeface="Cambria Math"/>
                      </a:rPr>
                      <m:t>𝒚</m:t>
                    </m:r>
                    <m:r>
                      <a:rPr lang="en-US" altLang="zh-CN" sz="2000" b="1" i="1" smtClean="0">
                        <a:latin typeface="Cambria Math"/>
                      </a:rPr>
                      <m:t>≤</m:t>
                    </m:r>
                    <m:r>
                      <a:rPr lang="en-US" altLang="zh-CN" sz="2000" b="1" i="1" smtClean="0">
                        <a:latin typeface="Cambria Math"/>
                      </a:rPr>
                      <m:t>𝟒</m:t>
                    </m:r>
                  </m:oMath>
                </a14:m>
                <a:endParaRPr lang="en-US" altLang="zh-CN" sz="2000" b="1" dirty="0"/>
              </a:p>
              <a:p>
                <a:r>
                  <a:rPr lang="zh-CN" altLang="en-US" sz="2000" dirty="0"/>
                  <a:t>注意最优对偶解</a:t>
                </a:r>
                <a14:m>
                  <m:oMath xmlns:m="http://schemas.openxmlformats.org/officeDocument/2006/math">
                    <m:acc>
                      <m:accPr>
                        <m:chr m:val="̅"/>
                        <m:ctrlPr>
                          <a:rPr lang="en-US" altLang="zh-CN" sz="2000" b="1" i="1" smtClean="0">
                            <a:latin typeface="Cambria Math" panose="02040503050406030204" pitchFamily="18" charset="0"/>
                          </a:rPr>
                        </m:ctrlPr>
                      </m:accPr>
                      <m:e>
                        <m:r>
                          <a:rPr lang="en-US" altLang="zh-CN" sz="2000" b="1" i="1" smtClean="0">
                            <a:latin typeface="Cambria Math"/>
                          </a:rPr>
                          <m:t>𝒖</m:t>
                        </m:r>
                      </m:e>
                    </m:acc>
                    <m:r>
                      <a:rPr lang="en-US" altLang="zh-CN" sz="2000" b="1" i="1" dirty="0" smtClean="0">
                        <a:latin typeface="Cambria Math"/>
                      </a:rPr>
                      <m:t>=</m:t>
                    </m:r>
                    <m:r>
                      <a:rPr lang="en-US" altLang="zh-CN" sz="2000" b="1" i="1" dirty="0" smtClean="0">
                        <a:latin typeface="Cambria Math"/>
                      </a:rPr>
                      <m:t>𝟒</m:t>
                    </m:r>
                  </m:oMath>
                </a14:m>
                <a:r>
                  <a:rPr lang="en-US" altLang="zh-CN" sz="2000" dirty="0"/>
                  <a:t>,</a:t>
                </a:r>
                <a:r>
                  <a:rPr lang="zh-CN" altLang="en-US" sz="2000" dirty="0"/>
                  <a:t>为图中支持超平面的负斜率。最优对偶目标函数值</a:t>
                </a:r>
                <a14:m>
                  <m:oMath xmlns:m="http://schemas.openxmlformats.org/officeDocument/2006/math">
                    <m:r>
                      <a:rPr lang="en-US" altLang="zh-CN" sz="2000" b="1" i="1" smtClean="0">
                        <a:latin typeface="Cambria Math"/>
                      </a:rPr>
                      <m:t>𝜶</m:t>
                    </m:r>
                    <m:d>
                      <m:dPr>
                        <m:ctrlPr>
                          <a:rPr lang="en-US" altLang="zh-CN" sz="2000" b="1" i="1" smtClean="0">
                            <a:latin typeface="Cambria Math" panose="02040503050406030204" pitchFamily="18" charset="0"/>
                          </a:rPr>
                        </m:ctrlPr>
                      </m:dPr>
                      <m:e>
                        <m:r>
                          <a:rPr lang="en-US" altLang="zh-CN" sz="2000" b="1" i="1" smtClean="0">
                            <a:latin typeface="Cambria Math"/>
                          </a:rPr>
                          <m:t>𝟎</m:t>
                        </m:r>
                      </m:e>
                    </m:d>
                    <m:r>
                      <a:rPr lang="en-US" altLang="zh-CN" sz="2000" b="1" i="1" smtClean="0">
                        <a:latin typeface="Cambria Math"/>
                      </a:rPr>
                      <m:t>=</m:t>
                    </m:r>
                    <m:r>
                      <a:rPr lang="en-US" altLang="zh-CN" sz="2000" b="1" i="1" smtClean="0">
                        <a:latin typeface="Cambria Math"/>
                      </a:rPr>
                      <m:t>𝟖</m:t>
                    </m:r>
                  </m:oMath>
                </a14:m>
                <a:r>
                  <a:rPr lang="zh-CN" altLang="en-US" sz="2000" dirty="0"/>
                  <a:t>等于原问题的最优值</a:t>
                </a:r>
                <a:endParaRPr lang="en-US" altLang="zh-CN" sz="2000" dirty="0"/>
              </a:p>
              <a:p>
                <a:r>
                  <a:rPr lang="zh-CN" altLang="en-US" sz="2000" dirty="0"/>
                  <a:t>大家可以自行验证前面提到的解释，例如，</a:t>
                </a:r>
                <a14:m>
                  <m:oMath xmlns:m="http://schemas.openxmlformats.org/officeDocument/2006/math">
                    <m:r>
                      <a:rPr lang="en-US" altLang="zh-CN" sz="2000" b="1" i="1" smtClean="0">
                        <a:latin typeface="Cambria Math"/>
                      </a:rPr>
                      <m:t>𝒗</m:t>
                    </m:r>
                  </m:oMath>
                </a14:m>
                <a:r>
                  <a:rPr lang="zh-CN" altLang="en-US" sz="2000" dirty="0"/>
                  <a:t>对于</a:t>
                </a:r>
                <a14:m>
                  <m:oMath xmlns:m="http://schemas.openxmlformats.org/officeDocument/2006/math">
                    <m:r>
                      <a:rPr lang="en-US" altLang="zh-CN" sz="2000" b="1" i="1" smtClean="0">
                        <a:latin typeface="Cambria Math"/>
                      </a:rPr>
                      <m:t>𝒚</m:t>
                    </m:r>
                    <m:r>
                      <a:rPr lang="en-US" altLang="zh-CN" sz="2000" b="1" i="1" smtClean="0">
                        <a:latin typeface="Cambria Math"/>
                      </a:rPr>
                      <m:t>≤</m:t>
                    </m:r>
                    <m:r>
                      <a:rPr lang="en-US" altLang="zh-CN" sz="2000" b="1" i="1" smtClean="0">
                        <a:latin typeface="Cambria Math"/>
                      </a:rPr>
                      <m:t>𝟒</m:t>
                    </m:r>
                  </m:oMath>
                </a14:m>
                <a:r>
                  <a:rPr lang="zh-CN" altLang="en-US" sz="2000" dirty="0"/>
                  <a:t>相应于</a:t>
                </a:r>
                <a14:m>
                  <m:oMath xmlns:m="http://schemas.openxmlformats.org/officeDocument/2006/math">
                    <m:r>
                      <a:rPr lang="en-US" altLang="zh-CN" sz="2000" b="1" i="1" smtClean="0">
                        <a:latin typeface="Cambria Math"/>
                      </a:rPr>
                      <m:t>𝜶</m:t>
                    </m:r>
                    <m:r>
                      <a:rPr lang="en-US" altLang="zh-CN" sz="2000" b="1" i="1" smtClean="0">
                        <a:latin typeface="Cambria Math"/>
                      </a:rPr>
                      <m:t>(</m:t>
                    </m:r>
                    <m:r>
                      <a:rPr lang="en-US" altLang="zh-CN" sz="2000" b="1" i="1" smtClean="0">
                        <a:latin typeface="Cambria Math"/>
                      </a:rPr>
                      <m:t>𝒚</m:t>
                    </m:r>
                    <m:r>
                      <a:rPr lang="en-US" altLang="zh-CN" sz="2000" b="1" i="1" smtClean="0">
                        <a:latin typeface="Cambria Math"/>
                      </a:rPr>
                      <m:t>)</m:t>
                    </m:r>
                  </m:oMath>
                </a14:m>
                <a:r>
                  <a:rPr lang="zh-CN" altLang="en-US" sz="2000" dirty="0"/>
                  <a:t>的下包络，对于</a:t>
                </a:r>
                <a14:m>
                  <m:oMath xmlns:m="http://schemas.openxmlformats.org/officeDocument/2006/math">
                    <m:r>
                      <a:rPr lang="en-US" altLang="zh-CN" sz="2000" b="1" i="1" smtClean="0">
                        <a:latin typeface="Cambria Math"/>
                      </a:rPr>
                      <m:t>𝒚</m:t>
                    </m:r>
                    <m:r>
                      <a:rPr lang="en-US" altLang="zh-CN" sz="2000" b="1" i="1" smtClean="0">
                        <a:latin typeface="Cambria Math"/>
                      </a:rPr>
                      <m:t>≥</m:t>
                    </m:r>
                    <m:r>
                      <a:rPr lang="en-US" altLang="zh-CN" sz="2000" b="1" i="1" smtClean="0">
                        <a:latin typeface="Cambria Math"/>
                      </a:rPr>
                      <m:t>𝟒</m:t>
                    </m:r>
                  </m:oMath>
                </a14:m>
                <a:r>
                  <a:rPr lang="en-US" altLang="zh-CN" sz="2000" dirty="0"/>
                  <a:t>,</a:t>
                </a:r>
                <a14:m>
                  <m:oMath xmlns:m="http://schemas.openxmlformats.org/officeDocument/2006/math">
                    <m:r>
                      <a:rPr lang="en-US" altLang="zh-CN" sz="2000" b="1" i="1" dirty="0" smtClean="0">
                        <a:latin typeface="Cambria Math"/>
                      </a:rPr>
                      <m:t>𝒗</m:t>
                    </m:r>
                    <m:r>
                      <a:rPr lang="en-US" altLang="zh-CN" sz="2000" b="1" i="1" dirty="0" smtClean="0">
                        <a:latin typeface="Cambria Math"/>
                      </a:rPr>
                      <m:t>(</m:t>
                    </m:r>
                    <m:r>
                      <a:rPr lang="en-US" altLang="zh-CN" sz="2000" b="1" i="1" dirty="0" smtClean="0">
                        <a:latin typeface="Cambria Math"/>
                      </a:rPr>
                      <m:t>𝒚</m:t>
                    </m:r>
                    <m:r>
                      <a:rPr lang="en-US" altLang="zh-CN" sz="2000" b="1" i="1" dirty="0" smtClean="0">
                        <a:latin typeface="Cambria Math"/>
                      </a:rPr>
                      <m:t>)</m:t>
                    </m:r>
                  </m:oMath>
                </a14:m>
                <a:r>
                  <a:rPr lang="zh-CN" altLang="en-US" sz="2000" dirty="0"/>
                  <a:t>保持常数值</a:t>
                </a:r>
                <a:r>
                  <a:rPr lang="en-US" altLang="zh-CN" sz="2000" dirty="0"/>
                  <a:t>0</a:t>
                </a:r>
                <a:r>
                  <a:rPr lang="zh-CN" altLang="en-US" sz="2000" dirty="0"/>
                  <a:t>，斜率</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𝒗</m:t>
                        </m:r>
                      </m:e>
                      <m:sup>
                        <m:r>
                          <a:rPr lang="en-US" altLang="zh-CN" sz="2000" b="1" i="1" smtClean="0">
                            <a:latin typeface="Cambria Math"/>
                          </a:rPr>
                          <m:t>′</m:t>
                        </m:r>
                      </m:sup>
                    </m:sSup>
                    <m:d>
                      <m:dPr>
                        <m:ctrlPr>
                          <a:rPr lang="en-US" altLang="zh-CN" sz="2000" b="1" i="1" smtClean="0">
                            <a:latin typeface="Cambria Math" panose="02040503050406030204" pitchFamily="18" charset="0"/>
                          </a:rPr>
                        </m:ctrlPr>
                      </m:dPr>
                      <m:e>
                        <m:r>
                          <a:rPr lang="en-US" altLang="zh-CN" sz="2000" b="1" i="1" smtClean="0">
                            <a:latin typeface="Cambria Math"/>
                          </a:rPr>
                          <m:t>𝟎</m:t>
                        </m:r>
                      </m:e>
                    </m:d>
                    <m:r>
                      <a:rPr lang="en-US" altLang="zh-CN" sz="2000" b="1" i="0" smtClean="0">
                        <a:latin typeface="Cambria Math"/>
                      </a:rPr>
                      <m:t>=−</m:t>
                    </m:r>
                    <m:r>
                      <a:rPr lang="en-US" altLang="zh-CN" sz="2000" b="1" i="0" smtClean="0">
                        <a:latin typeface="Cambria Math"/>
                      </a:rPr>
                      <m:t>𝟒</m:t>
                    </m:r>
                  </m:oMath>
                </a14:m>
                <a:r>
                  <a:rPr lang="zh-CN" altLang="en-US" sz="2000" dirty="0"/>
                  <a:t>，相应于最优的对偶拉格朗日乘子值的负数，</a:t>
                </a:r>
                <a14:m>
                  <m:oMath xmlns:m="http://schemas.openxmlformats.org/officeDocument/2006/math">
                    <m:r>
                      <a:rPr lang="zh-CN" altLang="en-US" sz="2000" b="1" i="1" smtClean="0">
                        <a:latin typeface="Cambria Math"/>
                      </a:rPr>
                      <m:t>且</m:t>
                    </m:r>
                    <m:r>
                      <a:rPr lang="en-US" altLang="zh-CN" sz="2000" b="1" i="1" smtClean="0">
                        <a:latin typeface="Cambria Math"/>
                      </a:rPr>
                      <m:t>𝒗</m:t>
                    </m:r>
                    <m:d>
                      <m:dPr>
                        <m:ctrlPr>
                          <a:rPr lang="en-US" altLang="zh-CN" sz="2000" b="1" i="1" smtClean="0">
                            <a:latin typeface="Cambria Math" panose="02040503050406030204" pitchFamily="18" charset="0"/>
                          </a:rPr>
                        </m:ctrlPr>
                      </m:dPr>
                      <m:e>
                        <m:r>
                          <a:rPr lang="en-US" altLang="zh-CN" sz="2000" b="1" i="1" smtClean="0">
                            <a:latin typeface="Cambria Math"/>
                          </a:rPr>
                          <m:t>𝒚</m:t>
                        </m:r>
                      </m:e>
                    </m:d>
                    <m:r>
                      <a:rPr lang="en-US" altLang="zh-CN" sz="2000" b="1" i="1" smtClean="0">
                        <a:latin typeface="Cambria Math"/>
                      </a:rPr>
                      <m:t>≥</m:t>
                    </m:r>
                    <m:r>
                      <a:rPr lang="en-US" altLang="zh-CN" sz="2000" b="1" i="1" smtClean="0">
                        <a:latin typeface="Cambria Math"/>
                      </a:rPr>
                      <m:t>𝒗</m:t>
                    </m:r>
                    <m:d>
                      <m:dPr>
                        <m:ctrlPr>
                          <a:rPr lang="en-US" altLang="zh-CN" sz="2000" b="1" i="1" smtClean="0">
                            <a:latin typeface="Cambria Math" panose="02040503050406030204" pitchFamily="18" charset="0"/>
                          </a:rPr>
                        </m:ctrlPr>
                      </m:dPr>
                      <m:e>
                        <m:r>
                          <a:rPr lang="en-US" altLang="zh-CN" sz="2000" b="1" i="1" smtClean="0">
                            <a:latin typeface="Cambria Math"/>
                          </a:rPr>
                          <m:t>𝟎</m:t>
                        </m:r>
                      </m:e>
                    </m:d>
                    <m:r>
                      <a:rPr lang="en-US" altLang="zh-CN" sz="2000" b="1" i="1" smtClean="0">
                        <a:latin typeface="Cambria Math"/>
                      </a:rPr>
                      <m:t>−</m:t>
                    </m:r>
                    <m:r>
                      <a:rPr lang="en-US" altLang="zh-CN" sz="2000" b="1" i="1" smtClean="0">
                        <a:latin typeface="Cambria Math"/>
                      </a:rPr>
                      <m:t>𝟒</m:t>
                    </m:r>
                    <m:r>
                      <a:rPr lang="en-US" altLang="zh-CN" sz="2000" b="1" i="1" smtClean="0">
                        <a:latin typeface="Cambria Math"/>
                      </a:rPr>
                      <m:t>𝒚</m:t>
                    </m:r>
                    <m:r>
                      <a:rPr lang="en-US" altLang="zh-CN" sz="2000" b="1" i="1" smtClean="0">
                        <a:latin typeface="Cambria Math"/>
                      </a:rPr>
                      <m:t>,</m:t>
                    </m:r>
                    <m:r>
                      <a:rPr lang="en-US" altLang="zh-CN" sz="2000" b="1" i="1" smtClean="0">
                        <a:latin typeface="Cambria Math"/>
                      </a:rPr>
                      <m:t>𝒚</m:t>
                    </m:r>
                    <m:r>
                      <a:rPr lang="en-US" altLang="zh-CN" sz="2000" b="1" i="1" smtClean="0">
                        <a:latin typeface="Cambria Math"/>
                      </a:rPr>
                      <m:t>∈</m:t>
                    </m:r>
                    <m:r>
                      <a:rPr lang="en-US" altLang="zh-CN" sz="2000" b="1" i="1" smtClean="0">
                        <a:latin typeface="Cambria Math"/>
                      </a:rPr>
                      <m:t>𝑹</m:t>
                    </m:r>
                  </m:oMath>
                </a14:m>
                <a:r>
                  <a:rPr lang="en-US" altLang="zh-CN" sz="2000" dirty="0"/>
                  <a:t>,</a:t>
                </a:r>
                <a:r>
                  <a:rPr lang="zh-CN" altLang="en-US" sz="2000" dirty="0">
                    <a:solidFill>
                      <a:srgbClr val="FF0000"/>
                    </a:solidFill>
                  </a:rPr>
                  <a:t>注意，这是原问题和对偶问题具有相等最优解的充要条件</a:t>
                </a:r>
                <a:endParaRPr lang="en-US" altLang="zh-CN" sz="20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759" r="-132"/>
                </a:stretch>
              </a:blipFill>
            </p:spPr>
            <p:txBody>
              <a:bodyPr/>
              <a:lstStyle/>
              <a:p>
                <a:r>
                  <a:rPr lang="zh-CN" altLang="en-US">
                    <a:noFill/>
                  </a:rPr>
                  <a:t> </a:t>
                </a:r>
              </a:p>
            </p:txBody>
          </p:sp>
        </mc:Fallback>
      </mc:AlternateContent>
      <p:sp>
        <p:nvSpPr>
          <p:cNvPr id="6" name="Title 1"/>
          <p:cNvSpPr>
            <a:spLocks noGrp="1"/>
          </p:cNvSpPr>
          <p:nvPr>
            <p:ph type="title"/>
          </p:nvPr>
        </p:nvSpPr>
        <p:spPr>
          <a:xfrm>
            <a:off x="479425" y="180975"/>
            <a:ext cx="8650288" cy="763588"/>
          </a:xfrm>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2" name="矩形 1"/>
              <p:cNvSpPr/>
              <p:nvPr/>
            </p:nvSpPr>
            <p:spPr>
              <a:xfrm>
                <a:off x="1208584" y="3190353"/>
                <a:ext cx="4953000" cy="778868"/>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altLang="zh-CN" sz="2000" i="1" smtClean="0">
                          <a:solidFill>
                            <a:srgbClr val="FF0000"/>
                          </a:solidFill>
                          <a:latin typeface="Cambria Math"/>
                        </a:rPr>
                        <m:t>𝑴𝒊𝒏</m:t>
                      </m:r>
                      <m:r>
                        <a:rPr lang="en-US" altLang="zh-CN" sz="2000" i="1" smtClean="0">
                          <a:solidFill>
                            <a:srgbClr val="FF0000"/>
                          </a:solidFill>
                          <a:latin typeface="Cambria Math"/>
                        </a:rPr>
                        <m:t> </m:t>
                      </m:r>
                      <m:sSubSup>
                        <m:sSubSupPr>
                          <m:ctrlPr>
                            <a:rPr lang="en-US" altLang="zh-CN" sz="2000" i="1">
                              <a:solidFill>
                                <a:srgbClr val="FF0000"/>
                              </a:solidFill>
                              <a:latin typeface="Cambria Math" panose="02040503050406030204" pitchFamily="18" charset="0"/>
                            </a:rPr>
                          </m:ctrlPr>
                        </m:sSubSupPr>
                        <m:e>
                          <m:r>
                            <a:rPr lang="en-US" altLang="zh-CN" sz="2000" i="1">
                              <a:solidFill>
                                <a:srgbClr val="FF0000"/>
                              </a:solidFill>
                              <a:latin typeface="Cambria Math"/>
                            </a:rPr>
                            <m:t>𝒙</m:t>
                          </m:r>
                        </m:e>
                        <m:sub>
                          <m:r>
                            <a:rPr lang="en-US" altLang="zh-CN" sz="2000" i="1">
                              <a:solidFill>
                                <a:srgbClr val="FF0000"/>
                              </a:solidFill>
                              <a:latin typeface="Cambria Math"/>
                            </a:rPr>
                            <m:t>𝟏</m:t>
                          </m:r>
                        </m:sub>
                        <m:sup>
                          <m:r>
                            <a:rPr lang="en-US" altLang="zh-CN" sz="2000" i="1">
                              <a:solidFill>
                                <a:srgbClr val="FF0000"/>
                              </a:solidFill>
                              <a:latin typeface="Cambria Math"/>
                            </a:rPr>
                            <m:t>𝟐</m:t>
                          </m:r>
                        </m:sup>
                      </m:sSubSup>
                      <m:r>
                        <a:rPr lang="en-US" altLang="zh-CN" sz="2000" i="1">
                          <a:solidFill>
                            <a:srgbClr val="FF0000"/>
                          </a:solidFill>
                          <a:latin typeface="Cambria Math"/>
                        </a:rPr>
                        <m:t>+</m:t>
                      </m:r>
                      <m:sSubSup>
                        <m:sSubSupPr>
                          <m:ctrlPr>
                            <a:rPr lang="en-US" altLang="zh-CN" sz="2000" i="1">
                              <a:solidFill>
                                <a:srgbClr val="FF0000"/>
                              </a:solidFill>
                              <a:latin typeface="Cambria Math" panose="02040503050406030204" pitchFamily="18" charset="0"/>
                            </a:rPr>
                          </m:ctrlPr>
                        </m:sSubSupPr>
                        <m:e>
                          <m:r>
                            <a:rPr lang="en-US" altLang="zh-CN" sz="2000" i="1">
                              <a:solidFill>
                                <a:srgbClr val="FF0000"/>
                              </a:solidFill>
                              <a:latin typeface="Cambria Math"/>
                            </a:rPr>
                            <m:t>𝒙</m:t>
                          </m:r>
                        </m:e>
                        <m:sub>
                          <m:r>
                            <a:rPr lang="en-US" altLang="zh-CN" sz="2000" i="1">
                              <a:solidFill>
                                <a:srgbClr val="FF0000"/>
                              </a:solidFill>
                              <a:latin typeface="Cambria Math"/>
                            </a:rPr>
                            <m:t>𝟐</m:t>
                          </m:r>
                        </m:sub>
                        <m:sup>
                          <m:r>
                            <a:rPr lang="en-US" altLang="zh-CN" sz="2000" i="1">
                              <a:solidFill>
                                <a:srgbClr val="FF0000"/>
                              </a:solidFill>
                              <a:latin typeface="Cambria Math"/>
                            </a:rPr>
                            <m:t>𝟐</m:t>
                          </m:r>
                        </m:sup>
                      </m:sSubSup>
                      <m:r>
                        <a:rPr lang="en-US" altLang="zh-CN" sz="2000" i="1">
                          <a:solidFill>
                            <a:srgbClr val="FF0000"/>
                          </a:solidFill>
                          <a:latin typeface="Cambria Math"/>
                        </a:rPr>
                        <m:t>, </m:t>
                      </m:r>
                      <m:r>
                        <a:rPr lang="en-US" altLang="zh-CN" sz="2000" i="1">
                          <a:solidFill>
                            <a:srgbClr val="FF0000"/>
                          </a:solidFill>
                          <a:latin typeface="Cambria Math"/>
                        </a:rPr>
                        <m:t>𝒔</m:t>
                      </m:r>
                      <m:r>
                        <a:rPr lang="en-US" altLang="zh-CN" sz="2000" i="1">
                          <a:solidFill>
                            <a:srgbClr val="FF0000"/>
                          </a:solidFill>
                          <a:latin typeface="Cambria Math"/>
                        </a:rPr>
                        <m:t>.</m:t>
                      </m:r>
                      <m:r>
                        <a:rPr lang="en-US" altLang="zh-CN" sz="2000" i="1">
                          <a:solidFill>
                            <a:srgbClr val="FF0000"/>
                          </a:solidFill>
                          <a:latin typeface="Cambria Math"/>
                        </a:rPr>
                        <m:t>𝒕</m:t>
                      </m:r>
                      <m:r>
                        <a:rPr lang="en-US" altLang="zh-CN" sz="2000" i="1">
                          <a:solidFill>
                            <a:srgbClr val="FF0000"/>
                          </a:solidFill>
                          <a:latin typeface="Cambria Math"/>
                        </a:rPr>
                        <m:t>. </m:t>
                      </m:r>
                      <m:d>
                        <m:dPr>
                          <m:begChr m:val="{"/>
                          <m:endChr m:val=""/>
                          <m:ctrlPr>
                            <a:rPr lang="en-US" altLang="zh-CN" sz="2000" i="1">
                              <a:solidFill>
                                <a:srgbClr val="FF0000"/>
                              </a:solidFill>
                              <a:latin typeface="Cambria Math" panose="02040503050406030204" pitchFamily="18" charset="0"/>
                            </a:rPr>
                          </m:ctrlPr>
                        </m:dPr>
                        <m:e>
                          <m:eqArr>
                            <m:eqArrPr>
                              <m:ctrlPr>
                                <a:rPr lang="en-US" altLang="zh-CN" sz="2000" i="1">
                                  <a:solidFill>
                                    <a:srgbClr val="FF0000"/>
                                  </a:solidFill>
                                  <a:latin typeface="Cambria Math" panose="02040503050406030204" pitchFamily="18" charset="0"/>
                                </a:rPr>
                              </m:ctrlPr>
                            </m:eqArrPr>
                            <m:e>
                              <m:r>
                                <a:rPr lang="en-US" altLang="zh-CN" sz="2000" i="1">
                                  <a:solidFill>
                                    <a:srgbClr val="FF0000"/>
                                  </a:solidFill>
                                  <a:latin typeface="Cambria Math"/>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𝒙</m:t>
                                  </m:r>
                                </m:e>
                                <m:sub>
                                  <m:r>
                                    <a:rPr lang="en-US" altLang="zh-CN" sz="2000" i="1">
                                      <a:solidFill>
                                        <a:srgbClr val="FF0000"/>
                                      </a:solidFill>
                                      <a:latin typeface="Cambria Math"/>
                                    </a:rPr>
                                    <m:t>𝟏</m:t>
                                  </m:r>
                                </m:sub>
                              </m:sSub>
                              <m:r>
                                <a:rPr lang="en-US" altLang="zh-CN" sz="2000" i="1">
                                  <a:solidFill>
                                    <a:srgbClr val="FF0000"/>
                                  </a:solidFill>
                                  <a:latin typeface="Cambria Math"/>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𝒙</m:t>
                                  </m:r>
                                </m:e>
                                <m:sub>
                                  <m:r>
                                    <a:rPr lang="en-US" altLang="zh-CN" sz="2000" i="1">
                                      <a:solidFill>
                                        <a:srgbClr val="FF0000"/>
                                      </a:solidFill>
                                      <a:latin typeface="Cambria Math"/>
                                    </a:rPr>
                                    <m:t>𝟐</m:t>
                                  </m:r>
                                </m:sub>
                              </m:sSub>
                              <m:r>
                                <a:rPr lang="en-US" altLang="zh-CN" sz="2000" i="1">
                                  <a:solidFill>
                                    <a:srgbClr val="FF0000"/>
                                  </a:solidFill>
                                  <a:latin typeface="Cambria Math"/>
                                </a:rPr>
                                <m:t>+</m:t>
                              </m:r>
                              <m:r>
                                <a:rPr lang="en-US" altLang="zh-CN" sz="2000" i="1">
                                  <a:solidFill>
                                    <a:srgbClr val="FF0000"/>
                                  </a:solidFill>
                                  <a:latin typeface="Cambria Math"/>
                                </a:rPr>
                                <m:t>𝟒</m:t>
                              </m:r>
                              <m:r>
                                <a:rPr lang="en-US" altLang="zh-CN" sz="2000" i="1">
                                  <a:solidFill>
                                    <a:srgbClr val="FF0000"/>
                                  </a:solidFill>
                                  <a:latin typeface="Cambria Math"/>
                                </a:rPr>
                                <m:t>≤</m:t>
                              </m:r>
                              <m:r>
                                <a:rPr lang="en-US" altLang="zh-CN" sz="2000" i="1">
                                  <a:solidFill>
                                    <a:srgbClr val="FF0000"/>
                                  </a:solidFill>
                                  <a:latin typeface="Cambria Math"/>
                                </a:rPr>
                                <m:t>𝟎</m:t>
                              </m:r>
                            </m:e>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𝒙</m:t>
                                  </m:r>
                                </m:e>
                                <m:sub>
                                  <m:r>
                                    <a:rPr lang="en-US" altLang="zh-CN" sz="2000" i="1">
                                      <a:solidFill>
                                        <a:srgbClr val="FF0000"/>
                                      </a:solidFill>
                                      <a:latin typeface="Cambria Math"/>
                                    </a:rPr>
                                    <m:t>𝟏</m:t>
                                  </m:r>
                                </m:sub>
                              </m:sSub>
                              <m:r>
                                <a:rPr lang="en-US" altLang="zh-CN" sz="2000" i="1">
                                  <a:solidFill>
                                    <a:srgbClr val="FF0000"/>
                                  </a:solidFill>
                                  <a:latin typeface="Cambria Math"/>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𝒙</m:t>
                                  </m:r>
                                </m:e>
                                <m:sub>
                                  <m:r>
                                    <a:rPr lang="en-US" altLang="zh-CN" sz="2000" i="1">
                                      <a:solidFill>
                                        <a:srgbClr val="FF0000"/>
                                      </a:solidFill>
                                      <a:latin typeface="Cambria Math"/>
                                    </a:rPr>
                                    <m:t>𝟐</m:t>
                                  </m:r>
                                </m:sub>
                              </m:sSub>
                              <m:r>
                                <a:rPr lang="en-US" altLang="zh-CN" sz="2000" i="1">
                                  <a:solidFill>
                                    <a:srgbClr val="FF0000"/>
                                  </a:solidFill>
                                  <a:latin typeface="Cambria Math"/>
                                </a:rPr>
                                <m:t>≥</m:t>
                              </m:r>
                              <m:r>
                                <a:rPr lang="en-US" altLang="zh-CN" sz="2000" i="1">
                                  <a:solidFill>
                                    <a:srgbClr val="FF0000"/>
                                  </a:solidFill>
                                  <a:latin typeface="Cambria Math"/>
                                </a:rPr>
                                <m:t>𝟎</m:t>
                              </m:r>
                            </m:e>
                          </m:eqArr>
                        </m:e>
                      </m:d>
                    </m:oMath>
                  </m:oMathPara>
                </a14:m>
                <a:endParaRPr lang="zh-CN" altLang="en-US" sz="2000" dirty="0">
                  <a:solidFill>
                    <a:srgbClr val="FF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1208584" y="3190353"/>
                <a:ext cx="4953000" cy="778868"/>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grpSp>
        <p:nvGrpSpPr>
          <p:cNvPr id="7" name="组合 6">
            <a:extLst>
              <a:ext uri="{FF2B5EF4-FFF2-40B4-BE49-F238E27FC236}">
                <a16:creationId xmlns:a16="http://schemas.microsoft.com/office/drawing/2014/main" id="{EF7B6707-676E-4576-BF78-5584D57DB3C4}"/>
              </a:ext>
            </a:extLst>
          </p:cNvPr>
          <p:cNvGrpSpPr/>
          <p:nvPr/>
        </p:nvGrpSpPr>
        <p:grpSpPr>
          <a:xfrm>
            <a:off x="6753200" y="2385045"/>
            <a:ext cx="2952775" cy="2232248"/>
            <a:chOff x="1644214" y="1702440"/>
            <a:chExt cx="7697692" cy="4712370"/>
          </a:xfrm>
        </p:grpSpPr>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4214" y="1702440"/>
              <a:ext cx="7697692" cy="471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a:extLst>
                <a:ext uri="{FF2B5EF4-FFF2-40B4-BE49-F238E27FC236}">
                  <a16:creationId xmlns:a16="http://schemas.microsoft.com/office/drawing/2014/main" id="{D031E826-DAA5-4562-8EAB-6897959F13BE}"/>
                </a:ext>
              </a:extLst>
            </p:cNvPr>
            <p:cNvSpPr/>
            <p:nvPr/>
          </p:nvSpPr>
          <p:spPr bwMode="auto">
            <a:xfrm>
              <a:off x="5241031" y="1702440"/>
              <a:ext cx="504056" cy="432048"/>
            </a:xfrm>
            <a:prstGeom prst="rect">
              <a:avLst/>
            </a:prstGeom>
            <a:ln>
              <a:solidFill>
                <a:schemeClr val="bg1"/>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2400" b="0" i="1" u="none" strike="noStrike" cap="none" normalizeH="0" baseline="0" dirty="0">
                  <a:ln>
                    <a:noFill/>
                  </a:ln>
                  <a:solidFill>
                    <a:schemeClr val="tx1"/>
                  </a:solidFill>
                  <a:effectLst/>
                  <a:latin typeface="+mj-lt"/>
                  <a:ea typeface="宋体" panose="02010600030101010101" pitchFamily="2" charset="-122"/>
                </a:rPr>
                <a:t>z</a:t>
              </a:r>
              <a:endParaRPr kumimoji="0" lang="zh-CN" altLang="en-US" sz="2400" b="0" i="1" u="none" strike="noStrike" cap="none" normalizeH="0" baseline="0" dirty="0">
                <a:ln>
                  <a:noFill/>
                </a:ln>
                <a:solidFill>
                  <a:schemeClr val="tx1"/>
                </a:solidFill>
                <a:effectLst/>
                <a:ea typeface="宋体" panose="02010600030101010101" pitchFamily="2" charset="-122"/>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定理</a:t>
                </a:r>
                <a:r>
                  <a:rPr lang="en-US" altLang="zh-CN" sz="2000" dirty="0"/>
                  <a:t>(</a:t>
                </a:r>
                <a:r>
                  <a:rPr lang="zh-CN" altLang="en-US" sz="2000" dirty="0"/>
                  <a:t>弱对偶定理</a:t>
                </a:r>
                <a:r>
                  <a:rPr lang="en-US" altLang="zh-CN" sz="2000" dirty="0"/>
                  <a:t>)</a:t>
                </a:r>
                <a:r>
                  <a:rPr lang="zh-CN" altLang="en-US" sz="2000" dirty="0"/>
                  <a:t>：令</a:t>
                </a:r>
                <a14:m>
                  <m:oMath xmlns:m="http://schemas.openxmlformats.org/officeDocument/2006/math">
                    <m:r>
                      <a:rPr lang="en-US" altLang="zh-CN" sz="2000" b="1" i="1" smtClean="0">
                        <a:latin typeface="Cambria Math"/>
                      </a:rPr>
                      <m:t>𝒙</m:t>
                    </m:r>
                  </m:oMath>
                </a14:m>
                <a:r>
                  <a:rPr lang="zh-CN" altLang="en-US" sz="2000" dirty="0"/>
                  <a:t>是问题</a:t>
                </a:r>
                <a14:m>
                  <m:oMath xmlns:m="http://schemas.openxmlformats.org/officeDocument/2006/math">
                    <m:r>
                      <a:rPr lang="en-US" altLang="zh-CN" sz="2000" b="1" i="1" smtClean="0">
                        <a:latin typeface="Cambria Math"/>
                      </a:rPr>
                      <m:t>𝑷</m:t>
                    </m:r>
                  </m:oMath>
                </a14:m>
                <a:r>
                  <a:rPr lang="zh-CN" altLang="en-US" sz="2000" dirty="0"/>
                  <a:t>的可行解，即</a:t>
                </a:r>
                <a14:m>
                  <m:oMath xmlns:m="http://schemas.openxmlformats.org/officeDocument/2006/math">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𝑿</m:t>
                    </m:r>
                    <m:r>
                      <a:rPr lang="en-US" altLang="zh-CN" sz="2000" b="1" i="1" smtClean="0">
                        <a:latin typeface="Cambria Math"/>
                      </a:rPr>
                      <m:t>,</m:t>
                    </m:r>
                    <m:r>
                      <a:rPr lang="en-US" altLang="zh-CN" sz="2000" b="1" i="1" smtClean="0">
                        <a:latin typeface="Cambria Math"/>
                      </a:rPr>
                      <m:t>𝒈</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𝒉</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𝟎</m:t>
                    </m:r>
                  </m:oMath>
                </a14:m>
                <a:r>
                  <a:rPr lang="en-US" altLang="zh-CN" sz="2000" dirty="0"/>
                  <a:t>.</a:t>
                </a:r>
                <a:r>
                  <a:rPr lang="zh-CN" altLang="en-US" sz="2000" dirty="0"/>
                  <a:t>并令</a:t>
                </a:r>
                <a14:m>
                  <m:oMath xmlns:m="http://schemas.openxmlformats.org/officeDocument/2006/math">
                    <m:r>
                      <a:rPr lang="en-US" altLang="zh-CN" sz="2000" b="1" i="1" smtClean="0">
                        <a:latin typeface="Cambria Math"/>
                      </a:rPr>
                      <m:t>(</m:t>
                    </m:r>
                    <m:r>
                      <a:rPr lang="en-US" altLang="zh-CN" sz="2000" b="1" i="1" smtClean="0">
                        <a:latin typeface="Cambria Math"/>
                      </a:rPr>
                      <m:t>𝒖</m:t>
                    </m:r>
                    <m:r>
                      <a:rPr lang="en-US" altLang="zh-CN" sz="2000" b="1" i="1" smtClean="0">
                        <a:latin typeface="Cambria Math"/>
                      </a:rPr>
                      <m:t>,</m:t>
                    </m:r>
                    <m:r>
                      <a:rPr lang="en-US" altLang="zh-CN" sz="2000" b="1" i="1" smtClean="0">
                        <a:latin typeface="Cambria Math"/>
                      </a:rPr>
                      <m:t>𝒗</m:t>
                    </m:r>
                    <m:r>
                      <a:rPr lang="en-US" altLang="zh-CN" sz="2000" b="1" i="1" smtClean="0">
                        <a:latin typeface="Cambria Math"/>
                      </a:rPr>
                      <m:t>)</m:t>
                    </m:r>
                  </m:oMath>
                </a14:m>
                <a:r>
                  <a:rPr lang="zh-CN" altLang="en-US" sz="2000" dirty="0"/>
                  <a:t>是问题</a:t>
                </a:r>
                <a14:m>
                  <m:oMath xmlns:m="http://schemas.openxmlformats.org/officeDocument/2006/math">
                    <m:r>
                      <a:rPr lang="en-US" altLang="zh-CN" sz="2000" b="1" i="1" smtClean="0">
                        <a:latin typeface="Cambria Math"/>
                      </a:rPr>
                      <m:t>𝑫</m:t>
                    </m:r>
                  </m:oMath>
                </a14:m>
                <a:r>
                  <a:rPr lang="zh-CN" altLang="en-US" sz="2000" dirty="0"/>
                  <a:t>的可行解，即</a:t>
                </a:r>
                <a14:m>
                  <m:oMath xmlns:m="http://schemas.openxmlformats.org/officeDocument/2006/math">
                    <m:r>
                      <a:rPr lang="en-US" altLang="zh-CN" sz="2000" b="1" i="1" smtClean="0">
                        <a:latin typeface="Cambria Math"/>
                      </a:rPr>
                      <m:t>𝒖</m:t>
                    </m:r>
                    <m:r>
                      <a:rPr lang="en-US" altLang="zh-CN" sz="2000" b="1" i="1" smtClean="0">
                        <a:latin typeface="Cambria Math"/>
                      </a:rPr>
                      <m:t>≥</m:t>
                    </m:r>
                    <m:r>
                      <a:rPr lang="en-US" altLang="zh-CN" sz="2000" b="1" i="1" smtClean="0">
                        <a:latin typeface="Cambria Math"/>
                      </a:rPr>
                      <m:t>𝟎</m:t>
                    </m:r>
                  </m:oMath>
                </a14:m>
                <a:r>
                  <a:rPr lang="en-US" altLang="zh-CN" sz="2000" dirty="0"/>
                  <a:t>,</a:t>
                </a:r>
                <a:r>
                  <a:rPr lang="zh-CN" altLang="en-US" sz="2000" dirty="0"/>
                  <a:t>则有</a:t>
                </a:r>
                <a14:m>
                  <m:oMath xmlns:m="http://schemas.openxmlformats.org/officeDocument/2006/math">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𝜽</m:t>
                    </m:r>
                    <m:r>
                      <a:rPr lang="en-US" altLang="zh-CN" sz="2000" b="1" i="1" smtClean="0">
                        <a:latin typeface="Cambria Math"/>
                      </a:rPr>
                      <m:t>(</m:t>
                    </m:r>
                    <m:r>
                      <a:rPr lang="en-US" altLang="zh-CN" sz="2000" b="1" i="1" smtClean="0">
                        <a:latin typeface="Cambria Math"/>
                      </a:rPr>
                      <m:t>𝒖</m:t>
                    </m:r>
                    <m:r>
                      <a:rPr lang="en-US" altLang="zh-CN" sz="2000" b="1" i="1" smtClean="0">
                        <a:latin typeface="Cambria Math"/>
                      </a:rPr>
                      <m:t>,</m:t>
                    </m:r>
                    <m:r>
                      <a:rPr lang="en-US" altLang="zh-CN" sz="2000" b="1" i="1" smtClean="0">
                        <a:latin typeface="Cambria Math"/>
                      </a:rPr>
                      <m:t>𝒗</m:t>
                    </m:r>
                    <m:r>
                      <a:rPr lang="en-US" altLang="zh-CN" sz="2000" b="1" i="1" smtClean="0">
                        <a:latin typeface="Cambria Math"/>
                      </a:rPr>
                      <m:t>)</m:t>
                    </m:r>
                  </m:oMath>
                </a14:m>
                <a:r>
                  <a:rPr lang="zh-CN" altLang="en-US" sz="2000" dirty="0"/>
                  <a:t>。</a:t>
                </a:r>
                <a:r>
                  <a:rPr lang="zh-CN" altLang="en-US" sz="2000" dirty="0">
                    <a:solidFill>
                      <a:srgbClr val="FF0000"/>
                    </a:solidFill>
                  </a:rPr>
                  <a:t>对偶问题估计下界</a:t>
                </a:r>
                <a:endParaRPr lang="en-US" altLang="zh-CN" sz="2000" dirty="0">
                  <a:solidFill>
                    <a:srgbClr val="FF0000"/>
                  </a:solidFill>
                </a:endParaRPr>
              </a:p>
              <a:p>
                <a:r>
                  <a:rPr lang="zh-CN" altLang="en-US" sz="2000" dirty="0"/>
                  <a:t>证明：</a:t>
                </a:r>
                <a14:m>
                  <m:oMath xmlns:m="http://schemas.openxmlformats.org/officeDocument/2006/math">
                    <m:r>
                      <a:rPr lang="en-US" altLang="zh-CN" sz="2000" b="1" i="1" smtClean="0">
                        <a:latin typeface="Cambria Math"/>
                      </a:rPr>
                      <m:t>𝜽</m:t>
                    </m:r>
                    <m:d>
                      <m:dPr>
                        <m:ctrlPr>
                          <a:rPr lang="en-US" altLang="zh-CN" sz="2000" b="1" i="1" smtClean="0">
                            <a:latin typeface="Cambria Math" panose="02040503050406030204" pitchFamily="18" charset="0"/>
                          </a:rPr>
                        </m:ctrlPr>
                      </m:dPr>
                      <m:e>
                        <m:r>
                          <a:rPr lang="en-US" altLang="zh-CN" sz="2000" b="1" i="1" smtClean="0">
                            <a:latin typeface="Cambria Math"/>
                          </a:rPr>
                          <m:t>𝒖</m:t>
                        </m:r>
                        <m:r>
                          <a:rPr lang="en-US" altLang="zh-CN" sz="2000" b="1" i="1" smtClean="0">
                            <a:latin typeface="Cambria Math"/>
                          </a:rPr>
                          <m:t>,</m:t>
                        </m:r>
                        <m:r>
                          <a:rPr lang="en-US" altLang="zh-CN" sz="2000" b="1" i="1" smtClean="0">
                            <a:latin typeface="Cambria Math"/>
                          </a:rPr>
                          <m:t>𝒗</m:t>
                        </m:r>
                      </m:e>
                    </m:d>
                    <m:r>
                      <a:rPr lang="en-US" altLang="zh-CN" sz="2000" b="1" i="1" smtClean="0">
                        <a:latin typeface="Cambria Math"/>
                      </a:rPr>
                      <m:t>=</m:t>
                    </m:r>
                    <m:r>
                      <a:rPr lang="en-US" altLang="zh-CN" sz="2000" b="1" i="1" smtClean="0">
                        <a:latin typeface="Cambria Math"/>
                      </a:rPr>
                      <m:t>𝒊𝒏𝒇</m:t>
                    </m:r>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𝒚</m:t>
                            </m:r>
                          </m:e>
                        </m:d>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𝒖</m:t>
                            </m:r>
                          </m:e>
                          <m:sup>
                            <m:r>
                              <a:rPr lang="en-US" altLang="zh-CN" sz="2000" b="1" i="1" smtClean="0">
                                <a:latin typeface="Cambria Math"/>
                              </a:rPr>
                              <m:t>𝑻</m:t>
                            </m:r>
                          </m:sup>
                        </m:sSup>
                        <m:r>
                          <a:rPr lang="en-US" altLang="zh-CN" sz="2000" b="1" i="1" smtClean="0">
                            <a:latin typeface="Cambria Math"/>
                          </a:rPr>
                          <m:t>𝒈</m:t>
                        </m:r>
                        <m:d>
                          <m:dPr>
                            <m:ctrlPr>
                              <a:rPr lang="en-US" altLang="zh-CN" sz="2000" b="1" i="1" smtClean="0">
                                <a:latin typeface="Cambria Math" panose="02040503050406030204" pitchFamily="18" charset="0"/>
                              </a:rPr>
                            </m:ctrlPr>
                          </m:dPr>
                          <m:e>
                            <m:r>
                              <a:rPr lang="en-US" altLang="zh-CN" sz="2000" b="1" i="1" smtClean="0">
                                <a:latin typeface="Cambria Math"/>
                              </a:rPr>
                              <m:t>𝒚</m:t>
                            </m:r>
                          </m:e>
                        </m:d>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𝒗</m:t>
                            </m:r>
                          </m:e>
                          <m:sup>
                            <m:r>
                              <a:rPr lang="en-US" altLang="zh-CN" sz="2000" b="1" i="1" smtClean="0">
                                <a:latin typeface="Cambria Math"/>
                              </a:rPr>
                              <m:t>𝑻</m:t>
                            </m:r>
                          </m:sup>
                        </m:sSup>
                        <m:r>
                          <a:rPr lang="en-US" altLang="zh-CN" sz="2000" b="1" i="1" smtClean="0">
                            <a:latin typeface="Cambria Math"/>
                          </a:rPr>
                          <m:t>𝒉</m:t>
                        </m:r>
                        <m:d>
                          <m:dPr>
                            <m:ctrlPr>
                              <a:rPr lang="en-US" altLang="zh-CN" sz="2000" b="1" i="1" smtClean="0">
                                <a:latin typeface="Cambria Math" panose="02040503050406030204" pitchFamily="18" charset="0"/>
                              </a:rPr>
                            </m:ctrlPr>
                          </m:dPr>
                          <m:e>
                            <m:r>
                              <a:rPr lang="en-US" altLang="zh-CN" sz="2000" b="1" i="1" smtClean="0">
                                <a:latin typeface="Cambria Math"/>
                              </a:rPr>
                              <m:t>𝒚</m:t>
                            </m:r>
                          </m:e>
                        </m:d>
                        <m:r>
                          <a:rPr lang="en-US" altLang="zh-CN" sz="2000" b="1" i="1" smtClean="0">
                            <a:latin typeface="Cambria Math"/>
                          </a:rPr>
                          <m:t>:</m:t>
                        </m:r>
                        <m:r>
                          <a:rPr lang="en-US" altLang="zh-CN" sz="2000" b="1" i="1" smtClean="0">
                            <a:latin typeface="Cambria Math"/>
                          </a:rPr>
                          <m:t>𝒚</m:t>
                        </m:r>
                        <m:r>
                          <a:rPr lang="en-US" altLang="zh-CN" sz="2000" b="1" i="1" smtClean="0">
                            <a:latin typeface="Cambria Math"/>
                          </a:rPr>
                          <m:t>∈</m:t>
                        </m:r>
                        <m:r>
                          <a:rPr lang="en-US" altLang="zh-CN" sz="2000" b="1" i="1" smtClean="0">
                            <a:latin typeface="Cambria Math"/>
                          </a:rPr>
                          <m:t>𝑿</m:t>
                        </m:r>
                      </m:e>
                    </m:d>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𝒖</m:t>
                        </m:r>
                      </m:e>
                      <m:sup>
                        <m:r>
                          <a:rPr lang="en-US" altLang="zh-CN" sz="2000" b="1" i="1" smtClean="0">
                            <a:latin typeface="Cambria Math"/>
                          </a:rPr>
                          <m:t>𝑻</m:t>
                        </m:r>
                      </m:sup>
                    </m:sSup>
                    <m:r>
                      <a:rPr lang="en-US" altLang="zh-CN" sz="2000" b="1" i="1" smtClean="0">
                        <a:latin typeface="Cambria Math"/>
                      </a:rPr>
                      <m:t>𝒈</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𝒗</m:t>
                        </m:r>
                      </m:e>
                      <m:sup>
                        <m:r>
                          <a:rPr lang="en-US" altLang="zh-CN" sz="2000" b="1" i="1" smtClean="0">
                            <a:latin typeface="Cambria Math"/>
                          </a:rPr>
                          <m:t>𝑻</m:t>
                        </m:r>
                      </m:sup>
                    </m:sSup>
                    <m:r>
                      <a:rPr lang="en-US" altLang="zh-CN" sz="2000" b="1" i="1" smtClean="0">
                        <a:latin typeface="Cambria Math"/>
                      </a:rPr>
                      <m:t>𝒉</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𝒇</m:t>
                    </m:r>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oMath>
                </a14:m>
                <a:r>
                  <a:rPr lang="zh-CN" altLang="en-US" sz="2000" dirty="0"/>
                  <a:t>证毕！</a:t>
                </a:r>
                <a:endParaRPr lang="en-US" altLang="zh-CN" sz="2000" dirty="0"/>
              </a:p>
              <a:p>
                <a:endParaRPr lang="en-US" altLang="zh-CN" sz="2000" dirty="0"/>
              </a:p>
              <a:p>
                <a:endParaRPr lang="en-US" altLang="zh-CN" sz="2000" dirty="0"/>
              </a:p>
              <a:p>
                <a:endParaRPr lang="en-US" altLang="zh-CN" sz="2000" dirty="0"/>
              </a:p>
              <a:p>
                <a:endParaRPr lang="en-US" altLang="zh-CN" sz="2000" dirty="0"/>
              </a:p>
              <a:p>
                <a:r>
                  <a:rPr lang="zh-CN" altLang="en-US" sz="2000" dirty="0"/>
                  <a:t>推论</a:t>
                </a:r>
                <a:r>
                  <a:rPr lang="en-US" altLang="zh-CN" sz="2000" dirty="0"/>
                  <a:t>1(Corollary): </a:t>
                </a:r>
              </a:p>
              <a:p>
                <a14:m>
                  <m:oMath xmlns:m="http://schemas.openxmlformats.org/officeDocument/2006/math">
                    <m:r>
                      <a:rPr lang="en-US" altLang="zh-CN" sz="2000" b="1" i="1" smtClean="0">
                        <a:latin typeface="Cambria Math"/>
                      </a:rPr>
                      <m:t>𝒊𝒏𝒇</m:t>
                    </m:r>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𝑿</m:t>
                        </m:r>
                        <m:r>
                          <a:rPr lang="en-US" altLang="zh-CN" sz="2000" b="1" i="1" smtClean="0">
                            <a:latin typeface="Cambria Math"/>
                          </a:rPr>
                          <m:t>, </m:t>
                        </m:r>
                        <m:r>
                          <a:rPr lang="en-US" altLang="zh-CN" sz="2000" b="1" i="1" smtClean="0">
                            <a:latin typeface="Cambria Math"/>
                          </a:rPr>
                          <m:t>𝒈</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𝒉</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𝟎</m:t>
                        </m:r>
                      </m:e>
                    </m:d>
                    <m:r>
                      <a:rPr lang="en-US" altLang="zh-CN" sz="2000" b="1" i="1" smtClean="0">
                        <a:latin typeface="Cambria Math"/>
                      </a:rPr>
                      <m:t>≥</m:t>
                    </m:r>
                    <m:r>
                      <a:rPr lang="en-US" altLang="zh-CN" sz="2000" b="1" i="1" smtClean="0">
                        <a:latin typeface="Cambria Math"/>
                      </a:rPr>
                      <m:t>𝒔𝒖𝒑</m:t>
                    </m:r>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𝜽</m:t>
                        </m:r>
                        <m:d>
                          <m:dPr>
                            <m:ctrlPr>
                              <a:rPr lang="en-US" altLang="zh-CN" sz="2000" b="1" i="1" smtClean="0">
                                <a:latin typeface="Cambria Math" panose="02040503050406030204" pitchFamily="18" charset="0"/>
                              </a:rPr>
                            </m:ctrlPr>
                          </m:dPr>
                          <m:e>
                            <m:r>
                              <a:rPr lang="en-US" altLang="zh-CN" sz="2000" b="1" i="1" smtClean="0">
                                <a:latin typeface="Cambria Math"/>
                              </a:rPr>
                              <m:t>𝒖</m:t>
                            </m:r>
                            <m:r>
                              <a:rPr lang="en-US" altLang="zh-CN" sz="2000" b="1" i="1" smtClean="0">
                                <a:latin typeface="Cambria Math"/>
                              </a:rPr>
                              <m:t>,</m:t>
                            </m:r>
                            <m:r>
                              <a:rPr lang="en-US" altLang="zh-CN" sz="2000" b="1" i="1" smtClean="0">
                                <a:latin typeface="Cambria Math"/>
                              </a:rPr>
                              <m:t>𝒗</m:t>
                            </m:r>
                          </m:e>
                        </m:d>
                        <m:r>
                          <a:rPr lang="en-US" altLang="zh-CN" sz="2000" b="1" i="1" smtClean="0">
                            <a:latin typeface="Cambria Math"/>
                          </a:rPr>
                          <m:t>:</m:t>
                        </m:r>
                        <m:r>
                          <a:rPr lang="en-US" altLang="zh-CN" sz="2000" b="1" i="1" smtClean="0">
                            <a:latin typeface="Cambria Math"/>
                          </a:rPr>
                          <m:t>𝒖</m:t>
                        </m:r>
                        <m:r>
                          <a:rPr lang="en-US" altLang="zh-CN" sz="2000" b="1" i="1" smtClean="0">
                            <a:latin typeface="Cambria Math"/>
                          </a:rPr>
                          <m:t>≥</m:t>
                        </m:r>
                        <m:r>
                          <a:rPr lang="en-US" altLang="zh-CN" sz="2000" b="1" i="1" smtClean="0">
                            <a:latin typeface="Cambria Math"/>
                          </a:rPr>
                          <m:t>𝟎</m:t>
                        </m:r>
                      </m:e>
                    </m:d>
                  </m:oMath>
                </a14:m>
                <a:endParaRPr lang="en-US" altLang="zh-CN" sz="2000" b="1" dirty="0"/>
              </a:p>
              <a:p>
                <a:r>
                  <a:rPr lang="zh-CN" altLang="en-US" sz="2000" dirty="0"/>
                  <a:t>推论</a:t>
                </a:r>
                <a:r>
                  <a:rPr lang="en-US" altLang="zh-CN" sz="2000" dirty="0"/>
                  <a:t>2</a:t>
                </a:r>
                <a:r>
                  <a:rPr lang="zh-CN" altLang="en-US" sz="2000" dirty="0"/>
                  <a:t>：</a:t>
                </a:r>
                <a14:m>
                  <m:oMath xmlns:m="http://schemas.openxmlformats.org/officeDocument/2006/math">
                    <m:r>
                      <a:rPr lang="en-US" altLang="zh-CN" sz="2000" b="1" i="1" smtClean="0">
                        <a:latin typeface="Cambria Math"/>
                      </a:rPr>
                      <m:t>𝒇</m:t>
                    </m:r>
                    <m:d>
                      <m:dPr>
                        <m:ctrlPr>
                          <a:rPr lang="en-US" altLang="zh-CN" sz="2000" b="1" i="1" smtClean="0">
                            <a:latin typeface="Cambria Math" panose="02040503050406030204" pitchFamily="18" charset="0"/>
                          </a:rPr>
                        </m:ctrlPr>
                      </m:dPr>
                      <m:e>
                        <m:acc>
                          <m:accPr>
                            <m:chr m:val="̅"/>
                            <m:ctrlPr>
                              <a:rPr lang="en-US" altLang="zh-CN" sz="2000" b="1" i="1" smtClean="0">
                                <a:latin typeface="Cambria Math" panose="02040503050406030204" pitchFamily="18" charset="0"/>
                              </a:rPr>
                            </m:ctrlPr>
                          </m:accPr>
                          <m:e>
                            <m:r>
                              <a:rPr lang="en-US" altLang="zh-CN" sz="2000" b="1" i="1" smtClean="0">
                                <a:latin typeface="Cambria Math"/>
                              </a:rPr>
                              <m:t>𝒙</m:t>
                            </m:r>
                          </m:e>
                        </m:acc>
                      </m:e>
                    </m:d>
                    <m:r>
                      <a:rPr lang="en-US" altLang="zh-CN" sz="2000" b="1" i="1" smtClean="0">
                        <a:latin typeface="Cambria Math"/>
                      </a:rPr>
                      <m:t>=</m:t>
                    </m:r>
                    <m:r>
                      <a:rPr lang="en-US" altLang="zh-CN" sz="2000" b="1" i="1" smtClean="0">
                        <a:latin typeface="Cambria Math"/>
                      </a:rPr>
                      <m:t>𝜽</m:t>
                    </m:r>
                    <m:d>
                      <m:dPr>
                        <m:ctrlPr>
                          <a:rPr lang="en-US" altLang="zh-CN" sz="2000" b="1" i="1" smtClean="0">
                            <a:latin typeface="Cambria Math" panose="02040503050406030204" pitchFamily="18" charset="0"/>
                          </a:rPr>
                        </m:ctrlPr>
                      </m:dPr>
                      <m:e>
                        <m:acc>
                          <m:accPr>
                            <m:chr m:val="̅"/>
                            <m:ctrlPr>
                              <a:rPr lang="en-US" altLang="zh-CN" sz="2000" b="1" i="1" smtClean="0">
                                <a:latin typeface="Cambria Math" panose="02040503050406030204" pitchFamily="18" charset="0"/>
                              </a:rPr>
                            </m:ctrlPr>
                          </m:accPr>
                          <m:e>
                            <m:r>
                              <a:rPr lang="en-US" altLang="zh-CN" sz="2000" b="1" i="1" smtClean="0">
                                <a:latin typeface="Cambria Math"/>
                              </a:rPr>
                              <m:t>𝒖</m:t>
                            </m:r>
                          </m:e>
                        </m:acc>
                        <m:r>
                          <a:rPr lang="en-US" altLang="zh-CN" sz="2000" b="1" i="1" smtClean="0">
                            <a:latin typeface="Cambria Math"/>
                          </a:rPr>
                          <m:t>, </m:t>
                        </m:r>
                        <m:acc>
                          <m:accPr>
                            <m:chr m:val="̅"/>
                            <m:ctrlPr>
                              <a:rPr lang="en-US" altLang="zh-CN" sz="2000" b="1" i="1" smtClean="0">
                                <a:latin typeface="Cambria Math" panose="02040503050406030204" pitchFamily="18" charset="0"/>
                              </a:rPr>
                            </m:ctrlPr>
                          </m:accPr>
                          <m:e>
                            <m:r>
                              <a:rPr lang="en-US" altLang="zh-CN" sz="2000" b="1" i="1" smtClean="0">
                                <a:latin typeface="Cambria Math"/>
                              </a:rPr>
                              <m:t>𝒗</m:t>
                            </m:r>
                          </m:e>
                        </m:acc>
                      </m:e>
                    </m:d>
                    <m:r>
                      <a:rPr lang="en-US" altLang="zh-CN" sz="2000" b="1" i="1" smtClean="0">
                        <a:latin typeface="Cambria Math"/>
                      </a:rPr>
                      <m:t>,</m:t>
                    </m:r>
                    <m:acc>
                      <m:accPr>
                        <m:chr m:val="̅"/>
                        <m:ctrlPr>
                          <a:rPr lang="en-US" altLang="zh-CN" sz="2000" b="1" i="1" smtClean="0">
                            <a:latin typeface="Cambria Math" panose="02040503050406030204" pitchFamily="18" charset="0"/>
                          </a:rPr>
                        </m:ctrlPr>
                      </m:accPr>
                      <m:e>
                        <m:r>
                          <a:rPr lang="en-US" altLang="zh-CN" sz="2000" b="1" i="1" smtClean="0">
                            <a:latin typeface="Cambria Math"/>
                          </a:rPr>
                          <m:t>𝒖</m:t>
                        </m:r>
                      </m:e>
                    </m:acc>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且</m:t>
                    </m:r>
                    <m:acc>
                      <m:accPr>
                        <m:chr m:val="̅"/>
                        <m:ctrlPr>
                          <a:rPr lang="en-US" altLang="zh-CN" sz="2000" b="1" i="1" smtClean="0">
                            <a:latin typeface="Cambria Math" panose="02040503050406030204" pitchFamily="18" charset="0"/>
                          </a:rPr>
                        </m:ctrlPr>
                      </m:accPr>
                      <m:e>
                        <m:r>
                          <a:rPr lang="en-US" altLang="zh-CN" sz="2000" b="1" i="1" smtClean="0">
                            <a:latin typeface="Cambria Math"/>
                          </a:rPr>
                          <m:t>𝒙</m:t>
                        </m:r>
                      </m:e>
                    </m:acc>
                    <m:r>
                      <a:rPr lang="en-US" altLang="zh-CN" sz="2000" b="1" i="1" smtClean="0">
                        <a:latin typeface="Cambria Math"/>
                      </a:rPr>
                      <m:t>∈</m:t>
                    </m:r>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𝑿</m:t>
                        </m:r>
                        <m:r>
                          <a:rPr lang="en-US" altLang="zh-CN" sz="2000" b="1" i="1" smtClean="0">
                            <a:latin typeface="Cambria Math"/>
                          </a:rPr>
                          <m:t>:</m:t>
                        </m:r>
                        <m:r>
                          <a:rPr lang="en-US" altLang="zh-CN" sz="2000" b="1" i="1" smtClean="0">
                            <a:latin typeface="Cambria Math"/>
                          </a:rPr>
                          <m:t>𝒈</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𝒉</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𝟎</m:t>
                        </m:r>
                      </m:e>
                    </m:d>
                    <m:r>
                      <a:rPr lang="en-US" altLang="zh-CN" sz="2000" b="1" i="1" smtClean="0">
                        <a:latin typeface="Cambria Math"/>
                      </a:rPr>
                      <m:t>,</m:t>
                    </m:r>
                  </m:oMath>
                </a14:m>
                <a:r>
                  <a:rPr lang="zh-CN" altLang="en-US" sz="2000" dirty="0"/>
                  <a:t>则</a:t>
                </a:r>
                <a14:m>
                  <m:oMath xmlns:m="http://schemas.openxmlformats.org/officeDocument/2006/math">
                    <m:acc>
                      <m:accPr>
                        <m:chr m:val="̅"/>
                        <m:ctrlPr>
                          <a:rPr lang="en-US" altLang="zh-CN" sz="2000" b="1" i="1" dirty="0" smtClean="0">
                            <a:latin typeface="Cambria Math" panose="02040503050406030204" pitchFamily="18" charset="0"/>
                          </a:rPr>
                        </m:ctrlPr>
                      </m:accPr>
                      <m:e>
                        <m:r>
                          <a:rPr lang="en-US" altLang="zh-CN" sz="2000" b="1" i="1" dirty="0" smtClean="0">
                            <a:latin typeface="Cambria Math"/>
                          </a:rPr>
                          <m:t>𝒙</m:t>
                        </m:r>
                      </m:e>
                    </m:acc>
                  </m:oMath>
                </a14:m>
                <a:r>
                  <a:rPr lang="zh-CN" altLang="en-US" sz="2000" dirty="0"/>
                  <a:t>和</a:t>
                </a:r>
                <a14:m>
                  <m:oMath xmlns:m="http://schemas.openxmlformats.org/officeDocument/2006/math">
                    <m:r>
                      <a:rPr lang="en-US" altLang="zh-CN" sz="2000" b="1" i="1" dirty="0" smtClean="0">
                        <a:latin typeface="Cambria Math"/>
                      </a:rPr>
                      <m:t>(</m:t>
                    </m:r>
                    <m:acc>
                      <m:accPr>
                        <m:chr m:val="̅"/>
                        <m:ctrlPr>
                          <a:rPr lang="en-US" altLang="zh-CN" sz="2000" b="1" i="1" dirty="0" smtClean="0">
                            <a:latin typeface="Cambria Math" panose="02040503050406030204" pitchFamily="18" charset="0"/>
                          </a:rPr>
                        </m:ctrlPr>
                      </m:accPr>
                      <m:e>
                        <m:r>
                          <a:rPr lang="en-US" altLang="zh-CN" sz="2000" b="1" i="1" dirty="0" smtClean="0">
                            <a:latin typeface="Cambria Math"/>
                          </a:rPr>
                          <m:t>𝒖</m:t>
                        </m:r>
                      </m:e>
                    </m:acc>
                    <m:r>
                      <a:rPr lang="en-US" altLang="zh-CN" sz="2000" b="1" i="1" dirty="0" smtClean="0">
                        <a:latin typeface="Cambria Math"/>
                      </a:rPr>
                      <m:t>,</m:t>
                    </m:r>
                    <m:acc>
                      <m:accPr>
                        <m:chr m:val="̅"/>
                        <m:ctrlPr>
                          <a:rPr lang="en-US" altLang="zh-CN" sz="2000" b="1" i="1" dirty="0" smtClean="0">
                            <a:latin typeface="Cambria Math" panose="02040503050406030204" pitchFamily="18" charset="0"/>
                          </a:rPr>
                        </m:ctrlPr>
                      </m:accPr>
                      <m:e>
                        <m:r>
                          <a:rPr lang="en-US" altLang="zh-CN" sz="2000" b="1" i="1" dirty="0" smtClean="0">
                            <a:latin typeface="Cambria Math"/>
                          </a:rPr>
                          <m:t>𝒗</m:t>
                        </m:r>
                      </m:e>
                    </m:acc>
                    <m:r>
                      <a:rPr lang="en-US" altLang="zh-CN" sz="2000" b="1" i="1" dirty="0" smtClean="0">
                        <a:latin typeface="Cambria Math"/>
                      </a:rPr>
                      <m:t>)</m:t>
                    </m:r>
                  </m:oMath>
                </a14:m>
                <a:r>
                  <a:rPr lang="zh-CN" altLang="en-US" sz="2000" dirty="0"/>
                  <a:t>分别是原问题和对偶问题的解</a:t>
                </a:r>
                <a:endParaRPr lang="en-US" altLang="zh-CN" sz="2000" dirty="0"/>
              </a:p>
              <a:p>
                <a:r>
                  <a:rPr lang="zh-CN" altLang="en-US" sz="2000" dirty="0"/>
                  <a:t>推论</a:t>
                </a:r>
                <a:r>
                  <a:rPr lang="en-US" altLang="zh-CN" sz="2000" dirty="0"/>
                  <a:t>3:</a:t>
                </a:r>
                <a:r>
                  <a:rPr lang="zh-CN" altLang="en-US" sz="2000" dirty="0"/>
                  <a:t>如果</a:t>
                </a:r>
                <a14:m>
                  <m:oMath xmlns:m="http://schemas.openxmlformats.org/officeDocument/2006/math">
                    <m:r>
                      <a:rPr lang="en-US" altLang="zh-CN" sz="2000" b="1" i="1" smtClean="0">
                        <a:latin typeface="Cambria Math"/>
                      </a:rPr>
                      <m:t>𝒊𝒏𝒇</m:t>
                    </m:r>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𝑿</m:t>
                        </m:r>
                        <m:r>
                          <a:rPr lang="en-US" altLang="zh-CN" sz="2000" b="1" i="1" smtClean="0">
                            <a:latin typeface="Cambria Math"/>
                          </a:rPr>
                          <m:t>,</m:t>
                        </m:r>
                        <m:r>
                          <a:rPr lang="en-US" altLang="zh-CN" sz="2000" b="1" i="1" smtClean="0">
                            <a:latin typeface="Cambria Math"/>
                          </a:rPr>
                          <m:t>𝒈</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𝒉</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𝟎</m:t>
                        </m:r>
                      </m:e>
                    </m:d>
                    <m:r>
                      <a:rPr lang="en-US" altLang="zh-CN" sz="2000" b="1" i="1" smtClean="0">
                        <a:latin typeface="Cambria Math"/>
                      </a:rPr>
                      <m:t>=−</m:t>
                    </m:r>
                    <m:r>
                      <a:rPr lang="en-US" altLang="zh-CN" sz="2000" b="1" i="1" smtClean="0">
                        <a:latin typeface="Cambria Math"/>
                        <a:ea typeface="Cambria Math"/>
                      </a:rPr>
                      <m:t>∞,</m:t>
                    </m:r>
                  </m:oMath>
                </a14:m>
                <a:r>
                  <a:rPr lang="zh-CN" altLang="en-US" sz="2000" dirty="0"/>
                  <a:t>则对每个</a:t>
                </a:r>
                <a14:m>
                  <m:oMath xmlns:m="http://schemas.openxmlformats.org/officeDocument/2006/math">
                    <m:r>
                      <a:rPr lang="en-US" altLang="zh-CN" sz="2000" b="1" i="0" dirty="0" smtClean="0">
                        <a:latin typeface="Cambria Math"/>
                      </a:rPr>
                      <m:t>𝐮</m:t>
                    </m:r>
                    <m:r>
                      <a:rPr lang="en-US" altLang="zh-CN" sz="2000" b="1" i="0" dirty="0" smtClean="0">
                        <a:latin typeface="Cambria Math"/>
                      </a:rPr>
                      <m:t>≥</m:t>
                    </m:r>
                    <m:r>
                      <a:rPr lang="en-US" altLang="zh-CN" sz="2000" b="1" i="0" dirty="0" smtClean="0">
                        <a:latin typeface="Cambria Math"/>
                      </a:rPr>
                      <m:t>𝟎</m:t>
                    </m:r>
                    <m:r>
                      <a:rPr lang="en-US" altLang="zh-CN" sz="2000" b="1" i="0" dirty="0" smtClean="0">
                        <a:latin typeface="Cambria Math"/>
                      </a:rPr>
                      <m:t>,</m:t>
                    </m:r>
                    <m:r>
                      <a:rPr lang="zh-CN" altLang="en-US" sz="2000" i="1" dirty="0">
                        <a:latin typeface="Cambria Math"/>
                      </a:rPr>
                      <m:t>都有</m:t>
                    </m:r>
                    <m:r>
                      <a:rPr lang="en-US" altLang="zh-CN" sz="2000" b="1" i="1" dirty="0" smtClean="0">
                        <a:latin typeface="Cambria Math"/>
                      </a:rPr>
                      <m:t>𝜽</m:t>
                    </m:r>
                    <m:d>
                      <m:dPr>
                        <m:ctrlPr>
                          <a:rPr lang="en-US" altLang="zh-CN" sz="2000" b="1" i="1" dirty="0" smtClean="0">
                            <a:latin typeface="Cambria Math" panose="02040503050406030204" pitchFamily="18" charset="0"/>
                          </a:rPr>
                        </m:ctrlPr>
                      </m:dPr>
                      <m:e>
                        <m:r>
                          <a:rPr lang="en-US" altLang="zh-CN" sz="2000" b="1" i="1" dirty="0" smtClean="0">
                            <a:latin typeface="Cambria Math"/>
                          </a:rPr>
                          <m:t>𝒖</m:t>
                        </m:r>
                        <m:r>
                          <a:rPr lang="en-US" altLang="zh-CN" sz="2000" b="1" i="1" dirty="0" smtClean="0">
                            <a:latin typeface="Cambria Math"/>
                          </a:rPr>
                          <m:t>,</m:t>
                        </m:r>
                        <m:r>
                          <a:rPr lang="en-US" altLang="zh-CN" sz="2000" b="1" i="1" dirty="0" smtClean="0">
                            <a:latin typeface="Cambria Math"/>
                          </a:rPr>
                          <m:t>𝒗</m:t>
                        </m:r>
                      </m:e>
                    </m:d>
                    <m:r>
                      <a:rPr lang="en-US" altLang="zh-CN" sz="2000" b="1" i="1" dirty="0" smtClean="0">
                        <a:latin typeface="Cambria Math"/>
                      </a:rPr>
                      <m:t>=−</m:t>
                    </m:r>
                    <m:r>
                      <a:rPr lang="en-US" altLang="zh-CN" sz="2000" b="1" i="1" dirty="0" smtClean="0">
                        <a:latin typeface="Cambria Math"/>
                        <a:ea typeface="Cambria Math"/>
                      </a:rPr>
                      <m:t>∞</m:t>
                    </m:r>
                  </m:oMath>
                </a14:m>
                <a:endParaRPr lang="en-US" altLang="zh-CN" sz="2000" dirty="0"/>
              </a:p>
              <a:p>
                <a:r>
                  <a:rPr lang="zh-CN" altLang="en-US" sz="2000" dirty="0"/>
                  <a:t>推论</a:t>
                </a:r>
                <a:r>
                  <a:rPr lang="en-US" altLang="zh-CN" sz="2000" dirty="0"/>
                  <a:t>4</a:t>
                </a:r>
                <a:r>
                  <a:rPr lang="zh-CN" altLang="en-US" sz="2000" dirty="0"/>
                  <a:t>：如果</a:t>
                </a:r>
                <a14:m>
                  <m:oMath xmlns:m="http://schemas.openxmlformats.org/officeDocument/2006/math">
                    <m:r>
                      <a:rPr lang="en-US" altLang="zh-CN" sz="2000" b="1" i="1" smtClean="0">
                        <a:latin typeface="Cambria Math"/>
                      </a:rPr>
                      <m:t>𝒔𝒖𝒑</m:t>
                    </m:r>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𝜽</m:t>
                        </m:r>
                        <m:d>
                          <m:dPr>
                            <m:ctrlPr>
                              <a:rPr lang="en-US" altLang="zh-CN" sz="2000" b="1" i="1" smtClean="0">
                                <a:latin typeface="Cambria Math" panose="02040503050406030204" pitchFamily="18" charset="0"/>
                              </a:rPr>
                            </m:ctrlPr>
                          </m:dPr>
                          <m:e>
                            <m:r>
                              <a:rPr lang="en-US" altLang="zh-CN" sz="2000" b="1" i="1" smtClean="0">
                                <a:latin typeface="Cambria Math"/>
                              </a:rPr>
                              <m:t>𝒖</m:t>
                            </m:r>
                            <m:r>
                              <a:rPr lang="en-US" altLang="zh-CN" sz="2000" b="1" i="1" smtClean="0">
                                <a:latin typeface="Cambria Math"/>
                              </a:rPr>
                              <m:t>,</m:t>
                            </m:r>
                            <m:r>
                              <a:rPr lang="en-US" altLang="zh-CN" sz="2000" b="1" i="1" smtClean="0">
                                <a:latin typeface="Cambria Math"/>
                              </a:rPr>
                              <m:t>𝒗</m:t>
                            </m:r>
                          </m:e>
                        </m:d>
                        <m:r>
                          <a:rPr lang="en-US" altLang="zh-CN" sz="2000" b="1" i="1" smtClean="0">
                            <a:latin typeface="Cambria Math"/>
                          </a:rPr>
                          <m:t>:</m:t>
                        </m:r>
                        <m:r>
                          <a:rPr lang="en-US" altLang="zh-CN" sz="2000" b="1" i="1" smtClean="0">
                            <a:latin typeface="Cambria Math"/>
                          </a:rPr>
                          <m:t>𝒖</m:t>
                        </m:r>
                        <m:r>
                          <a:rPr lang="en-US" altLang="zh-CN" sz="2000" b="1" i="1" smtClean="0">
                            <a:latin typeface="Cambria Math"/>
                          </a:rPr>
                          <m:t>≥</m:t>
                        </m:r>
                        <m:r>
                          <a:rPr lang="en-US" altLang="zh-CN" sz="2000" b="1" i="1" smtClean="0">
                            <a:latin typeface="Cambria Math"/>
                          </a:rPr>
                          <m:t>𝟎</m:t>
                        </m:r>
                      </m:e>
                    </m:d>
                    <m:r>
                      <a:rPr lang="en-US" altLang="zh-CN" sz="2000" b="1" i="1" smtClean="0">
                        <a:latin typeface="Cambria Math"/>
                      </a:rPr>
                      <m:t>=</m:t>
                    </m:r>
                    <m:r>
                      <a:rPr lang="en-US" altLang="zh-CN" sz="2000" b="1" i="1" smtClean="0">
                        <a:latin typeface="Cambria Math"/>
                        <a:ea typeface="Cambria Math"/>
                      </a:rPr>
                      <m:t>∞</m:t>
                    </m:r>
                  </m:oMath>
                </a14:m>
                <a:r>
                  <a:rPr lang="en-US" altLang="zh-CN" sz="2000" dirty="0"/>
                  <a:t>,</a:t>
                </a:r>
                <a:r>
                  <a:rPr lang="zh-CN" altLang="en-US" sz="2000" dirty="0"/>
                  <a:t>则原问题没有可行解</a:t>
                </a:r>
                <a:endParaRPr lang="en-US" altLang="zh-CN" sz="2000" dirty="0"/>
              </a:p>
              <a:p>
                <a:r>
                  <a:rPr lang="zh-CN" altLang="en-US" sz="2000" dirty="0"/>
                  <a:t>对偶间隙</a:t>
                </a:r>
                <a:r>
                  <a:rPr lang="en-US" altLang="zh-CN" sz="2000" dirty="0"/>
                  <a:t>(Duality Gap):</a:t>
                </a:r>
                <a:r>
                  <a:rPr lang="zh-CN" altLang="en-US" sz="2000" dirty="0">
                    <a:solidFill>
                      <a:srgbClr val="FF0000"/>
                    </a:solidFill>
                  </a:rPr>
                  <a:t>若上述对偶定理中原问题大于对偶问题的不等式严格成立，则说明存在对偶间隙</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759" r="-397" b="-7701"/>
                </a:stretch>
              </a:blipFill>
            </p:spPr>
            <p:txBody>
              <a:bodyPr/>
              <a:lstStyle/>
              <a:p>
                <a:r>
                  <a:rPr lang="zh-CN" altLang="en-US">
                    <a:noFill/>
                  </a:rPr>
                  <a:t> </a:t>
                </a:r>
                <a:endParaRPr lang="zh-CN" altLang="en-US">
                  <a:noFill/>
                </a:endParaRPr>
              </a:p>
            </p:txBody>
          </p:sp>
        </mc:Fallback>
      </mc:AlternateContent>
      <p:sp>
        <p:nvSpPr>
          <p:cNvPr id="4" name="Title 1"/>
          <p:cNvSpPr>
            <a:spLocks noGrp="1"/>
          </p:cNvSpPr>
          <p:nvPr>
            <p:ph type="title"/>
          </p:nvPr>
        </p:nvSpPr>
        <p:spPr>
          <a:xfrm>
            <a:off x="479425" y="180975"/>
            <a:ext cx="8650288" cy="763588"/>
          </a:xfrm>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7096" y="2184219"/>
            <a:ext cx="3528392" cy="2156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例：</a:t>
                </a:r>
                <a14:m>
                  <m:oMath xmlns:m="http://schemas.openxmlformats.org/officeDocument/2006/math">
                    <m:r>
                      <a:rPr lang="en-US" altLang="zh-CN" sz="2000" b="1" i="1" smtClean="0">
                        <a:latin typeface="Cambria Math"/>
                      </a:rPr>
                      <m:t>𝒎𝒊𝒏</m:t>
                    </m:r>
                    <m:r>
                      <a:rPr lang="en-US" altLang="zh-CN" sz="2000" b="1" i="1" smtClean="0">
                        <a:latin typeface="Cambria Math"/>
                      </a:rPr>
                      <m:t> </m:t>
                    </m:r>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𝟐</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𝒔</m:t>
                    </m:r>
                    <m:r>
                      <a:rPr lang="en-US" altLang="zh-CN" sz="2000" b="1" i="1" smtClean="0">
                        <a:latin typeface="Cambria Math"/>
                      </a:rPr>
                      <m:t>.</m:t>
                    </m:r>
                    <m:r>
                      <a:rPr lang="en-US" altLang="zh-CN" sz="2000" b="1" i="1" smtClean="0">
                        <a:latin typeface="Cambria Math"/>
                      </a:rPr>
                      <m:t>𝒕</m:t>
                    </m:r>
                    <m:r>
                      <a:rPr lang="en-US" altLang="zh-CN" sz="2000" b="1" i="1" smtClean="0">
                        <a:latin typeface="Cambria Math"/>
                      </a:rPr>
                      <m:t>. </m:t>
                    </m:r>
                    <m:r>
                      <a:rPr lang="en-US" altLang="zh-CN" sz="2000" b="1" i="1" smtClean="0">
                        <a:latin typeface="Cambria Math"/>
                      </a:rPr>
                      <m:t>𝒉</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𝟑</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e>
                    </m:d>
                    <m:r>
                      <a:rPr lang="en-US" altLang="zh-CN" sz="2000" b="1" i="1" smtClean="0">
                        <a:latin typeface="Cambria Math"/>
                      </a:rPr>
                      <m:t>∈</m:t>
                    </m:r>
                    <m:r>
                      <a:rPr lang="en-US" altLang="zh-CN" sz="2000" b="1" i="1" smtClean="0">
                        <a:latin typeface="Cambria Math"/>
                      </a:rPr>
                      <m:t>𝑿</m:t>
                    </m:r>
                    <m:r>
                      <a:rPr lang="en-US" altLang="zh-CN" sz="2000" b="1" i="1" smtClean="0">
                        <a:latin typeface="Cambria Math"/>
                      </a:rPr>
                      <m:t>,</m:t>
                    </m:r>
                    <m:r>
                      <a:rPr lang="en-US" altLang="zh-CN" sz="2000" b="1" i="1" smtClean="0">
                        <a:latin typeface="Cambria Math"/>
                      </a:rPr>
                      <m:t>𝑿</m:t>
                    </m:r>
                    <m:r>
                      <a:rPr lang="en-US" altLang="zh-CN" sz="2000" b="1" i="1" smtClean="0">
                        <a:latin typeface="Cambria Math"/>
                      </a:rPr>
                      <m:t>=</m:t>
                    </m:r>
                    <m:d>
                      <m:dPr>
                        <m:begChr m:val="{"/>
                        <m:endChr m:val="}"/>
                        <m:ctrlPr>
                          <a:rPr lang="en-US" altLang="zh-CN" sz="2000" b="1" i="1" smtClean="0">
                            <a:latin typeface="Cambria Math" panose="02040503050406030204" pitchFamily="18" charset="0"/>
                          </a:rPr>
                        </m:ctrlPr>
                      </m:dPr>
                      <m:e>
                        <m:d>
                          <m:dPr>
                            <m:ctrlPr>
                              <a:rPr lang="en-US" altLang="zh-CN" sz="2000" b="1" i="1" smtClean="0">
                                <a:latin typeface="Cambria Math" panose="02040503050406030204" pitchFamily="18" charset="0"/>
                              </a:rPr>
                            </m:ctrlPr>
                          </m:dPr>
                          <m:e>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𝟎</m:t>
                            </m:r>
                          </m:e>
                        </m:d>
                        <m:r>
                          <a:rPr lang="en-US" altLang="zh-CN" sz="2000" b="1" i="1" smtClean="0">
                            <a:latin typeface="Cambria Math"/>
                          </a:rPr>
                          <m:t>,</m:t>
                        </m:r>
                        <m:d>
                          <m:dPr>
                            <m:ctrlPr>
                              <a:rPr lang="en-US" altLang="zh-CN" sz="2000" b="1" i="1" smtClean="0">
                                <a:latin typeface="Cambria Math" panose="02040503050406030204" pitchFamily="18" charset="0"/>
                              </a:rPr>
                            </m:ctrlPr>
                          </m:dPr>
                          <m:e>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𝟒</m:t>
                            </m:r>
                          </m:e>
                        </m:d>
                        <m:r>
                          <a:rPr lang="en-US" altLang="zh-CN" sz="2000" b="1" i="1" smtClean="0">
                            <a:latin typeface="Cambria Math"/>
                          </a:rPr>
                          <m:t>,</m:t>
                        </m:r>
                        <m:d>
                          <m:dPr>
                            <m:ctrlPr>
                              <a:rPr lang="en-US" altLang="zh-CN" sz="2000" b="1" i="1" smtClean="0">
                                <a:latin typeface="Cambria Math" panose="02040503050406030204" pitchFamily="18" charset="0"/>
                              </a:rPr>
                            </m:ctrlPr>
                          </m:dPr>
                          <m:e>
                            <m:r>
                              <a:rPr lang="en-US" altLang="zh-CN" sz="2000" b="1" i="1" smtClean="0">
                                <a:latin typeface="Cambria Math"/>
                              </a:rPr>
                              <m:t>𝟒</m:t>
                            </m:r>
                            <m:r>
                              <a:rPr lang="en-US" altLang="zh-CN" sz="2000" b="1" i="1" smtClean="0">
                                <a:latin typeface="Cambria Math"/>
                              </a:rPr>
                              <m:t>,</m:t>
                            </m:r>
                            <m:r>
                              <a:rPr lang="en-US" altLang="zh-CN" sz="2000" b="1" i="1" smtClean="0">
                                <a:latin typeface="Cambria Math"/>
                              </a:rPr>
                              <m:t>𝟒</m:t>
                            </m:r>
                          </m:e>
                        </m:d>
                        <m:r>
                          <a:rPr lang="en-US" altLang="zh-CN" sz="2000" b="1" i="1" smtClean="0">
                            <a:latin typeface="Cambria Math"/>
                          </a:rPr>
                          <m:t>,</m:t>
                        </m:r>
                        <m:d>
                          <m:dPr>
                            <m:ctrlPr>
                              <a:rPr lang="en-US" altLang="zh-CN" sz="2000" b="1" i="1" smtClean="0">
                                <a:latin typeface="Cambria Math" panose="02040503050406030204" pitchFamily="18" charset="0"/>
                              </a:rPr>
                            </m:ctrlPr>
                          </m:dPr>
                          <m:e>
                            <m:r>
                              <a:rPr lang="en-US" altLang="zh-CN" sz="2000" b="1" i="1" smtClean="0">
                                <a:latin typeface="Cambria Math"/>
                              </a:rPr>
                              <m:t>𝟒</m:t>
                            </m:r>
                            <m:r>
                              <a:rPr lang="en-US" altLang="zh-CN" sz="2000" b="1" i="1" smtClean="0">
                                <a:latin typeface="Cambria Math"/>
                              </a:rPr>
                              <m:t>,</m:t>
                            </m:r>
                            <m:r>
                              <a:rPr lang="en-US" altLang="zh-CN" sz="2000" b="1" i="1" smtClean="0">
                                <a:latin typeface="Cambria Math"/>
                              </a:rPr>
                              <m:t>𝟎</m:t>
                            </m:r>
                          </m:e>
                        </m:d>
                        <m:r>
                          <a:rPr lang="en-US" altLang="zh-CN" sz="2000" b="1" i="1" smtClean="0">
                            <a:latin typeface="Cambria Math"/>
                          </a:rPr>
                          <m:t>,</m:t>
                        </m:r>
                        <m:d>
                          <m:dPr>
                            <m:ctrlPr>
                              <a:rPr lang="en-US" altLang="zh-CN" sz="2000" b="1" i="1" smtClean="0">
                                <a:latin typeface="Cambria Math" panose="02040503050406030204" pitchFamily="18" charset="0"/>
                              </a:rPr>
                            </m:ctrlPr>
                          </m:dPr>
                          <m:e>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𝟐</m:t>
                            </m:r>
                          </m:e>
                        </m:d>
                        <m:r>
                          <a:rPr lang="en-US" altLang="zh-CN" sz="2000" b="1" i="1" smtClean="0">
                            <a:latin typeface="Cambria Math"/>
                          </a:rPr>
                          <m:t>,</m:t>
                        </m:r>
                        <m:d>
                          <m:dPr>
                            <m:ctrlPr>
                              <a:rPr lang="en-US" altLang="zh-CN" sz="2000" b="1" i="1" smtClean="0">
                                <a:latin typeface="Cambria Math" panose="02040503050406030204" pitchFamily="18" charset="0"/>
                              </a:rPr>
                            </m:ctrlPr>
                          </m:dPr>
                          <m:e>
                            <m:r>
                              <a:rPr lang="en-US" altLang="zh-CN" sz="2000" b="1" i="1" smtClean="0">
                                <a:latin typeface="Cambria Math"/>
                              </a:rPr>
                              <m:t>𝟐</m:t>
                            </m:r>
                            <m:r>
                              <a:rPr lang="en-US" altLang="zh-CN" sz="2000" b="1" i="1" smtClean="0">
                                <a:latin typeface="Cambria Math"/>
                              </a:rPr>
                              <m:t>,</m:t>
                            </m:r>
                            <m:r>
                              <a:rPr lang="en-US" altLang="zh-CN" sz="2000" b="1" i="1" smtClean="0">
                                <a:latin typeface="Cambria Math"/>
                              </a:rPr>
                              <m:t>𝟏</m:t>
                            </m:r>
                          </m:e>
                        </m:d>
                      </m:e>
                    </m:d>
                  </m:oMath>
                </a14:m>
                <a:endParaRPr lang="en-US" altLang="zh-CN" sz="2000" b="1" dirty="0"/>
              </a:p>
              <a:p>
                <a:r>
                  <a:rPr lang="zh-CN" altLang="en-US" sz="2000" dirty="0"/>
                  <a:t>易验证</a:t>
                </a:r>
                <a14:m>
                  <m:oMath xmlns:m="http://schemas.openxmlformats.org/officeDocument/2006/math">
                    <m:r>
                      <a:rPr lang="en-US" altLang="zh-CN" sz="2000" b="1" i="1" smtClean="0">
                        <a:latin typeface="Cambria Math"/>
                      </a:rPr>
                      <m:t>(</m:t>
                    </m:r>
                    <m:r>
                      <a:rPr lang="en-US" altLang="zh-CN" sz="2000" b="1" i="1" smtClean="0">
                        <a:latin typeface="Cambria Math"/>
                      </a:rPr>
                      <m:t>𝟐</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oMath>
                </a14:m>
                <a:r>
                  <a:rPr lang="zh-CN" altLang="en-US" sz="2000" dirty="0"/>
                  <a:t>是原问题的最优解，目标函数值为</a:t>
                </a:r>
                <a:r>
                  <a:rPr lang="en-US" altLang="zh-CN" sz="2000" dirty="0"/>
                  <a:t>-3</a:t>
                </a:r>
                <a:r>
                  <a:rPr lang="zh-CN" altLang="en-US" sz="2000" dirty="0"/>
                  <a:t>，对偶目标函数</a:t>
                </a:r>
                <a14:m>
                  <m:oMath xmlns:m="http://schemas.openxmlformats.org/officeDocument/2006/math">
                    <m:r>
                      <a:rPr lang="en-US" altLang="zh-CN" sz="2000" b="1" i="1" smtClean="0">
                        <a:latin typeface="Cambria Math"/>
                      </a:rPr>
                      <m:t>𝜽</m:t>
                    </m:r>
                    <m:d>
                      <m:dPr>
                        <m:ctrlPr>
                          <a:rPr lang="en-US" altLang="zh-CN" sz="2000" b="1" i="1" smtClean="0">
                            <a:latin typeface="Cambria Math" panose="02040503050406030204" pitchFamily="18" charset="0"/>
                          </a:rPr>
                        </m:ctrlPr>
                      </m:dPr>
                      <m:e>
                        <m:r>
                          <a:rPr lang="en-US" altLang="zh-CN" sz="2000" b="1" i="1" smtClean="0">
                            <a:latin typeface="Cambria Math"/>
                          </a:rPr>
                          <m:t>𝒗</m:t>
                        </m:r>
                      </m:e>
                    </m:d>
                    <m:r>
                      <a:rPr lang="en-US" altLang="zh-CN" sz="2000" b="1" i="1" smtClean="0">
                        <a:latin typeface="Cambria Math"/>
                      </a:rPr>
                      <m:t>=</m:t>
                    </m:r>
                    <m:r>
                      <a:rPr lang="en-US" altLang="zh-CN" sz="2000" b="1" i="1" smtClean="0">
                        <a:latin typeface="Cambria Math"/>
                      </a:rPr>
                      <m:t>𝒎𝒊𝒏</m:t>
                    </m:r>
                    <m:r>
                      <a:rPr lang="en-US" altLang="zh-CN" sz="2000" b="1" i="1" smtClean="0">
                        <a:latin typeface="Cambria Math"/>
                      </a:rPr>
                      <m:t>{</m:t>
                    </m:r>
                    <m:d>
                      <m:dPr>
                        <m:ctrlPr>
                          <a:rPr lang="en-US" altLang="zh-CN" sz="2000" b="1" i="1" smtClean="0">
                            <a:latin typeface="Cambria Math" panose="02040503050406030204" pitchFamily="18" charset="0"/>
                          </a:rPr>
                        </m:ctrlPr>
                      </m:dPr>
                      <m:e>
                        <m:r>
                          <a:rPr lang="en-US" altLang="zh-CN" sz="2000" b="1" i="1" smtClean="0">
                            <a:latin typeface="Cambria Math"/>
                          </a:rPr>
                          <m:t>−</m:t>
                        </m:r>
                        <m:r>
                          <a:rPr lang="en-US" altLang="zh-CN" sz="2000" b="1" i="1" smtClean="0">
                            <a:latin typeface="Cambria Math"/>
                          </a:rPr>
                          <m:t>𝟐</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e>
                    </m:d>
                    <m:r>
                      <a:rPr lang="en-US" altLang="zh-CN" sz="2000" b="1" i="1" smtClean="0">
                        <a:latin typeface="Cambria Math"/>
                      </a:rPr>
                      <m:t>+</m:t>
                    </m:r>
                    <m:r>
                      <a:rPr lang="en-US" altLang="zh-CN" sz="2000" b="1" i="1" smtClean="0">
                        <a:latin typeface="Cambria Math"/>
                      </a:rPr>
                      <m:t>𝒗</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𝟑</m:t>
                        </m:r>
                      </m:e>
                    </m:d>
                    <m:r>
                      <a:rPr lang="en-US" altLang="zh-CN" sz="2000" b="1" i="1" smtClean="0">
                        <a:latin typeface="Cambria Math"/>
                      </a:rPr>
                      <m:t>:</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e>
                    </m:d>
                    <m:r>
                      <a:rPr lang="en-US" altLang="zh-CN" sz="2000" b="1" i="1" smtClean="0">
                        <a:latin typeface="Cambria Math"/>
                      </a:rPr>
                      <m:t>∈</m:t>
                    </m:r>
                    <m:r>
                      <a:rPr lang="en-US" altLang="zh-CN" sz="2000" b="1" i="1" smtClean="0">
                        <a:latin typeface="Cambria Math"/>
                      </a:rPr>
                      <m:t>𝑿</m:t>
                    </m:r>
                    <m:r>
                      <a:rPr lang="en-US" altLang="zh-CN" sz="2000" b="1" i="1" smtClean="0">
                        <a:latin typeface="Cambria Math"/>
                      </a:rPr>
                      <m:t>}</m:t>
                    </m:r>
                  </m:oMath>
                </a14:m>
                <a:r>
                  <a:rPr lang="en-US" altLang="zh-CN" sz="2000" dirty="0"/>
                  <a:t>,</a:t>
                </a:r>
                <a:r>
                  <a:rPr lang="zh-CN" altLang="en-US" sz="2000" dirty="0"/>
                  <a:t>此时</a:t>
                </a:r>
                <a14:m>
                  <m:oMath xmlns:m="http://schemas.openxmlformats.org/officeDocument/2006/math">
                    <m:r>
                      <a:rPr lang="en-US" altLang="zh-CN" sz="2000" b="1" i="1" smtClean="0">
                        <a:latin typeface="Cambria Math"/>
                      </a:rPr>
                      <m:t>𝜽</m:t>
                    </m:r>
                    <m:r>
                      <a:rPr lang="en-US" altLang="zh-CN" sz="2000" b="1" i="1" smtClean="0">
                        <a:latin typeface="Cambria Math"/>
                      </a:rPr>
                      <m:t>(</m:t>
                    </m:r>
                    <m:r>
                      <a:rPr lang="en-US" altLang="zh-CN" sz="2000" b="1" i="1" smtClean="0">
                        <a:latin typeface="Cambria Math"/>
                      </a:rPr>
                      <m:t>𝒗</m:t>
                    </m:r>
                    <m:r>
                      <a:rPr lang="en-US" altLang="zh-CN" sz="2000" b="1" i="1" smtClean="0">
                        <a:latin typeface="Cambria Math"/>
                      </a:rPr>
                      <m:t>)=</m:t>
                    </m:r>
                    <m:d>
                      <m:dPr>
                        <m:begChr m:val="{"/>
                        <m:endChr m:val=""/>
                        <m:ctrlPr>
                          <a:rPr lang="en-US" altLang="zh-CN" sz="2000" b="1" i="1" smtClean="0">
                            <a:latin typeface="Cambria Math" panose="02040503050406030204" pitchFamily="18" charset="0"/>
                          </a:rPr>
                        </m:ctrlPr>
                      </m:dPr>
                      <m:e>
                        <m:eqArr>
                          <m:eqArrPr>
                            <m:ctrlPr>
                              <a:rPr lang="en-US" altLang="zh-CN" sz="2000" b="1" i="1" smtClean="0">
                                <a:latin typeface="Cambria Math" panose="02040503050406030204" pitchFamily="18" charset="0"/>
                              </a:rPr>
                            </m:ctrlPr>
                          </m:eqArrPr>
                          <m:e>
                            <m:r>
                              <a:rPr lang="en-US" altLang="zh-CN" sz="2000" b="1" i="1" smtClean="0">
                                <a:latin typeface="Cambria Math"/>
                              </a:rPr>
                              <m:t>−</m:t>
                            </m:r>
                            <m:r>
                              <a:rPr lang="en-US" altLang="zh-CN" sz="2000" b="1" i="1" smtClean="0">
                                <a:latin typeface="Cambria Math"/>
                              </a:rPr>
                              <m:t>𝟒</m:t>
                            </m:r>
                            <m:r>
                              <a:rPr lang="en-US" altLang="zh-CN" sz="2000" b="1" i="1" smtClean="0">
                                <a:latin typeface="Cambria Math"/>
                              </a:rPr>
                              <m:t>+</m:t>
                            </m:r>
                            <m:r>
                              <a:rPr lang="en-US" altLang="zh-CN" sz="2000" b="1" i="1" smtClean="0">
                                <a:latin typeface="Cambria Math"/>
                              </a:rPr>
                              <m:t>𝟓</m:t>
                            </m:r>
                            <m:r>
                              <a:rPr lang="en-US" altLang="zh-CN" sz="2000" b="1" i="1" smtClean="0">
                                <a:latin typeface="Cambria Math"/>
                              </a:rPr>
                              <m:t>𝒗</m:t>
                            </m:r>
                            <m:r>
                              <a:rPr lang="en-US" altLang="zh-CN" sz="2000" b="1" i="1" smtClean="0">
                                <a:latin typeface="Cambria Math"/>
                              </a:rPr>
                              <m:t>,</m:t>
                            </m:r>
                            <m:r>
                              <a:rPr lang="en-US" altLang="zh-CN" sz="2000" b="1" i="1" smtClean="0">
                                <a:latin typeface="Cambria Math"/>
                              </a:rPr>
                              <m:t>𝒗</m:t>
                            </m:r>
                            <m:r>
                              <a:rPr lang="en-US" altLang="zh-CN" sz="2000" b="1" i="1" smtClean="0">
                                <a:latin typeface="Cambria Math"/>
                              </a:rPr>
                              <m:t>≤−</m:t>
                            </m:r>
                            <m:r>
                              <a:rPr lang="en-US" altLang="zh-CN" sz="2000" b="1" i="1" smtClean="0">
                                <a:latin typeface="Cambria Math"/>
                              </a:rPr>
                              <m:t>𝟏</m:t>
                            </m:r>
                          </m:e>
                          <m:e>
                            <m:r>
                              <a:rPr lang="en-US" altLang="zh-CN" sz="2000" b="1" i="1" smtClean="0">
                                <a:latin typeface="Cambria Math"/>
                              </a:rPr>
                              <m:t>−</m:t>
                            </m:r>
                            <m:r>
                              <a:rPr lang="en-US" altLang="zh-CN" sz="2000" b="1" i="1" smtClean="0">
                                <a:latin typeface="Cambria Math"/>
                              </a:rPr>
                              <m:t>𝟖</m:t>
                            </m:r>
                            <m:r>
                              <a:rPr lang="en-US" altLang="zh-CN" sz="2000" b="1" i="1" smtClean="0">
                                <a:latin typeface="Cambria Math"/>
                              </a:rPr>
                              <m:t>+</m:t>
                            </m:r>
                            <m:r>
                              <a:rPr lang="en-US" altLang="zh-CN" sz="2000" b="1" i="1" smtClean="0">
                                <a:latin typeface="Cambria Math"/>
                              </a:rPr>
                              <m:t>𝒗</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𝒗</m:t>
                            </m:r>
                            <m:r>
                              <a:rPr lang="en-US" altLang="zh-CN" sz="2000" b="1" i="1" smtClean="0">
                                <a:latin typeface="Cambria Math"/>
                              </a:rPr>
                              <m:t>≤</m:t>
                            </m:r>
                            <m:r>
                              <a:rPr lang="en-US" altLang="zh-CN" sz="2000" b="1" i="1" smtClean="0">
                                <a:latin typeface="Cambria Math"/>
                              </a:rPr>
                              <m:t>𝟐</m:t>
                            </m:r>
                          </m:e>
                          <m:e>
                            <m:r>
                              <a:rPr lang="en-US" altLang="zh-CN" sz="2000" b="1" i="1" smtClean="0">
                                <a:latin typeface="Cambria Math"/>
                              </a:rPr>
                              <m:t>−</m:t>
                            </m:r>
                            <m:r>
                              <a:rPr lang="en-US" altLang="zh-CN" sz="2000" b="1" i="1" smtClean="0">
                                <a:latin typeface="Cambria Math"/>
                              </a:rPr>
                              <m:t>𝟑</m:t>
                            </m:r>
                            <m:r>
                              <a:rPr lang="en-US" altLang="zh-CN" sz="2000" b="1" i="1" smtClean="0">
                                <a:latin typeface="Cambria Math"/>
                              </a:rPr>
                              <m:t>𝒗</m:t>
                            </m:r>
                            <m:r>
                              <a:rPr lang="en-US" altLang="zh-CN" sz="2000" b="1" i="1" smtClean="0">
                                <a:latin typeface="Cambria Math"/>
                              </a:rPr>
                              <m:t>,</m:t>
                            </m:r>
                            <m:r>
                              <a:rPr lang="en-US" altLang="zh-CN" sz="2000" b="1" i="1" smtClean="0">
                                <a:latin typeface="Cambria Math"/>
                              </a:rPr>
                              <m:t>𝒗</m:t>
                            </m:r>
                            <m:r>
                              <a:rPr lang="en-US" altLang="zh-CN" sz="2000" b="1" i="1" smtClean="0">
                                <a:latin typeface="Cambria Math"/>
                              </a:rPr>
                              <m:t>≥</m:t>
                            </m:r>
                            <m:r>
                              <a:rPr lang="en-US" altLang="zh-CN" sz="2000" b="1" i="1" smtClean="0">
                                <a:latin typeface="Cambria Math"/>
                              </a:rPr>
                              <m:t>𝟐</m:t>
                            </m:r>
                          </m:e>
                        </m:eqArr>
                      </m:e>
                    </m:d>
                  </m:oMath>
                </a14:m>
                <a:r>
                  <a:rPr lang="en-US" altLang="zh-CN" sz="2000" dirty="0"/>
                  <a:t>,</a:t>
                </a:r>
                <a:r>
                  <a:rPr lang="zh-CN" altLang="en-US" sz="2000" dirty="0"/>
                  <a:t>最优解</a:t>
                </a:r>
                <a14:m>
                  <m:oMath xmlns:m="http://schemas.openxmlformats.org/officeDocument/2006/math">
                    <m:acc>
                      <m:accPr>
                        <m:chr m:val="̅"/>
                        <m:ctrlPr>
                          <a:rPr lang="en-US" altLang="zh-CN" sz="2000" b="1" i="1" smtClean="0">
                            <a:latin typeface="Cambria Math" panose="02040503050406030204" pitchFamily="18" charset="0"/>
                          </a:rPr>
                        </m:ctrlPr>
                      </m:accPr>
                      <m:e>
                        <m:r>
                          <a:rPr lang="en-US" altLang="zh-CN" sz="2000" b="1" i="1" smtClean="0">
                            <a:latin typeface="Cambria Math"/>
                          </a:rPr>
                          <m:t>𝒗</m:t>
                        </m:r>
                      </m:e>
                    </m:acc>
                    <m:r>
                      <a:rPr lang="en-US" altLang="zh-CN" sz="2000" b="1" i="1" dirty="0" smtClean="0">
                        <a:latin typeface="Cambria Math"/>
                      </a:rPr>
                      <m:t>=</m:t>
                    </m:r>
                    <m:r>
                      <a:rPr lang="en-US" altLang="zh-CN" sz="2000" b="1" i="1" dirty="0" smtClean="0">
                        <a:latin typeface="Cambria Math"/>
                      </a:rPr>
                      <m:t>𝟐</m:t>
                    </m:r>
                  </m:oMath>
                </a14:m>
                <a:r>
                  <a:rPr lang="en-US" altLang="zh-CN" sz="2000" dirty="0"/>
                  <a:t>,</a:t>
                </a:r>
                <a:r>
                  <a:rPr lang="zh-CN" altLang="en-US" sz="2000" dirty="0"/>
                  <a:t>目标函数值</a:t>
                </a:r>
                <a:r>
                  <a:rPr lang="en-US" altLang="zh-CN" sz="2000" dirty="0"/>
                  <a:t>-6.</a:t>
                </a:r>
                <a:r>
                  <a:rPr lang="zh-CN" altLang="en-US" sz="2000" dirty="0"/>
                  <a:t> 存在对偶间隙</a:t>
                </a:r>
                <a:endParaRPr lang="en-US" altLang="zh-CN" sz="2000" dirty="0"/>
              </a:p>
              <a:p>
                <a:r>
                  <a:rPr lang="zh-CN" altLang="en-US" sz="2000" dirty="0"/>
                  <a:t>几何解释如下右图所示</a:t>
                </a:r>
                <a:endParaRPr lang="en-US" altLang="zh-CN" sz="2000" dirty="0"/>
              </a:p>
              <a:p>
                <a:r>
                  <a:rPr lang="zh-CN" altLang="en-US" sz="2000" dirty="0"/>
                  <a:t>此时不存在</a:t>
                </a:r>
                <a14:m>
                  <m:oMath xmlns:m="http://schemas.openxmlformats.org/officeDocument/2006/math">
                    <m:r>
                      <a:rPr lang="en-US" altLang="zh-CN" sz="2000" b="1" i="1" smtClean="0">
                        <a:latin typeface="Cambria Math"/>
                      </a:rPr>
                      <m:t>𝒗</m:t>
                    </m:r>
                    <m:d>
                      <m:dPr>
                        <m:ctrlPr>
                          <a:rPr lang="en-US" altLang="zh-CN" sz="2000" b="1" i="1" smtClean="0">
                            <a:latin typeface="Cambria Math" panose="02040503050406030204" pitchFamily="18" charset="0"/>
                          </a:rPr>
                        </m:ctrlPr>
                      </m:dPr>
                      <m:e>
                        <m:r>
                          <a:rPr lang="en-US" altLang="zh-CN" sz="2000" b="1" i="1" smtClean="0">
                            <a:latin typeface="Cambria Math"/>
                          </a:rPr>
                          <m:t>𝒚</m:t>
                        </m:r>
                      </m:e>
                    </m:d>
                    <m:r>
                      <a:rPr lang="en-US" altLang="zh-CN" sz="2000" b="1" i="1" smtClean="0">
                        <a:latin typeface="Cambria Math"/>
                      </a:rPr>
                      <m:t>≥</m:t>
                    </m:r>
                    <m:r>
                      <a:rPr lang="en-US" altLang="zh-CN" sz="2000" b="1" i="1" smtClean="0">
                        <a:latin typeface="Cambria Math"/>
                      </a:rPr>
                      <m:t>𝒗</m:t>
                    </m:r>
                    <m:d>
                      <m:dPr>
                        <m:ctrlPr>
                          <a:rPr lang="en-US" altLang="zh-CN" sz="2000" b="1" i="1" smtClean="0">
                            <a:latin typeface="Cambria Math" panose="02040503050406030204" pitchFamily="18" charset="0"/>
                          </a:rPr>
                        </m:ctrlPr>
                      </m:dPr>
                      <m:e>
                        <m:r>
                          <a:rPr lang="en-US" altLang="zh-CN" sz="2000" b="1" i="1" smtClean="0">
                            <a:latin typeface="Cambria Math"/>
                          </a:rPr>
                          <m:t>𝟎</m:t>
                        </m:r>
                      </m:e>
                    </m:d>
                    <m:r>
                      <a:rPr lang="en-US" altLang="zh-CN" sz="2000" b="1" i="1" smtClean="0">
                        <a:latin typeface="Cambria Math"/>
                      </a:rPr>
                      <m:t>−</m:t>
                    </m:r>
                    <m:acc>
                      <m:accPr>
                        <m:chr m:val="̅"/>
                        <m:ctrlPr>
                          <a:rPr lang="en-US" altLang="zh-CN" sz="2000" b="1" i="1" smtClean="0">
                            <a:latin typeface="Cambria Math" panose="02040503050406030204" pitchFamily="18" charset="0"/>
                          </a:rPr>
                        </m:ctrlPr>
                      </m:accPr>
                      <m:e>
                        <m:r>
                          <a:rPr lang="en-US" altLang="zh-CN" sz="2000" b="1" i="1" smtClean="0">
                            <a:latin typeface="Cambria Math"/>
                          </a:rPr>
                          <m:t>𝒗</m:t>
                        </m:r>
                      </m:e>
                    </m:acc>
                  </m:oMath>
                </a14:m>
                <a:r>
                  <a:rPr lang="en-US" altLang="zh-CN" sz="2000" dirty="0"/>
                  <a:t>y</a:t>
                </a:r>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759"/>
                </a:stretch>
              </a:blipFill>
            </p:spPr>
            <p:txBody>
              <a:bodyPr/>
              <a:lstStyle/>
              <a:p>
                <a:r>
                  <a:rPr lang="zh-CN" altLang="en-US">
                    <a:noFill/>
                  </a:rPr>
                  <a:t> </a:t>
                </a:r>
              </a:p>
            </p:txBody>
          </p:sp>
        </mc:Fallback>
      </mc:AlternateContent>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71" y="4257253"/>
            <a:ext cx="3447049" cy="206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2920" y="3154461"/>
            <a:ext cx="4599271" cy="369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引理</a:t>
                </a:r>
                <a:r>
                  <a:rPr lang="en-US" altLang="zh-CN" sz="2400" dirty="0"/>
                  <a:t>:</a:t>
                </a:r>
                <a:r>
                  <a:rPr lang="zh-CN" altLang="en-US" sz="2400" dirty="0"/>
                  <a:t>令</a:t>
                </a:r>
                <a14:m>
                  <m:oMath xmlns:m="http://schemas.openxmlformats.org/officeDocument/2006/math">
                    <m:r>
                      <a:rPr lang="en-US" altLang="zh-CN" sz="2400" b="1" i="1" smtClean="0">
                        <a:latin typeface="Cambria Math"/>
                      </a:rPr>
                      <m:t>𝑿</m:t>
                    </m:r>
                  </m:oMath>
                </a14:m>
                <a:r>
                  <a:rPr lang="zh-CN" altLang="en-US" sz="2400" dirty="0"/>
                  <a:t>为</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𝑹</m:t>
                        </m:r>
                      </m:e>
                      <m:sup>
                        <m:r>
                          <a:rPr lang="en-US" altLang="zh-CN" sz="2400" b="1" i="1" dirty="0" smtClean="0">
                            <a:latin typeface="Cambria Math"/>
                          </a:rPr>
                          <m:t>𝒏</m:t>
                        </m:r>
                      </m:sup>
                    </m:sSup>
                  </m:oMath>
                </a14:m>
                <a:r>
                  <a:rPr lang="zh-CN" altLang="en-US" sz="2400" dirty="0"/>
                  <a:t>非空凸集</a:t>
                </a:r>
                <a:r>
                  <a:rPr lang="en-US" altLang="zh-CN" sz="2400" dirty="0"/>
                  <a:t>,</a:t>
                </a:r>
                <a14:m>
                  <m:oMath xmlns:m="http://schemas.openxmlformats.org/officeDocument/2006/math">
                    <m:r>
                      <a:rPr lang="en-US" altLang="zh-CN" sz="2400" b="1" i="1" smtClean="0">
                        <a:latin typeface="Cambria Math"/>
                      </a:rPr>
                      <m:t>𝜶</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𝒏</m:t>
                        </m:r>
                      </m:sup>
                    </m:sSup>
                    <m:r>
                      <a:rPr lang="en-US" altLang="zh-CN" sz="2400" b="1" i="1" smtClean="0">
                        <a:latin typeface="Cambria Math"/>
                      </a:rPr>
                      <m:t>→</m:t>
                    </m:r>
                    <m:r>
                      <a:rPr lang="en-US" altLang="zh-CN" sz="2400" b="1" i="1" smtClean="0">
                        <a:latin typeface="Cambria Math"/>
                      </a:rPr>
                      <m:t>𝑹</m:t>
                    </m:r>
                    <m:r>
                      <a:rPr lang="en-US" altLang="zh-CN" sz="2400" b="1" i="1" smtClean="0">
                        <a:latin typeface="Cambria Math"/>
                      </a:rPr>
                      <m:t>,</m:t>
                    </m:r>
                    <m:r>
                      <a:rPr lang="en-US" altLang="zh-CN" sz="2400" b="1" i="1" smtClean="0">
                        <a:latin typeface="Cambria Math"/>
                      </a:rPr>
                      <m:t>𝒈</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𝒏</m:t>
                        </m:r>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𝒎</m:t>
                        </m:r>
                      </m:sup>
                    </m:sSup>
                  </m:oMath>
                </a14:m>
                <a:r>
                  <a:rPr lang="zh-CN" altLang="en-US" sz="2400" dirty="0"/>
                  <a:t>为凸，令</a:t>
                </a:r>
                <a14:m>
                  <m:oMath xmlns:m="http://schemas.openxmlformats.org/officeDocument/2006/math">
                    <m:r>
                      <a:rPr lang="en-US" altLang="zh-CN" sz="2400" b="1" i="1" smtClean="0">
                        <a:latin typeface="Cambria Math"/>
                      </a:rPr>
                      <m:t>𝒉</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𝒏</m:t>
                        </m:r>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𝒍</m:t>
                        </m:r>
                      </m:sup>
                    </m:sSup>
                  </m:oMath>
                </a14:m>
                <a:r>
                  <a:rPr lang="zh-CN" altLang="en-US" sz="2400" dirty="0"/>
                  <a:t>为仿射变换，即</a:t>
                </a:r>
                <a14:m>
                  <m:oMath xmlns:m="http://schemas.openxmlformats.org/officeDocument/2006/math">
                    <m:r>
                      <a:rPr lang="en-US" altLang="zh-CN" sz="2400" b="1" i="1" smtClean="0">
                        <a:latin typeface="Cambria Math"/>
                      </a:rPr>
                      <m:t>𝒉</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𝑨𝒙</m:t>
                    </m:r>
                    <m:r>
                      <a:rPr lang="en-US" altLang="zh-CN" sz="2400" b="1" i="1" smtClean="0">
                        <a:latin typeface="Cambria Math"/>
                      </a:rPr>
                      <m:t>−</m:t>
                    </m:r>
                    <m:r>
                      <a:rPr lang="en-US" altLang="zh-CN" sz="2400" b="1" i="1" smtClean="0">
                        <a:latin typeface="Cambria Math"/>
                      </a:rPr>
                      <m:t>𝒃</m:t>
                    </m:r>
                  </m:oMath>
                </a14:m>
                <a:r>
                  <a:rPr lang="en-US" altLang="zh-CN" sz="2400" dirty="0"/>
                  <a:t>,</a:t>
                </a:r>
                <a:r>
                  <a:rPr lang="zh-CN" altLang="en-US" sz="2400" dirty="0"/>
                  <a:t>则下述系统</a:t>
                </a:r>
                <a:r>
                  <a:rPr lang="en-US" altLang="zh-CN" sz="2400" dirty="0"/>
                  <a:t>1</a:t>
                </a:r>
                <a:r>
                  <a:rPr lang="zh-CN" altLang="en-US" sz="2400" dirty="0"/>
                  <a:t>无解，则系统</a:t>
                </a:r>
                <a:r>
                  <a:rPr lang="en-US" altLang="zh-CN" sz="2400" dirty="0"/>
                  <a:t>2</a:t>
                </a:r>
                <a:r>
                  <a:rPr lang="zh-CN" altLang="en-US" sz="2400" dirty="0"/>
                  <a:t>有解</a:t>
                </a:r>
                <a14:m>
                  <m:oMath xmlns:m="http://schemas.openxmlformats.org/officeDocument/2006/math">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𝒖</m:t>
                        </m:r>
                      </m:e>
                      <m:sub>
                        <m:r>
                          <a:rPr lang="en-US" altLang="zh-CN" sz="2400" b="1" i="1" smtClean="0">
                            <a:latin typeface="Cambria Math"/>
                          </a:rPr>
                          <m:t>𝟎</m:t>
                        </m:r>
                      </m:sub>
                    </m:sSub>
                    <m:r>
                      <a:rPr lang="en-US" altLang="zh-CN" sz="2400" b="1" i="1" smtClean="0">
                        <a:latin typeface="Cambria Math"/>
                      </a:rPr>
                      <m:t>,</m:t>
                    </m:r>
                    <m:r>
                      <a:rPr lang="en-US" altLang="zh-CN" sz="2400" b="1" i="1" smtClean="0">
                        <a:latin typeface="Cambria Math"/>
                      </a:rPr>
                      <m:t>𝒖</m:t>
                    </m:r>
                    <m:r>
                      <a:rPr lang="en-US" altLang="zh-CN" sz="2400" b="1" i="1" smtClean="0">
                        <a:latin typeface="Cambria Math"/>
                      </a:rPr>
                      <m:t>,</m:t>
                    </m:r>
                    <m:r>
                      <a:rPr lang="en-US" altLang="zh-CN" sz="2400" b="1" i="1" smtClean="0">
                        <a:latin typeface="Cambria Math"/>
                      </a:rPr>
                      <m:t>𝒗</m:t>
                    </m:r>
                    <m:r>
                      <a:rPr lang="en-US" altLang="zh-CN" sz="2400" b="1" i="1" smtClean="0">
                        <a:latin typeface="Cambria Math"/>
                      </a:rPr>
                      <m:t>)</m:t>
                    </m:r>
                  </m:oMath>
                </a14:m>
                <a:r>
                  <a:rPr lang="en-US" altLang="zh-CN" sz="2400" dirty="0"/>
                  <a:t>,</a:t>
                </a:r>
                <a:r>
                  <a:rPr lang="zh-CN" altLang="en-US" sz="2400" dirty="0"/>
                  <a:t>如果</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𝒖</m:t>
                        </m:r>
                      </m:e>
                      <m:sub>
                        <m:r>
                          <a:rPr lang="en-US" altLang="zh-CN" sz="2400" b="1" i="1" smtClean="0">
                            <a:latin typeface="Cambria Math"/>
                          </a:rPr>
                          <m:t>𝟎</m:t>
                        </m:r>
                      </m:sub>
                    </m:sSub>
                    <m:r>
                      <a:rPr lang="en-US" altLang="zh-CN" sz="2400" b="1" i="1" smtClean="0">
                        <a:latin typeface="Cambria Math"/>
                      </a:rPr>
                      <m:t>&gt;</m:t>
                    </m:r>
                    <m:r>
                      <a:rPr lang="en-US" altLang="zh-CN" sz="2400" b="1" i="1" smtClean="0">
                        <a:latin typeface="Cambria Math"/>
                      </a:rPr>
                      <m:t>𝟎</m:t>
                    </m:r>
                  </m:oMath>
                </a14:m>
                <a:r>
                  <a:rPr lang="en-US" altLang="zh-CN" sz="2400" dirty="0"/>
                  <a:t>,</a:t>
                </a:r>
                <a:r>
                  <a:rPr lang="zh-CN" altLang="en-US" sz="2400" dirty="0"/>
                  <a:t>反之也成立</a:t>
                </a:r>
                <a:endParaRPr lang="en-US" altLang="zh-CN" sz="2400" dirty="0"/>
              </a:p>
              <a:p>
                <a:pPr lvl="1"/>
                <a:r>
                  <a:rPr lang="zh-CN" altLang="en-US" sz="2400" dirty="0"/>
                  <a:t>系统</a:t>
                </a:r>
                <a:r>
                  <a:rPr lang="en-US" altLang="zh-CN" sz="2400" dirty="0"/>
                  <a:t>1</a:t>
                </a:r>
                <a:r>
                  <a:rPr lang="zh-CN" altLang="en-US" sz="2400" dirty="0"/>
                  <a:t>：</a:t>
                </a:r>
                <a14:m>
                  <m:oMath xmlns:m="http://schemas.openxmlformats.org/officeDocument/2006/math">
                    <m:r>
                      <a:rPr lang="zh-CN" altLang="en-US" sz="2400">
                        <a:latin typeface="Cambria Math" panose="02040503050406030204" pitchFamily="18" charset="0"/>
                      </a:rPr>
                      <m:t>对某</m:t>
                    </m:r>
                    <m:r>
                      <a:rPr lang="en-US" altLang="zh-CN" sz="2400">
                        <a:latin typeface="Cambria Math" panose="02040503050406030204" pitchFamily="18" charset="0"/>
                      </a:rPr>
                      <m:t>𝒙</m:t>
                    </m:r>
                    <m:r>
                      <a:rPr lang="en-US" altLang="zh-CN" sz="2400">
                        <a:latin typeface="Cambria Math" panose="02040503050406030204" pitchFamily="18" charset="0"/>
                      </a:rPr>
                      <m:t>∈</m:t>
                    </m:r>
                    <m:r>
                      <a:rPr lang="en-US" altLang="zh-CN" sz="2400">
                        <a:latin typeface="Cambria Math" panose="02040503050406030204" pitchFamily="18" charset="0"/>
                      </a:rPr>
                      <m:t>𝑿</m:t>
                    </m:r>
                    <m:r>
                      <a:rPr lang="en-US" altLang="zh-CN" sz="2400">
                        <a:latin typeface="Cambria Math" panose="02040503050406030204" pitchFamily="18" charset="0"/>
                      </a:rPr>
                      <m:t>, </m:t>
                    </m:r>
                    <m:r>
                      <a:rPr lang="en-US" altLang="zh-CN" sz="2400">
                        <a:latin typeface="Cambria Math" panose="02040503050406030204" pitchFamily="18" charset="0"/>
                      </a:rPr>
                      <m:t>𝜶</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𝒙</m:t>
                        </m:r>
                      </m:e>
                    </m:d>
                    <m:r>
                      <a:rPr lang="en-US" altLang="zh-CN" sz="2400">
                        <a:latin typeface="Cambria Math" panose="02040503050406030204" pitchFamily="18" charset="0"/>
                      </a:rPr>
                      <m:t>&lt;</m:t>
                    </m:r>
                    <m:r>
                      <a:rPr lang="en-US" altLang="zh-CN" sz="2400">
                        <a:latin typeface="Cambria Math" panose="02040503050406030204" pitchFamily="18" charset="0"/>
                      </a:rPr>
                      <m:t>𝟎</m:t>
                    </m:r>
                    <m:r>
                      <a:rPr lang="en-US" altLang="zh-CN" sz="2400">
                        <a:latin typeface="Cambria Math" panose="02040503050406030204" pitchFamily="18" charset="0"/>
                      </a:rPr>
                      <m:t>,</m:t>
                    </m:r>
                    <m:r>
                      <a:rPr lang="en-US" altLang="zh-CN" sz="2400">
                        <a:latin typeface="Cambria Math" panose="02040503050406030204" pitchFamily="18" charset="0"/>
                      </a:rPr>
                      <m:t>𝒈</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𝒙</m:t>
                        </m:r>
                      </m:e>
                    </m:d>
                    <m:r>
                      <a:rPr lang="en-US" altLang="zh-CN" sz="2400">
                        <a:latin typeface="Cambria Math" panose="02040503050406030204" pitchFamily="18" charset="0"/>
                      </a:rPr>
                      <m:t>≤</m:t>
                    </m:r>
                    <m:r>
                      <a:rPr lang="en-US" altLang="zh-CN" sz="2400">
                        <a:latin typeface="Cambria Math" panose="02040503050406030204" pitchFamily="18" charset="0"/>
                      </a:rPr>
                      <m:t>𝟎</m:t>
                    </m:r>
                    <m:r>
                      <a:rPr lang="en-US" altLang="zh-CN" sz="2400">
                        <a:latin typeface="Cambria Math" panose="02040503050406030204" pitchFamily="18" charset="0"/>
                      </a:rPr>
                      <m:t>,</m:t>
                    </m:r>
                    <m:r>
                      <a:rPr lang="en-US" altLang="zh-CN" sz="2400">
                        <a:latin typeface="Cambria Math" panose="02040503050406030204" pitchFamily="18" charset="0"/>
                      </a:rPr>
                      <m:t>𝒉</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𝒙</m:t>
                        </m:r>
                      </m:e>
                    </m:d>
                    <m:r>
                      <a:rPr lang="en-US" altLang="zh-CN" sz="2400">
                        <a:latin typeface="Cambria Math" panose="02040503050406030204" pitchFamily="18" charset="0"/>
                      </a:rPr>
                      <m:t>=</m:t>
                    </m:r>
                    <m:r>
                      <a:rPr lang="en-US" altLang="zh-CN" sz="2400">
                        <a:latin typeface="Cambria Math" panose="02040503050406030204" pitchFamily="18" charset="0"/>
                      </a:rPr>
                      <m:t>𝟎</m:t>
                    </m:r>
                  </m:oMath>
                </a14:m>
                <a:endParaRPr lang="en-US" altLang="zh-CN" sz="2400" dirty="0"/>
              </a:p>
              <a:p>
                <a:pPr lvl="1"/>
                <a:r>
                  <a:rPr lang="zh-CN" altLang="en-US" sz="2400" dirty="0"/>
                  <a:t>系统</a:t>
                </a:r>
                <a:r>
                  <a:rPr lang="en-US" altLang="zh-CN" sz="2400" dirty="0"/>
                  <a:t>2</a:t>
                </a:r>
                <a:r>
                  <a:rPr lang="zh-CN" altLang="en-US" sz="2400" dirty="0"/>
                  <a:t>：对所有</a:t>
                </a:r>
                <a14:m>
                  <m:oMath xmlns:m="http://schemas.openxmlformats.org/officeDocument/2006/math">
                    <m:r>
                      <a:rPr lang="en-US" altLang="zh-CN" sz="2400" b="1" i="1" smtClean="0">
                        <a:latin typeface="Cambria Math"/>
                      </a:rPr>
                      <m:t>𝒙</m:t>
                    </m:r>
                    <m:r>
                      <a:rPr lang="en-US" altLang="zh-CN" sz="2400" b="1" i="1" smtClean="0">
                        <a:latin typeface="Cambria Math"/>
                      </a:rPr>
                      <m:t>∈</m:t>
                    </m:r>
                    <m:r>
                      <a:rPr lang="en-US" altLang="zh-CN" sz="2400" b="1" i="1" smtClean="0">
                        <a:latin typeface="Cambria Math"/>
                      </a:rPr>
                      <m:t>𝑿</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𝒖</m:t>
                        </m:r>
                      </m:e>
                      <m:sub>
                        <m:r>
                          <a:rPr lang="en-US" altLang="zh-CN" sz="2400" b="1" i="1" smtClean="0">
                            <a:latin typeface="Cambria Math"/>
                          </a:rPr>
                          <m:t>𝟎</m:t>
                        </m:r>
                      </m:sub>
                    </m:sSub>
                    <m:r>
                      <a:rPr lang="en-US" altLang="zh-CN" sz="2400" b="1" i="1" smtClean="0">
                        <a:latin typeface="Cambria Math"/>
                      </a:rPr>
                      <m:t>𝜶</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𝒖</m:t>
                        </m:r>
                      </m:e>
                      <m:sup>
                        <m:r>
                          <a:rPr lang="en-US" altLang="zh-CN" sz="2400" b="1" i="1" smtClean="0">
                            <a:latin typeface="Cambria Math"/>
                          </a:rPr>
                          <m:t>𝑻</m:t>
                        </m:r>
                      </m:sup>
                    </m:sSup>
                    <m:r>
                      <a:rPr lang="en-US" altLang="zh-CN" sz="2400" b="1" i="1" smtClean="0">
                        <a:latin typeface="Cambria Math"/>
                      </a:rPr>
                      <m:t>𝒈</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𝒗</m:t>
                        </m:r>
                      </m:e>
                      <m:sup>
                        <m:r>
                          <a:rPr lang="en-US" altLang="zh-CN" sz="2400" b="1" i="1" smtClean="0">
                            <a:latin typeface="Cambria Math"/>
                          </a:rPr>
                          <m:t>𝑻</m:t>
                        </m:r>
                      </m:sup>
                    </m:sSup>
                    <m:r>
                      <a:rPr lang="en-US" altLang="zh-CN" sz="2400" b="1" i="1" smtClean="0">
                        <a:latin typeface="Cambria Math"/>
                      </a:rPr>
                      <m:t>𝒉</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𝟎</m:t>
                    </m:r>
                  </m:oMath>
                </a14:m>
                <a:endParaRPr lang="en-US" altLang="zh-CN" sz="2400" dirty="0"/>
              </a:p>
              <a:p>
                <a:r>
                  <a:rPr lang="zh-CN" altLang="en-US" sz="2400" dirty="0"/>
                  <a:t>在某些约束条件和凸性假设下，对偶问题和原问题的目标函数值相等</a:t>
                </a:r>
                <a:endParaRPr lang="en-US" altLang="zh-CN" sz="2400" dirty="0"/>
              </a:p>
              <a:p>
                <a:r>
                  <a:rPr lang="zh-CN" altLang="en-US" sz="2400" dirty="0"/>
                  <a:t>强对偶定理</a:t>
                </a:r>
                <a:r>
                  <a:rPr lang="en-US" altLang="zh-CN" sz="2400" dirty="0"/>
                  <a:t>(Strong Duality Theorem)</a:t>
                </a:r>
                <a:r>
                  <a:rPr lang="zh-CN" altLang="en-US" sz="2400" dirty="0"/>
                  <a:t>：令</a:t>
                </a:r>
                <a14:m>
                  <m:oMath xmlns:m="http://schemas.openxmlformats.org/officeDocument/2006/math">
                    <m:r>
                      <a:rPr lang="en-US" altLang="zh-CN" sz="2400" i="1">
                        <a:latin typeface="Cambria Math"/>
                      </a:rPr>
                      <m:t>𝑿</m:t>
                    </m:r>
                  </m:oMath>
                </a14:m>
                <a:r>
                  <a:rPr lang="zh-CN" altLang="en-US" sz="2400" dirty="0"/>
                  <a:t>为</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𝑹</m:t>
                        </m:r>
                      </m:e>
                      <m:sup>
                        <m:r>
                          <a:rPr lang="en-US" altLang="zh-CN" sz="2400" i="1" dirty="0">
                            <a:latin typeface="Cambria Math"/>
                          </a:rPr>
                          <m:t>𝒏</m:t>
                        </m:r>
                      </m:sup>
                    </m:sSup>
                  </m:oMath>
                </a14:m>
                <a:r>
                  <a:rPr lang="zh-CN" altLang="en-US" sz="2400" dirty="0"/>
                  <a:t>非空凸集</a:t>
                </a:r>
                <a:r>
                  <a:rPr lang="en-US" altLang="zh-CN" sz="2400" dirty="0"/>
                  <a:t>,</a:t>
                </a:r>
                <a14:m>
                  <m:oMath xmlns:m="http://schemas.openxmlformats.org/officeDocument/2006/math">
                    <m:r>
                      <a:rPr lang="en-US" altLang="zh-CN" sz="2400" i="1">
                        <a:latin typeface="Cambria Math"/>
                      </a:rPr>
                      <m:t>𝜶</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r>
                      <a:rPr lang="en-US" altLang="zh-CN" sz="2400" i="1">
                        <a:latin typeface="Cambria Math"/>
                      </a:rPr>
                      <m:t>→</m:t>
                    </m:r>
                    <m:r>
                      <a:rPr lang="en-US" altLang="zh-CN" sz="2400" i="1">
                        <a:latin typeface="Cambria Math"/>
                      </a:rPr>
                      <m:t>𝑹</m:t>
                    </m:r>
                    <m:r>
                      <a:rPr lang="en-US" altLang="zh-CN" sz="2400" i="1">
                        <a:latin typeface="Cambria Math"/>
                      </a:rPr>
                      <m:t>,</m:t>
                    </m:r>
                    <m:r>
                      <a:rPr lang="en-US" altLang="zh-CN" sz="2400" i="1">
                        <a:latin typeface="Cambria Math"/>
                      </a:rPr>
                      <m:t>𝒈</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𝒎</m:t>
                        </m:r>
                      </m:sup>
                    </m:sSup>
                  </m:oMath>
                </a14:m>
                <a:r>
                  <a:rPr lang="zh-CN" altLang="en-US" sz="2400" dirty="0">
                    <a:solidFill>
                      <a:srgbClr val="FF0000"/>
                    </a:solidFill>
                  </a:rPr>
                  <a:t>为凸</a:t>
                </a:r>
                <a:r>
                  <a:rPr lang="zh-CN" altLang="en-US" sz="2400" dirty="0"/>
                  <a:t>，令</a:t>
                </a:r>
                <a14:m>
                  <m:oMath xmlns:m="http://schemas.openxmlformats.org/officeDocument/2006/math">
                    <m:r>
                      <a:rPr lang="en-US" altLang="zh-CN" sz="2400" i="1">
                        <a:latin typeface="Cambria Math"/>
                      </a:rPr>
                      <m:t>𝒉</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𝒍</m:t>
                        </m:r>
                      </m:sup>
                    </m:sSup>
                  </m:oMath>
                </a14:m>
                <a:r>
                  <a:rPr lang="zh-CN" altLang="en-US" sz="2400" dirty="0"/>
                  <a:t>为仿射变换，即</a:t>
                </a:r>
                <a14:m>
                  <m:oMath xmlns:m="http://schemas.openxmlformats.org/officeDocument/2006/math">
                    <m:r>
                      <a:rPr lang="en-US" altLang="zh-CN" sz="2400" i="1">
                        <a:latin typeface="Cambria Math"/>
                      </a:rPr>
                      <m:t>𝒉</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r>
                      <a:rPr lang="en-US" altLang="zh-CN" sz="2400" i="1">
                        <a:latin typeface="Cambria Math"/>
                      </a:rPr>
                      <m:t>𝑨𝒙</m:t>
                    </m:r>
                    <m:r>
                      <a:rPr lang="en-US" altLang="zh-CN" sz="2400" i="1">
                        <a:latin typeface="Cambria Math"/>
                      </a:rPr>
                      <m:t>−</m:t>
                    </m:r>
                    <m:r>
                      <a:rPr lang="en-US" altLang="zh-CN" sz="2400" i="1">
                        <a:latin typeface="Cambria Math"/>
                      </a:rPr>
                      <m:t>𝒃</m:t>
                    </m:r>
                  </m:oMath>
                </a14:m>
                <a:r>
                  <a:rPr lang="en-US" altLang="zh-CN" sz="2400" dirty="0"/>
                  <a:t>,</a:t>
                </a:r>
                <a:r>
                  <a:rPr lang="zh-CN" altLang="en-US" sz="2400" dirty="0"/>
                  <a:t>假设下列条件成立：存在某个</a:t>
                </a:r>
                <a14:m>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r>
                      <a:rPr lang="en-US" altLang="zh-CN" sz="2400" b="1" i="1" dirty="0" smtClean="0">
                        <a:latin typeface="Cambria Math"/>
                      </a:rPr>
                      <m:t>∈</m:t>
                    </m:r>
                    <m:r>
                      <a:rPr lang="en-US" altLang="zh-CN" sz="2400" b="1" i="1" dirty="0" smtClean="0">
                        <a:latin typeface="Cambria Math"/>
                      </a:rPr>
                      <m:t>𝑿</m:t>
                    </m:r>
                  </m:oMath>
                </a14:m>
                <a:r>
                  <a:rPr lang="en-US" altLang="zh-CN" sz="2400" dirty="0"/>
                  <a:t>,</a:t>
                </a:r>
                <a:r>
                  <a:rPr lang="zh-CN" altLang="en-US" sz="2400" dirty="0"/>
                  <a:t>使得</a:t>
                </a:r>
                <a14:m>
                  <m:oMath xmlns:m="http://schemas.openxmlformats.org/officeDocument/2006/math">
                    <m:r>
                      <a:rPr lang="en-US" altLang="zh-CN" sz="2400" b="1" i="1" smtClean="0">
                        <a:latin typeface="Cambria Math"/>
                      </a:rPr>
                      <m:t>𝒈</m:t>
                    </m:r>
                    <m:d>
                      <m:dPr>
                        <m:ctrlPr>
                          <a:rPr lang="en-US" altLang="zh-CN" sz="2400" b="1" i="1" smtClean="0">
                            <a:latin typeface="Cambria Math" panose="02040503050406030204" pitchFamily="18" charset="0"/>
                          </a:rPr>
                        </m:ctrlPr>
                      </m:dPr>
                      <m:e>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e>
                    </m:d>
                    <m:r>
                      <a:rPr lang="en-US" altLang="zh-CN" sz="2400" b="1" i="1" smtClean="0">
                        <a:latin typeface="Cambria Math"/>
                      </a:rPr>
                      <m:t>&lt;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𝒉</m:t>
                    </m:r>
                    <m:d>
                      <m:dPr>
                        <m:ctrlPr>
                          <a:rPr lang="en-US" altLang="zh-CN" sz="2400" b="1" i="1" smtClean="0">
                            <a:latin typeface="Cambria Math" panose="02040503050406030204" pitchFamily="18" charset="0"/>
                          </a:rPr>
                        </m:ctrlPr>
                      </m:dPr>
                      <m:e>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e>
                    </m:d>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𝒊𝒏𝒕</m:t>
                    </m:r>
                    <m:r>
                      <a:rPr lang="en-US" altLang="zh-CN" sz="2400" b="1" i="1" smtClean="0">
                        <a:latin typeface="Cambria Math"/>
                      </a:rPr>
                      <m:t> </m:t>
                    </m:r>
                    <m:r>
                      <a:rPr lang="en-US" altLang="zh-CN" sz="2400" b="1" i="1" smtClean="0">
                        <a:latin typeface="Cambria Math"/>
                      </a:rPr>
                      <m:t>𝒉</m:t>
                    </m:r>
                    <m:d>
                      <m:dPr>
                        <m:ctrlPr>
                          <a:rPr lang="en-US" altLang="zh-CN" sz="2400" b="1" i="1" smtClean="0">
                            <a:latin typeface="Cambria Math" panose="02040503050406030204" pitchFamily="18" charset="0"/>
                          </a:rPr>
                        </m:ctrlPr>
                      </m:dPr>
                      <m:e>
                        <m:r>
                          <a:rPr lang="en-US" altLang="zh-CN" sz="2400" b="1" i="1" smtClean="0">
                            <a:latin typeface="Cambria Math"/>
                          </a:rPr>
                          <m:t>𝑿</m:t>
                        </m:r>
                      </m:e>
                    </m:d>
                    <m:r>
                      <a:rPr lang="en-US" altLang="zh-CN" sz="2400" b="1" i="1" smtClean="0">
                        <a:latin typeface="Cambria Math"/>
                      </a:rPr>
                      <m:t>,</m:t>
                    </m:r>
                    <m:r>
                      <a:rPr lang="zh-CN" altLang="en-US" sz="2400" i="1">
                        <a:latin typeface="Cambria Math"/>
                      </a:rPr>
                      <m:t>这里</m:t>
                    </m:r>
                    <m:r>
                      <a:rPr lang="en-US" altLang="zh-CN" sz="2400" b="1" i="1" smtClean="0">
                        <a:latin typeface="Cambria Math"/>
                      </a:rPr>
                      <m:t>𝒉</m:t>
                    </m:r>
                    <m:d>
                      <m:dPr>
                        <m:ctrlPr>
                          <a:rPr lang="en-US" altLang="zh-CN" sz="2400" b="1" i="1" smtClean="0">
                            <a:latin typeface="Cambria Math" panose="02040503050406030204" pitchFamily="18" charset="0"/>
                          </a:rPr>
                        </m:ctrlPr>
                      </m:dPr>
                      <m:e>
                        <m:r>
                          <a:rPr lang="en-US" altLang="zh-CN" sz="2400" b="1" i="1" smtClean="0">
                            <a:latin typeface="Cambria Math"/>
                          </a:rPr>
                          <m:t>𝑿</m:t>
                        </m:r>
                      </m:e>
                    </m:d>
                    <m:r>
                      <a:rPr lang="en-US" altLang="zh-CN" sz="2400" b="1" i="1" smtClean="0">
                        <a:latin typeface="Cambria Math"/>
                      </a:rPr>
                      <m:t>={</m:t>
                    </m:r>
                    <m:r>
                      <a:rPr lang="en-US" altLang="zh-CN" sz="2400" b="1" i="1" smtClean="0">
                        <a:latin typeface="Cambria Math"/>
                      </a:rPr>
                      <m:t>𝒉</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𝒙</m:t>
                    </m:r>
                    <m:r>
                      <a:rPr lang="en-US" altLang="zh-CN" sz="2400" b="1" i="1" smtClean="0">
                        <a:latin typeface="Cambria Math"/>
                      </a:rPr>
                      <m:t>∈</m:t>
                    </m:r>
                    <m:r>
                      <a:rPr lang="en-US" altLang="zh-CN" sz="2400" b="1" i="1" smtClean="0">
                        <a:latin typeface="Cambria Math"/>
                      </a:rPr>
                      <m:t>𝑿</m:t>
                    </m:r>
                    <m:r>
                      <a:rPr lang="en-US" altLang="zh-CN" sz="2400" b="1" i="1" smtClean="0">
                        <a:latin typeface="Cambria Math"/>
                      </a:rPr>
                      <m:t>}</m:t>
                    </m:r>
                  </m:oMath>
                </a14:m>
                <a:r>
                  <a:rPr lang="en-US" altLang="zh-CN" sz="2400" dirty="0"/>
                  <a:t>,</a:t>
                </a:r>
                <a:r>
                  <a:rPr lang="zh-CN" altLang="en-US" sz="2400" dirty="0"/>
                  <a:t>则</a:t>
                </a:r>
                <a14:m>
                  <m:oMath xmlns:m="http://schemas.openxmlformats.org/officeDocument/2006/math">
                    <m:r>
                      <a:rPr lang="en-US" altLang="zh-CN" sz="2400" b="1" i="1" dirty="0" smtClean="0">
                        <a:latin typeface="Cambria Math"/>
                      </a:rPr>
                      <m:t>𝒊𝒏𝒇</m:t>
                    </m:r>
                    <m:d>
                      <m:dPr>
                        <m:begChr m:val="{"/>
                        <m:endChr m:val="}"/>
                        <m:ctrlPr>
                          <a:rPr lang="en-US" altLang="zh-CN" sz="2400" b="1" i="1" dirty="0" smtClean="0">
                            <a:latin typeface="Cambria Math" panose="02040503050406030204" pitchFamily="18" charset="0"/>
                          </a:rPr>
                        </m:ctrlPr>
                      </m:dPr>
                      <m:e>
                        <m:r>
                          <a:rPr lang="en-US" altLang="zh-CN" sz="2400" b="1" i="1" dirty="0" smtClean="0">
                            <a:latin typeface="Cambria Math"/>
                          </a:rPr>
                          <m:t>𝒇</m:t>
                        </m:r>
                        <m:d>
                          <m:dPr>
                            <m:ctrlPr>
                              <a:rPr lang="en-US" altLang="zh-CN" sz="2400" b="1" i="1" dirty="0" smtClean="0">
                                <a:latin typeface="Cambria Math" panose="02040503050406030204" pitchFamily="18" charset="0"/>
                              </a:rPr>
                            </m:ctrlPr>
                          </m:dPr>
                          <m:e>
                            <m:r>
                              <a:rPr lang="en-US" altLang="zh-CN" sz="2400" b="1" i="1" dirty="0" smtClean="0">
                                <a:latin typeface="Cambria Math"/>
                              </a:rPr>
                              <m:t>𝒙</m:t>
                            </m:r>
                          </m:e>
                        </m:d>
                        <m:r>
                          <a:rPr lang="en-US" altLang="zh-CN" sz="2400" b="1" i="1" dirty="0" smtClean="0">
                            <a:latin typeface="Cambria Math"/>
                          </a:rPr>
                          <m:t>:</m:t>
                        </m:r>
                        <m:r>
                          <a:rPr lang="en-US" altLang="zh-CN" sz="2400" b="1" i="1" dirty="0" smtClean="0">
                            <a:latin typeface="Cambria Math"/>
                          </a:rPr>
                          <m:t>𝒙</m:t>
                        </m:r>
                        <m:r>
                          <a:rPr lang="en-US" altLang="zh-CN" sz="2400" b="1" i="1" dirty="0" smtClean="0">
                            <a:latin typeface="Cambria Math"/>
                          </a:rPr>
                          <m:t>∈</m:t>
                        </m:r>
                        <m:r>
                          <a:rPr lang="en-US" altLang="zh-CN" sz="2400" b="1" i="1" dirty="0" smtClean="0">
                            <a:latin typeface="Cambria Math"/>
                          </a:rPr>
                          <m:t>𝑿</m:t>
                        </m:r>
                        <m:r>
                          <a:rPr lang="en-US" altLang="zh-CN" sz="2400" b="1" i="1" dirty="0" smtClean="0">
                            <a:latin typeface="Cambria Math"/>
                          </a:rPr>
                          <m:t>, </m:t>
                        </m:r>
                        <m:r>
                          <a:rPr lang="en-US" altLang="zh-CN" sz="2400" b="1" i="1" dirty="0" smtClean="0">
                            <a:latin typeface="Cambria Math"/>
                          </a:rPr>
                          <m:t>𝒈</m:t>
                        </m:r>
                        <m:d>
                          <m:dPr>
                            <m:ctrlPr>
                              <a:rPr lang="en-US" altLang="zh-CN" sz="2400" b="1" i="1" dirty="0" smtClean="0">
                                <a:latin typeface="Cambria Math" panose="02040503050406030204" pitchFamily="18" charset="0"/>
                              </a:rPr>
                            </m:ctrlPr>
                          </m:dPr>
                          <m:e>
                            <m:r>
                              <a:rPr lang="en-US" altLang="zh-CN" sz="2400" b="1" i="1" dirty="0" smtClean="0">
                                <a:latin typeface="Cambria Math"/>
                              </a:rPr>
                              <m:t>𝒙</m:t>
                            </m:r>
                          </m:e>
                        </m:d>
                        <m:r>
                          <a:rPr lang="en-US" altLang="zh-CN" sz="2400" b="1" i="1" dirty="0" smtClean="0">
                            <a:latin typeface="Cambria Math"/>
                          </a:rPr>
                          <m:t>≤</m:t>
                        </m:r>
                        <m:r>
                          <a:rPr lang="en-US" altLang="zh-CN" sz="2400" b="1" i="1" dirty="0" smtClean="0">
                            <a:latin typeface="Cambria Math"/>
                          </a:rPr>
                          <m:t>𝟎</m:t>
                        </m:r>
                        <m:r>
                          <a:rPr lang="en-US" altLang="zh-CN" sz="2400" b="1" i="1" dirty="0" smtClean="0">
                            <a:latin typeface="Cambria Math"/>
                          </a:rPr>
                          <m:t>,</m:t>
                        </m:r>
                        <m:r>
                          <a:rPr lang="en-US" altLang="zh-CN" sz="2400" b="1" i="1" dirty="0" smtClean="0">
                            <a:latin typeface="Cambria Math"/>
                          </a:rPr>
                          <m:t>𝒉</m:t>
                        </m:r>
                        <m:d>
                          <m:dPr>
                            <m:ctrlPr>
                              <a:rPr lang="en-US" altLang="zh-CN" sz="2400" b="1" i="1" dirty="0" smtClean="0">
                                <a:latin typeface="Cambria Math" panose="02040503050406030204" pitchFamily="18" charset="0"/>
                              </a:rPr>
                            </m:ctrlPr>
                          </m:dPr>
                          <m:e>
                            <m:r>
                              <a:rPr lang="en-US" altLang="zh-CN" sz="2400" b="1" i="1" dirty="0" smtClean="0">
                                <a:latin typeface="Cambria Math"/>
                              </a:rPr>
                              <m:t>𝒙</m:t>
                            </m:r>
                          </m:e>
                        </m:d>
                        <m:r>
                          <a:rPr lang="en-US" altLang="zh-CN" sz="2400" b="1" i="1" dirty="0" smtClean="0">
                            <a:latin typeface="Cambria Math"/>
                          </a:rPr>
                          <m:t>=</m:t>
                        </m:r>
                        <m:r>
                          <a:rPr lang="en-US" altLang="zh-CN" sz="2400" b="1" i="1" dirty="0" smtClean="0">
                            <a:latin typeface="Cambria Math"/>
                          </a:rPr>
                          <m:t>𝟎</m:t>
                        </m:r>
                      </m:e>
                    </m:d>
                    <m:r>
                      <a:rPr lang="en-US" altLang="zh-CN" sz="2400" b="1" i="1" dirty="0" smtClean="0">
                        <a:latin typeface="Cambria Math"/>
                      </a:rPr>
                      <m:t>=</m:t>
                    </m:r>
                    <m:r>
                      <a:rPr lang="en-US" altLang="zh-CN" sz="2400" b="1" i="1" dirty="0" smtClean="0">
                        <a:latin typeface="Cambria Math"/>
                      </a:rPr>
                      <m:t>𝒔𝒖𝒑</m:t>
                    </m:r>
                    <m:d>
                      <m:dPr>
                        <m:endChr m:val="}"/>
                        <m:ctrlPr>
                          <a:rPr lang="en-US" altLang="zh-CN" sz="2400" b="1" i="1" dirty="0" smtClean="0">
                            <a:latin typeface="Cambria Math" panose="02040503050406030204" pitchFamily="18" charset="0"/>
                          </a:rPr>
                        </m:ctrlPr>
                      </m:dPr>
                      <m:e>
                        <m:r>
                          <a:rPr lang="en-US" altLang="zh-CN" sz="2400" b="1" i="1" dirty="0" smtClean="0">
                            <a:latin typeface="Cambria Math"/>
                          </a:rPr>
                          <m:t>𝜽</m:t>
                        </m:r>
                        <m:d>
                          <m:dPr>
                            <m:ctrlPr>
                              <a:rPr lang="en-US" altLang="zh-CN" sz="2400" b="1" i="1" dirty="0" smtClean="0">
                                <a:latin typeface="Cambria Math" panose="02040503050406030204" pitchFamily="18" charset="0"/>
                              </a:rPr>
                            </m:ctrlPr>
                          </m:dPr>
                          <m:e>
                            <m:r>
                              <a:rPr lang="en-US" altLang="zh-CN" sz="2400" b="1" i="1" dirty="0" smtClean="0">
                                <a:latin typeface="Cambria Math"/>
                              </a:rPr>
                              <m:t>𝒖</m:t>
                            </m:r>
                            <m:r>
                              <a:rPr lang="en-US" altLang="zh-CN" sz="2400" b="1" i="1" dirty="0" smtClean="0">
                                <a:latin typeface="Cambria Math"/>
                              </a:rPr>
                              <m:t>,</m:t>
                            </m:r>
                            <m:r>
                              <a:rPr lang="en-US" altLang="zh-CN" sz="2400" b="1" i="1" dirty="0" smtClean="0">
                                <a:latin typeface="Cambria Math"/>
                              </a:rPr>
                              <m:t>𝒗</m:t>
                            </m:r>
                          </m:e>
                        </m:d>
                        <m:r>
                          <a:rPr lang="en-US" altLang="zh-CN" sz="2400" b="1" i="1" dirty="0" smtClean="0">
                            <a:latin typeface="Cambria Math"/>
                          </a:rPr>
                          <m:t>:</m:t>
                        </m:r>
                        <m:r>
                          <a:rPr lang="en-US" altLang="zh-CN" sz="2400" b="1" i="1" dirty="0" smtClean="0">
                            <a:latin typeface="Cambria Math"/>
                          </a:rPr>
                          <m:t>𝒖</m:t>
                        </m:r>
                        <m:r>
                          <a:rPr lang="en-US" altLang="zh-CN" sz="2400" b="1" i="1" dirty="0" smtClean="0">
                            <a:latin typeface="Cambria Math"/>
                          </a:rPr>
                          <m:t>≥</m:t>
                        </m:r>
                        <m:r>
                          <a:rPr lang="en-US" altLang="zh-CN" sz="2400" b="1" i="1" dirty="0" smtClean="0">
                            <a:latin typeface="Cambria Math"/>
                          </a:rPr>
                          <m:t>𝟎</m:t>
                        </m:r>
                      </m:e>
                    </m:d>
                  </m:oMath>
                </a14:m>
                <a:r>
                  <a:rPr lang="en-US" altLang="zh-CN" sz="2400" dirty="0"/>
                  <a:t>,</a:t>
                </a:r>
                <a:r>
                  <a:rPr lang="zh-CN" altLang="en-US" sz="2400" dirty="0"/>
                  <a:t>而且如果下确界是有限值，则</a:t>
                </a:r>
                <a14:m>
                  <m:oMath xmlns:m="http://schemas.openxmlformats.org/officeDocument/2006/math">
                    <m:r>
                      <a:rPr lang="zh-CN" altLang="en-US" sz="2400" b="1" i="1" smtClean="0">
                        <a:latin typeface="Cambria Math"/>
                      </a:rPr>
                      <m:t>在</m:t>
                    </m:r>
                    <m:d>
                      <m:dPr>
                        <m:ctrlPr>
                          <a:rPr lang="en-US" altLang="zh-CN" sz="2400" b="1" i="1" smtClean="0">
                            <a:latin typeface="Cambria Math" panose="02040503050406030204" pitchFamily="18" charset="0"/>
                          </a:rPr>
                        </m:ctrlPr>
                      </m:dPr>
                      <m:e>
                        <m:acc>
                          <m:accPr>
                            <m:chr m:val="̅"/>
                            <m:ctrlPr>
                              <a:rPr lang="en-US" altLang="zh-CN" sz="2400" b="1" i="1" smtClean="0">
                                <a:latin typeface="Cambria Math" panose="02040503050406030204" pitchFamily="18" charset="0"/>
                              </a:rPr>
                            </m:ctrlPr>
                          </m:accPr>
                          <m:e>
                            <m:r>
                              <a:rPr lang="en-US" altLang="zh-CN" sz="2400" b="1" i="1" smtClean="0">
                                <a:latin typeface="Cambria Math"/>
                              </a:rPr>
                              <m:t>𝒖</m:t>
                            </m:r>
                          </m:e>
                        </m:acc>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acc>
                          <m:accPr>
                            <m:chr m:val="̅"/>
                            <m:ctrlPr>
                              <a:rPr lang="en-US" altLang="zh-CN" sz="2400" b="1" i="1" smtClean="0">
                                <a:latin typeface="Cambria Math" panose="02040503050406030204" pitchFamily="18" charset="0"/>
                              </a:rPr>
                            </m:ctrlPr>
                          </m:accPr>
                          <m:e>
                            <m:r>
                              <a:rPr lang="en-US" altLang="zh-CN" sz="2400" b="1" i="1" smtClean="0">
                                <a:latin typeface="Cambria Math"/>
                              </a:rPr>
                              <m:t>𝒗</m:t>
                            </m:r>
                          </m:e>
                        </m:acc>
                      </m:e>
                    </m:d>
                  </m:oMath>
                </a14:m>
                <a:r>
                  <a:rPr lang="zh-CN" altLang="en-US" sz="2400" dirty="0"/>
                  <a:t>点达到</a:t>
                </a:r>
                <a14:m>
                  <m:oMath xmlns:m="http://schemas.openxmlformats.org/officeDocument/2006/math">
                    <m:r>
                      <a:rPr lang="en-US" altLang="zh-CN" sz="2400" b="1" i="1" smtClean="0">
                        <a:latin typeface="Cambria Math"/>
                      </a:rPr>
                      <m:t>𝒔𝒖𝒑</m:t>
                    </m:r>
                    <m:r>
                      <a:rPr lang="en-US" altLang="zh-CN" sz="2400" b="1" i="1" smtClean="0">
                        <a:latin typeface="Cambria Math"/>
                      </a:rPr>
                      <m:t>{</m:t>
                    </m:r>
                    <m:r>
                      <a:rPr lang="en-US" altLang="zh-CN" sz="2400" b="1" i="1" smtClean="0">
                        <a:latin typeface="Cambria Math"/>
                      </a:rPr>
                      <m:t>𝜽</m:t>
                    </m:r>
                    <m:d>
                      <m:dPr>
                        <m:ctrlPr>
                          <a:rPr lang="en-US" altLang="zh-CN" sz="2400" b="1" i="1" smtClean="0">
                            <a:latin typeface="Cambria Math" panose="02040503050406030204" pitchFamily="18" charset="0"/>
                          </a:rPr>
                        </m:ctrlPr>
                      </m:dPr>
                      <m:e>
                        <m:r>
                          <a:rPr lang="en-US" altLang="zh-CN" sz="2400" b="1" i="1" smtClean="0">
                            <a:latin typeface="Cambria Math"/>
                          </a:rPr>
                          <m:t>𝒖</m:t>
                        </m:r>
                        <m:r>
                          <a:rPr lang="en-US" altLang="zh-CN" sz="2400" b="1" i="1" smtClean="0">
                            <a:latin typeface="Cambria Math"/>
                          </a:rPr>
                          <m:t>,</m:t>
                        </m:r>
                        <m:r>
                          <a:rPr lang="en-US" altLang="zh-CN" sz="2400" b="1" i="1" smtClean="0">
                            <a:latin typeface="Cambria Math"/>
                          </a:rPr>
                          <m:t>𝒗</m:t>
                        </m:r>
                      </m:e>
                    </m:d>
                    <m:r>
                      <a:rPr lang="en-US" altLang="zh-CN" sz="2400" b="1" i="1" smtClean="0">
                        <a:latin typeface="Cambria Math"/>
                      </a:rPr>
                      <m:t>:</m:t>
                    </m:r>
                    <m:r>
                      <a:rPr lang="en-US" altLang="zh-CN" sz="2400" b="1" i="1" smtClean="0">
                        <a:latin typeface="Cambria Math"/>
                      </a:rPr>
                      <m:t>𝒖</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oMath>
                </a14:m>
                <a:r>
                  <a:rPr lang="en-US" altLang="zh-CN" sz="2400" dirty="0"/>
                  <a:t>,</a:t>
                </a:r>
                <a:r>
                  <a:rPr lang="zh-CN" altLang="en-US" sz="2400" dirty="0"/>
                  <a:t>如果下确界在</a:t>
                </a:r>
                <a14:m>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oMath>
                </a14:m>
                <a:r>
                  <a:rPr lang="zh-CN" altLang="en-US" sz="2400" dirty="0"/>
                  <a:t>点达到，则</a:t>
                </a:r>
                <a14:m>
                  <m:oMath xmlns:m="http://schemas.openxmlformats.org/officeDocument/2006/math">
                    <m:sSup>
                      <m:sSupPr>
                        <m:ctrlPr>
                          <a:rPr lang="en-US" altLang="zh-CN" sz="2400" b="1" i="1" dirty="0" smtClean="0">
                            <a:latin typeface="Cambria Math" panose="02040503050406030204" pitchFamily="18" charset="0"/>
                          </a:rPr>
                        </m:ctrlPr>
                      </m:sSupPr>
                      <m:e>
                        <m:acc>
                          <m:accPr>
                            <m:chr m:val="̅"/>
                            <m:ctrlPr>
                              <a:rPr lang="en-US" altLang="zh-CN" sz="2400" b="1" i="1" smtClean="0">
                                <a:latin typeface="Cambria Math" panose="02040503050406030204" pitchFamily="18" charset="0"/>
                              </a:rPr>
                            </m:ctrlPr>
                          </m:accPr>
                          <m:e>
                            <m:r>
                              <a:rPr lang="en-US" altLang="zh-CN" sz="2400" b="1" i="1" smtClean="0">
                                <a:latin typeface="Cambria Math"/>
                              </a:rPr>
                              <m:t>𝒖</m:t>
                            </m:r>
                          </m:e>
                        </m:acc>
                      </m:e>
                      <m:sup>
                        <m:r>
                          <a:rPr lang="en-US" altLang="zh-CN" sz="2400" b="1" i="1" dirty="0" smtClean="0">
                            <a:latin typeface="Cambria Math"/>
                          </a:rPr>
                          <m:t>𝑻</m:t>
                        </m:r>
                      </m:sup>
                    </m:sSup>
                    <m:r>
                      <a:rPr lang="en-US" altLang="zh-CN" sz="2400" b="1" i="1" dirty="0" smtClean="0">
                        <a:latin typeface="Cambria Math"/>
                      </a:rPr>
                      <m:t>𝒈</m:t>
                    </m:r>
                    <m:d>
                      <m:dPr>
                        <m:ctrlPr>
                          <a:rPr lang="en-US" altLang="zh-CN" sz="2400" b="1" i="1" dirty="0" smtClean="0">
                            <a:latin typeface="Cambria Math" panose="02040503050406030204" pitchFamily="18" charset="0"/>
                          </a:rPr>
                        </m:ctrlPr>
                      </m:dPr>
                      <m:e>
                        <m:acc>
                          <m:accPr>
                            <m:chr m:val="̅"/>
                            <m:ctrlPr>
                              <a:rPr lang="en-US" altLang="zh-CN" sz="2400" b="1" i="1" dirty="0" smtClean="0">
                                <a:latin typeface="Cambria Math" panose="02040503050406030204" pitchFamily="18" charset="0"/>
                              </a:rPr>
                            </m:ctrlPr>
                          </m:accPr>
                          <m:e>
                            <m:r>
                              <a:rPr lang="en-US" altLang="zh-CN" sz="2400" b="1" i="1" dirty="0" smtClean="0">
                                <a:latin typeface="Cambria Math"/>
                              </a:rPr>
                              <m:t>𝒙</m:t>
                            </m:r>
                          </m:e>
                        </m:acc>
                      </m:e>
                    </m:d>
                    <m:r>
                      <a:rPr lang="en-US" altLang="zh-CN" sz="2400" b="1" i="1" dirty="0" smtClean="0">
                        <a:latin typeface="Cambria Math"/>
                      </a:rPr>
                      <m:t>=</m:t>
                    </m:r>
                    <m:r>
                      <a:rPr lang="en-US" altLang="zh-CN" sz="2400" b="1" i="1" dirty="0" smtClean="0">
                        <a:latin typeface="Cambria Math"/>
                      </a:rPr>
                      <m:t>𝟎</m:t>
                    </m:r>
                  </m:oMath>
                </a14:m>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r="-132" b="-868"/>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上述定理表明，原问题和对偶问题在某些条件下其目标函数值是一样的，这等价于鞍点问题的存在性</a:t>
                </a:r>
                <a:endParaRPr lang="en-US" altLang="zh-CN" sz="2400" dirty="0"/>
              </a:p>
              <a:p>
                <a:r>
                  <a:rPr lang="zh-CN" altLang="en-US" sz="2400" dirty="0"/>
                  <a:t>给定原问题</a:t>
                </a:r>
                <a14:m>
                  <m:oMath xmlns:m="http://schemas.openxmlformats.org/officeDocument/2006/math">
                    <m:r>
                      <a:rPr lang="en-US" altLang="zh-CN" sz="2400" b="1" i="1" smtClean="0">
                        <a:latin typeface="Cambria Math"/>
                      </a:rPr>
                      <m:t>𝑷</m:t>
                    </m:r>
                  </m:oMath>
                </a14:m>
                <a:r>
                  <a:rPr lang="en-US" altLang="zh-CN" sz="2400" dirty="0"/>
                  <a:t>,</a:t>
                </a:r>
                <a:r>
                  <a:rPr lang="zh-CN" altLang="en-US" sz="2400" dirty="0"/>
                  <a:t>定义拉格朗日函数</a:t>
                </a:r>
                <a14:m>
                  <m:oMath xmlns:m="http://schemas.openxmlformats.org/officeDocument/2006/math">
                    <m:r>
                      <a:rPr lang="en-US" altLang="zh-CN" sz="2400" b="1" i="1" smtClean="0">
                        <a:latin typeface="Cambria Math"/>
                      </a:rPr>
                      <m:t>𝝓</m:t>
                    </m:r>
                    <m:d>
                      <m:dPr>
                        <m:ctrlPr>
                          <a:rPr lang="en-US" altLang="zh-CN" sz="2400" b="1" i="1" smtClean="0">
                            <a:latin typeface="Cambria Math" panose="02040503050406030204" pitchFamily="18" charset="0"/>
                          </a:rPr>
                        </m:ctrlPr>
                      </m:dPr>
                      <m:e>
                        <m:r>
                          <a:rPr lang="en-US" altLang="zh-CN" sz="2400" b="1" i="1" smtClean="0">
                            <a:latin typeface="Cambria Math"/>
                          </a:rPr>
                          <m:t>𝒙</m:t>
                        </m:r>
                        <m:r>
                          <a:rPr lang="en-US" altLang="zh-CN" sz="2400" b="1" i="1" smtClean="0">
                            <a:latin typeface="Cambria Math"/>
                          </a:rPr>
                          <m:t>,</m:t>
                        </m:r>
                        <m:r>
                          <a:rPr lang="en-US" altLang="zh-CN" sz="2400" b="1" i="1" smtClean="0">
                            <a:latin typeface="Cambria Math"/>
                          </a:rPr>
                          <m:t>𝒖</m:t>
                        </m:r>
                        <m:r>
                          <a:rPr lang="en-US" altLang="zh-CN" sz="2400" b="1" i="1" smtClean="0">
                            <a:latin typeface="Cambria Math"/>
                          </a:rPr>
                          <m:t>,</m:t>
                        </m:r>
                        <m:r>
                          <a:rPr lang="en-US" altLang="zh-CN" sz="2400" b="1" i="1" smtClean="0">
                            <a:latin typeface="Cambria Math"/>
                          </a:rPr>
                          <m:t>𝒗</m:t>
                        </m:r>
                      </m:e>
                    </m:d>
                    <m:r>
                      <a:rPr lang="en-US" altLang="zh-CN" sz="2400" b="1" i="1"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𝒖</m:t>
                        </m:r>
                      </m:e>
                      <m:sup>
                        <m:r>
                          <a:rPr lang="en-US" altLang="zh-CN" sz="2400" b="1" i="1" smtClean="0">
                            <a:latin typeface="Cambria Math"/>
                          </a:rPr>
                          <m:t>𝑻</m:t>
                        </m:r>
                      </m:sup>
                    </m:sSup>
                    <m:r>
                      <a:rPr lang="en-US" altLang="zh-CN" sz="2400" b="1" i="1" smtClean="0">
                        <a:latin typeface="Cambria Math"/>
                      </a:rPr>
                      <m:t>𝒈</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𝒗</m:t>
                        </m:r>
                      </m:e>
                      <m:sup>
                        <m:r>
                          <a:rPr lang="en-US" altLang="zh-CN" sz="2400" b="1" i="1" smtClean="0">
                            <a:latin typeface="Cambria Math"/>
                          </a:rPr>
                          <m:t>𝑻</m:t>
                        </m:r>
                      </m:sup>
                    </m:sSup>
                    <m:r>
                      <a:rPr lang="en-US" altLang="zh-CN" sz="2400" b="1" i="1" smtClean="0">
                        <a:latin typeface="Cambria Math"/>
                      </a:rPr>
                      <m:t>𝒉</m:t>
                    </m:r>
                    <m:r>
                      <a:rPr lang="en-US" altLang="zh-CN" sz="2400" b="1" i="1" smtClean="0">
                        <a:latin typeface="Cambria Math"/>
                      </a:rPr>
                      <m:t>(</m:t>
                    </m:r>
                    <m:r>
                      <a:rPr lang="en-US" altLang="zh-CN" sz="2400" b="1" i="1" smtClean="0">
                        <a:latin typeface="Cambria Math"/>
                      </a:rPr>
                      <m:t>𝒙</m:t>
                    </m:r>
                    <m:r>
                      <a:rPr lang="en-US" altLang="zh-CN" sz="2400" b="1" i="1" smtClean="0">
                        <a:latin typeface="Cambria Math"/>
                      </a:rPr>
                      <m:t>)</m:t>
                    </m:r>
                  </m:oMath>
                </a14:m>
                <a:r>
                  <a:rPr lang="en-US" altLang="zh-CN" sz="2400" dirty="0"/>
                  <a:t>,</a:t>
                </a:r>
                <a:r>
                  <a:rPr lang="zh-CN" altLang="en-US" sz="2400" dirty="0"/>
                  <a:t>其解</a:t>
                </a:r>
                <a14:m>
                  <m:oMath xmlns:m="http://schemas.openxmlformats.org/officeDocument/2006/math">
                    <m:r>
                      <a:rPr lang="en-US" altLang="zh-CN" sz="2400" b="1" i="1" smtClean="0">
                        <a:latin typeface="Cambria Math"/>
                      </a:rPr>
                      <m:t>(</m:t>
                    </m:r>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r>
                      <a:rPr lang="en-US" altLang="zh-CN" sz="2400" b="1" i="1" smtClean="0">
                        <a:latin typeface="Cambria Math"/>
                      </a:rPr>
                      <m:t>,</m:t>
                    </m:r>
                    <m:acc>
                      <m:accPr>
                        <m:chr m:val="̅"/>
                        <m:ctrlPr>
                          <a:rPr lang="en-US" altLang="zh-CN" sz="2400" b="1" i="1" smtClean="0">
                            <a:latin typeface="Cambria Math" panose="02040503050406030204" pitchFamily="18" charset="0"/>
                          </a:rPr>
                        </m:ctrlPr>
                      </m:accPr>
                      <m:e>
                        <m:r>
                          <a:rPr lang="en-US" altLang="zh-CN" sz="2400" b="1" i="1" smtClean="0">
                            <a:latin typeface="Cambria Math"/>
                          </a:rPr>
                          <m:t>𝒖</m:t>
                        </m:r>
                      </m:e>
                    </m:acc>
                    <m:r>
                      <a:rPr lang="en-US" altLang="zh-CN" sz="2400" b="1" i="1" smtClean="0">
                        <a:latin typeface="Cambria Math"/>
                      </a:rPr>
                      <m:t>,</m:t>
                    </m:r>
                    <m:acc>
                      <m:accPr>
                        <m:chr m:val="̅"/>
                        <m:ctrlPr>
                          <a:rPr lang="en-US" altLang="zh-CN" sz="2400" b="1" i="1" smtClean="0">
                            <a:latin typeface="Cambria Math" panose="02040503050406030204" pitchFamily="18" charset="0"/>
                          </a:rPr>
                        </m:ctrlPr>
                      </m:accPr>
                      <m:e>
                        <m:r>
                          <a:rPr lang="en-US" altLang="zh-CN" sz="2400" b="1" i="1" smtClean="0">
                            <a:latin typeface="Cambria Math"/>
                          </a:rPr>
                          <m:t>𝒗</m:t>
                        </m:r>
                      </m:e>
                    </m:acc>
                    <m:r>
                      <a:rPr lang="en-US" altLang="zh-CN" sz="2400" b="1" i="1" smtClean="0">
                        <a:latin typeface="Cambria Math"/>
                      </a:rPr>
                      <m:t>)</m:t>
                    </m:r>
                  </m:oMath>
                </a14:m>
                <a:r>
                  <a:rPr lang="zh-CN" altLang="en-US" sz="2400" dirty="0"/>
                  <a:t>称为</a:t>
                </a:r>
                <a:r>
                  <a:rPr lang="zh-CN" altLang="en-US" sz="2400" dirty="0">
                    <a:solidFill>
                      <a:srgbClr val="FF0000"/>
                    </a:solidFill>
                  </a:rPr>
                  <a:t>拉格朗日函数的鞍点</a:t>
                </a:r>
                <a:r>
                  <a:rPr lang="zh-CN" altLang="en-US" sz="2400" dirty="0"/>
                  <a:t>，如果</a:t>
                </a:r>
                <a14:m>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r>
                      <a:rPr lang="en-US" altLang="zh-CN" sz="2400" b="1" i="1" dirty="0" smtClean="0">
                        <a:latin typeface="Cambria Math"/>
                      </a:rPr>
                      <m:t>∈</m:t>
                    </m:r>
                    <m:r>
                      <a:rPr lang="en-US" altLang="zh-CN" sz="2400" b="1" i="1" dirty="0" smtClean="0">
                        <a:latin typeface="Cambria Math"/>
                      </a:rPr>
                      <m:t>𝑿</m:t>
                    </m:r>
                    <m:r>
                      <a:rPr lang="en-US" altLang="zh-CN" sz="2400" b="1" i="1" dirty="0" smtClean="0">
                        <a:latin typeface="Cambria Math"/>
                      </a:rPr>
                      <m:t>,</m:t>
                    </m:r>
                    <m:acc>
                      <m:accPr>
                        <m:chr m:val="̅"/>
                        <m:ctrlPr>
                          <a:rPr lang="en-US" altLang="zh-CN" sz="2400" b="1" i="1" dirty="0" smtClean="0">
                            <a:latin typeface="Cambria Math" panose="02040503050406030204" pitchFamily="18" charset="0"/>
                          </a:rPr>
                        </m:ctrlPr>
                      </m:accPr>
                      <m:e>
                        <m:r>
                          <a:rPr lang="en-US" altLang="zh-CN" sz="2400" b="1" i="1" dirty="0" smtClean="0">
                            <a:latin typeface="Cambria Math"/>
                          </a:rPr>
                          <m:t>𝒖</m:t>
                        </m:r>
                      </m:e>
                    </m:acc>
                    <m:r>
                      <a:rPr lang="en-US" altLang="zh-CN" sz="2400" b="1" i="1" dirty="0" smtClean="0">
                        <a:latin typeface="Cambria Math"/>
                      </a:rPr>
                      <m:t>≥</m:t>
                    </m:r>
                    <m:r>
                      <a:rPr lang="en-US" altLang="zh-CN" sz="2400" b="1" i="1" dirty="0" smtClean="0">
                        <a:latin typeface="Cambria Math"/>
                      </a:rPr>
                      <m:t>𝟎</m:t>
                    </m:r>
                    <m:r>
                      <a:rPr lang="en-US" altLang="zh-CN" sz="2400" b="1" i="1" dirty="0" smtClean="0">
                        <a:latin typeface="Cambria Math"/>
                      </a:rPr>
                      <m:t>,</m:t>
                    </m:r>
                    <m:r>
                      <a:rPr lang="en-US" altLang="zh-CN" sz="2400" b="1" i="1" dirty="0" smtClean="0">
                        <a:latin typeface="Cambria Math"/>
                      </a:rPr>
                      <m:t>且</m:t>
                    </m:r>
                    <m:r>
                      <a:rPr lang="en-US" altLang="zh-CN" sz="2400" i="1">
                        <a:latin typeface="Cambria Math"/>
                      </a:rPr>
                      <m:t>𝝓</m:t>
                    </m:r>
                    <m:d>
                      <m:dPr>
                        <m:ctrlPr>
                          <a:rPr lang="en-US" altLang="zh-CN" sz="2400" i="1">
                            <a:latin typeface="Cambria Math" panose="02040503050406030204" pitchFamily="18" charset="0"/>
                          </a:rPr>
                        </m:ctrlPr>
                      </m:dPr>
                      <m:e>
                        <m:acc>
                          <m:accPr>
                            <m:chr m:val="̅"/>
                            <m:ctrlPr>
                              <a:rPr lang="en-US" altLang="zh-CN" sz="2400" b="1" i="1" smtClean="0">
                                <a:latin typeface="Cambria Math" panose="02040503050406030204" pitchFamily="18" charset="0"/>
                              </a:rPr>
                            </m:ctrlPr>
                          </m:accPr>
                          <m:e>
                            <m:r>
                              <a:rPr lang="en-US" altLang="zh-CN" sz="2400" i="1">
                                <a:latin typeface="Cambria Math"/>
                              </a:rPr>
                              <m:t>𝒙</m:t>
                            </m:r>
                          </m:e>
                        </m:acc>
                        <m:r>
                          <a:rPr lang="en-US" altLang="zh-CN" sz="2400" i="1">
                            <a:latin typeface="Cambria Math"/>
                          </a:rPr>
                          <m:t>,</m:t>
                        </m:r>
                        <m:r>
                          <a:rPr lang="en-US" altLang="zh-CN" sz="2400" i="1">
                            <a:latin typeface="Cambria Math"/>
                          </a:rPr>
                          <m:t>𝒖</m:t>
                        </m:r>
                        <m:r>
                          <a:rPr lang="en-US" altLang="zh-CN" sz="2400" i="1">
                            <a:latin typeface="Cambria Math"/>
                          </a:rPr>
                          <m:t>,</m:t>
                        </m:r>
                        <m:r>
                          <a:rPr lang="en-US" altLang="zh-CN" sz="2400" i="1">
                            <a:latin typeface="Cambria Math"/>
                          </a:rPr>
                          <m:t>𝒗</m:t>
                        </m:r>
                      </m:e>
                    </m:d>
                    <m:r>
                      <a:rPr lang="en-US" altLang="zh-CN" sz="2400" b="1" i="1" smtClean="0">
                        <a:latin typeface="Cambria Math"/>
                      </a:rPr>
                      <m:t>≤</m:t>
                    </m:r>
                    <m:r>
                      <a:rPr lang="en-US" altLang="zh-CN" sz="2400" i="1">
                        <a:latin typeface="Cambria Math"/>
                      </a:rPr>
                      <m:t>𝝓</m:t>
                    </m:r>
                    <m:d>
                      <m:dPr>
                        <m:ctrlPr>
                          <a:rPr lang="en-US" altLang="zh-CN" sz="2400" i="1">
                            <a:latin typeface="Cambria Math" panose="02040503050406030204" pitchFamily="18" charset="0"/>
                          </a:rPr>
                        </m:ctrlPr>
                      </m:dPr>
                      <m:e>
                        <m:acc>
                          <m:accPr>
                            <m:chr m:val="̅"/>
                            <m:ctrlPr>
                              <a:rPr lang="en-US" altLang="zh-CN" sz="2400" b="1" i="1" smtClean="0">
                                <a:latin typeface="Cambria Math" panose="02040503050406030204" pitchFamily="18" charset="0"/>
                              </a:rPr>
                            </m:ctrlPr>
                          </m:accPr>
                          <m:e>
                            <m:r>
                              <a:rPr lang="en-US" altLang="zh-CN" sz="2400" i="1">
                                <a:latin typeface="Cambria Math"/>
                              </a:rPr>
                              <m:t>𝒙</m:t>
                            </m:r>
                          </m:e>
                        </m:acc>
                        <m:r>
                          <a:rPr lang="en-US" altLang="zh-CN" sz="2400" i="1">
                            <a:latin typeface="Cambria Math"/>
                          </a:rPr>
                          <m:t>,</m:t>
                        </m:r>
                        <m:acc>
                          <m:accPr>
                            <m:chr m:val="̅"/>
                            <m:ctrlPr>
                              <a:rPr lang="en-US" altLang="zh-CN" sz="2400" b="1" i="1" dirty="0" smtClean="0">
                                <a:latin typeface="Cambria Math" panose="02040503050406030204" pitchFamily="18" charset="0"/>
                              </a:rPr>
                            </m:ctrlPr>
                          </m:accPr>
                          <m:e>
                            <m:r>
                              <a:rPr lang="en-US" altLang="zh-CN" sz="2400" i="1">
                                <a:latin typeface="Cambria Math"/>
                              </a:rPr>
                              <m:t>𝒖</m:t>
                            </m:r>
                          </m:e>
                        </m:acc>
                        <m:r>
                          <a:rPr lang="en-US" altLang="zh-CN" sz="2400" i="1">
                            <a:latin typeface="Cambria Math"/>
                          </a:rPr>
                          <m:t>,</m:t>
                        </m:r>
                        <m:acc>
                          <m:accPr>
                            <m:chr m:val="̅"/>
                            <m:ctrlPr>
                              <a:rPr lang="en-US" altLang="zh-CN" sz="2400" b="1" i="1" smtClean="0">
                                <a:latin typeface="Cambria Math" panose="02040503050406030204" pitchFamily="18" charset="0"/>
                              </a:rPr>
                            </m:ctrlPr>
                          </m:accPr>
                          <m:e>
                            <m:r>
                              <a:rPr lang="en-US" altLang="zh-CN" sz="2400" i="1">
                                <a:latin typeface="Cambria Math"/>
                              </a:rPr>
                              <m:t>𝒗</m:t>
                            </m:r>
                          </m:e>
                        </m:acc>
                      </m:e>
                    </m:d>
                    <m:r>
                      <a:rPr lang="en-US" altLang="zh-CN" sz="2400" b="1" i="1" smtClean="0">
                        <a:latin typeface="Cambria Math"/>
                      </a:rPr>
                      <m:t>≤</m:t>
                    </m:r>
                    <m:r>
                      <a:rPr lang="en-US" altLang="zh-CN" sz="2400" i="1">
                        <a:latin typeface="Cambria Math"/>
                      </a:rPr>
                      <m:t>𝝓</m:t>
                    </m:r>
                    <m:d>
                      <m:dPr>
                        <m:ctrlPr>
                          <a:rPr lang="en-US" altLang="zh-CN" sz="2400" i="1">
                            <a:latin typeface="Cambria Math" panose="02040503050406030204" pitchFamily="18" charset="0"/>
                          </a:rPr>
                        </m:ctrlPr>
                      </m:dPr>
                      <m:e>
                        <m:r>
                          <a:rPr lang="en-US" altLang="zh-CN" sz="2400" i="1">
                            <a:latin typeface="Cambria Math"/>
                          </a:rPr>
                          <m:t>𝒙</m:t>
                        </m:r>
                        <m:r>
                          <a:rPr lang="en-US" altLang="zh-CN" sz="2400" i="1">
                            <a:latin typeface="Cambria Math"/>
                          </a:rPr>
                          <m:t>,</m:t>
                        </m:r>
                        <m:acc>
                          <m:accPr>
                            <m:chr m:val="̅"/>
                            <m:ctrlPr>
                              <a:rPr lang="en-US" altLang="zh-CN" sz="2400" b="1" i="1" smtClean="0">
                                <a:latin typeface="Cambria Math" panose="02040503050406030204" pitchFamily="18" charset="0"/>
                              </a:rPr>
                            </m:ctrlPr>
                          </m:accPr>
                          <m:e>
                            <m:r>
                              <a:rPr lang="en-US" altLang="zh-CN" sz="2400" i="1">
                                <a:latin typeface="Cambria Math"/>
                              </a:rPr>
                              <m:t>𝒖</m:t>
                            </m:r>
                          </m:e>
                        </m:acc>
                        <m:r>
                          <a:rPr lang="en-US" altLang="zh-CN" sz="2400" i="1">
                            <a:latin typeface="Cambria Math"/>
                          </a:rPr>
                          <m:t>,</m:t>
                        </m:r>
                        <m:acc>
                          <m:accPr>
                            <m:chr m:val="̅"/>
                            <m:ctrlPr>
                              <a:rPr lang="en-US" altLang="zh-CN" sz="2400" b="1" i="1" smtClean="0">
                                <a:latin typeface="Cambria Math" panose="02040503050406030204" pitchFamily="18" charset="0"/>
                              </a:rPr>
                            </m:ctrlPr>
                          </m:accPr>
                          <m:e>
                            <m:r>
                              <a:rPr lang="en-US" altLang="zh-CN" sz="2400" i="1">
                                <a:latin typeface="Cambria Math"/>
                              </a:rPr>
                              <m:t>𝒗</m:t>
                            </m:r>
                          </m:e>
                        </m:acc>
                      </m:e>
                    </m:d>
                  </m:oMath>
                </a14:m>
                <a:r>
                  <a:rPr lang="zh-CN" altLang="en-US" sz="2400" dirty="0"/>
                  <a:t>对所有</a:t>
                </a:r>
                <a14:m>
                  <m:oMath xmlns:m="http://schemas.openxmlformats.org/officeDocument/2006/math">
                    <m:r>
                      <a:rPr lang="en-US" altLang="zh-CN" sz="2400" b="1" i="1" smtClean="0">
                        <a:latin typeface="Cambria Math"/>
                      </a:rPr>
                      <m:t>𝒙</m:t>
                    </m:r>
                    <m:r>
                      <a:rPr lang="en-US" altLang="zh-CN" sz="2400" b="1" i="1" smtClean="0">
                        <a:latin typeface="Cambria Math"/>
                      </a:rPr>
                      <m:t>∈</m:t>
                    </m:r>
                    <m:r>
                      <a:rPr lang="en-US" altLang="zh-CN" sz="2400" b="1" i="1" smtClean="0">
                        <a:latin typeface="Cambria Math"/>
                      </a:rPr>
                      <m:t>𝑿</m:t>
                    </m:r>
                    <m:r>
                      <a:rPr lang="en-US" altLang="zh-CN" sz="2400" b="1" i="1" smtClean="0">
                        <a:latin typeface="Cambria Math"/>
                      </a:rPr>
                      <m:t>,</m:t>
                    </m:r>
                    <m:d>
                      <m:dPr>
                        <m:ctrlPr>
                          <a:rPr lang="en-US" altLang="zh-CN" sz="2400" b="1" i="1" smtClean="0">
                            <a:latin typeface="Cambria Math" panose="02040503050406030204" pitchFamily="18" charset="0"/>
                          </a:rPr>
                        </m:ctrlPr>
                      </m:dPr>
                      <m:e>
                        <m:r>
                          <a:rPr lang="en-US" altLang="zh-CN" sz="2400" b="1" i="1" smtClean="0">
                            <a:latin typeface="Cambria Math"/>
                          </a:rPr>
                          <m:t>𝒖</m:t>
                        </m:r>
                        <m:r>
                          <a:rPr lang="en-US" altLang="zh-CN" sz="2400" b="1" i="1" smtClean="0">
                            <a:latin typeface="Cambria Math"/>
                          </a:rPr>
                          <m:t>,</m:t>
                        </m:r>
                        <m:r>
                          <a:rPr lang="en-US" altLang="zh-CN" sz="2400" b="1" i="1" smtClean="0">
                            <a:latin typeface="Cambria Math"/>
                          </a:rPr>
                          <m:t>𝒗</m:t>
                        </m:r>
                      </m:e>
                    </m:d>
                    <m:r>
                      <a:rPr lang="en-US" altLang="zh-CN" sz="2400" b="1" i="1" smtClean="0">
                        <a:latin typeface="Cambria Math"/>
                      </a:rPr>
                      <m:t>,</m:t>
                    </m:r>
                    <m:r>
                      <a:rPr lang="en-US" altLang="zh-CN" sz="2400" b="1" i="1" smtClean="0">
                        <a:latin typeface="Cambria Math"/>
                      </a:rPr>
                      <m:t>𝒖</m:t>
                    </m:r>
                    <m:r>
                      <a:rPr lang="en-US" altLang="zh-CN" sz="2400" b="1" i="1" smtClean="0">
                        <a:latin typeface="Cambria Math"/>
                      </a:rPr>
                      <m:t>≥</m:t>
                    </m:r>
                    <m:r>
                      <a:rPr lang="en-US" altLang="zh-CN" sz="2400" b="1" i="1" smtClean="0">
                        <a:latin typeface="Cambria Math"/>
                      </a:rPr>
                      <m:t>𝟎</m:t>
                    </m:r>
                  </m:oMath>
                </a14:m>
                <a:r>
                  <a:rPr lang="zh-CN" altLang="en-US" sz="2400" dirty="0"/>
                  <a:t>都成立</a:t>
                </a:r>
                <a:r>
                  <a:rPr lang="en-US" altLang="zh-CN" sz="2400" dirty="0"/>
                  <a:t>(</a:t>
                </a:r>
                <a14:m>
                  <m:oMath xmlns:m="http://schemas.openxmlformats.org/officeDocument/2006/math">
                    <m:acc>
                      <m:accPr>
                        <m:chr m:val="̅"/>
                        <m:ctrlPr>
                          <a:rPr lang="en-US" altLang="zh-CN" sz="2400" b="1" i="1" smtClean="0">
                            <a:solidFill>
                              <a:srgbClr val="FF0000"/>
                            </a:solidFill>
                            <a:latin typeface="Cambria Math" panose="02040503050406030204" pitchFamily="18" charset="0"/>
                          </a:rPr>
                        </m:ctrlPr>
                      </m:accPr>
                      <m:e>
                        <m:r>
                          <a:rPr lang="en-US" altLang="zh-CN" sz="2400" b="1" i="1" smtClean="0">
                            <a:solidFill>
                              <a:srgbClr val="FF0000"/>
                            </a:solidFill>
                            <a:latin typeface="Cambria Math" panose="02040503050406030204" pitchFamily="18" charset="0"/>
                          </a:rPr>
                          <m:t>𝒙</m:t>
                        </m:r>
                      </m:e>
                    </m:acc>
                    <m:r>
                      <a:rPr lang="en-US" altLang="zh-CN" sz="2400" b="1" i="1" dirty="0" smtClean="0">
                        <a:solidFill>
                          <a:srgbClr val="FF0000"/>
                        </a:solidFill>
                        <a:latin typeface="Cambria Math" panose="02040503050406030204" pitchFamily="18" charset="0"/>
                      </a:rPr>
                      <m:t>=</m:t>
                    </m:r>
                    <m:r>
                      <a:rPr lang="en-US" altLang="zh-CN" sz="2400" b="1" i="1" dirty="0" smtClean="0">
                        <a:solidFill>
                          <a:srgbClr val="FF0000"/>
                        </a:solidFill>
                        <a:latin typeface="Cambria Math" panose="02040503050406030204" pitchFamily="18" charset="0"/>
                      </a:rPr>
                      <m:t>𝒎𝒊</m:t>
                    </m:r>
                    <m:sSub>
                      <m:sSubPr>
                        <m:ctrlPr>
                          <a:rPr lang="en-US" altLang="zh-CN" sz="2400" b="1" i="1" dirty="0" smtClean="0">
                            <a:solidFill>
                              <a:srgbClr val="FF0000"/>
                            </a:solidFill>
                            <a:latin typeface="Cambria Math" panose="02040503050406030204" pitchFamily="18" charset="0"/>
                          </a:rPr>
                        </m:ctrlPr>
                      </m:sSubPr>
                      <m:e>
                        <m:r>
                          <a:rPr lang="en-US" altLang="zh-CN" sz="2400" b="1" i="1" dirty="0" smtClean="0">
                            <a:solidFill>
                              <a:srgbClr val="FF0000"/>
                            </a:solidFill>
                            <a:latin typeface="Cambria Math" panose="02040503050406030204" pitchFamily="18" charset="0"/>
                          </a:rPr>
                          <m:t>𝒏</m:t>
                        </m:r>
                      </m:e>
                      <m:sub>
                        <m:r>
                          <a:rPr lang="en-US" altLang="zh-CN" sz="2400" b="1" i="1" dirty="0" smtClean="0">
                            <a:solidFill>
                              <a:srgbClr val="FF0000"/>
                            </a:solidFill>
                            <a:latin typeface="Cambria Math" panose="02040503050406030204" pitchFamily="18" charset="0"/>
                          </a:rPr>
                          <m:t>𝒙</m:t>
                        </m:r>
                      </m:sub>
                    </m:sSub>
                    <m:r>
                      <a:rPr lang="en-US" altLang="zh-CN" sz="2400" b="1" i="1" dirty="0" smtClean="0">
                        <a:solidFill>
                          <a:srgbClr val="FF0000"/>
                        </a:solidFill>
                        <a:latin typeface="Cambria Math" panose="02040503050406030204" pitchFamily="18" charset="0"/>
                      </a:rPr>
                      <m:t> </m:t>
                    </m:r>
                    <m:r>
                      <a:rPr lang="en-US" altLang="zh-CN" sz="2400" i="1">
                        <a:solidFill>
                          <a:srgbClr val="FF0000"/>
                        </a:solidFill>
                        <a:latin typeface="Cambria Math"/>
                      </a:rPr>
                      <m:t>𝝓</m:t>
                    </m:r>
                    <m:r>
                      <a:rPr lang="en-US" altLang="zh-CN" sz="2400" b="1" i="1" dirty="0" smtClean="0">
                        <a:solidFill>
                          <a:srgbClr val="FF0000"/>
                        </a:solidFill>
                        <a:latin typeface="Cambria Math" panose="02040503050406030204" pitchFamily="18" charset="0"/>
                      </a:rPr>
                      <m:t>(</m:t>
                    </m:r>
                    <m:r>
                      <a:rPr lang="en-US" altLang="zh-CN" sz="2400" b="1" i="1" dirty="0" smtClean="0">
                        <a:solidFill>
                          <a:srgbClr val="FF0000"/>
                        </a:solidFill>
                        <a:latin typeface="Cambria Math" panose="02040503050406030204" pitchFamily="18" charset="0"/>
                      </a:rPr>
                      <m:t>𝒙</m:t>
                    </m:r>
                    <m:r>
                      <a:rPr lang="en-US" altLang="zh-CN" sz="2400" b="1" i="1" dirty="0" smtClean="0">
                        <a:solidFill>
                          <a:srgbClr val="FF0000"/>
                        </a:solidFill>
                        <a:latin typeface="Cambria Math" panose="02040503050406030204" pitchFamily="18" charset="0"/>
                      </a:rPr>
                      <m:t>,</m:t>
                    </m:r>
                    <m:acc>
                      <m:accPr>
                        <m:chr m:val="̅"/>
                        <m:ctrlPr>
                          <a:rPr lang="en-US" altLang="zh-CN" sz="2400" b="1" i="1" dirty="0" smtClean="0">
                            <a:solidFill>
                              <a:srgbClr val="FF0000"/>
                            </a:solidFill>
                            <a:latin typeface="Cambria Math" panose="02040503050406030204" pitchFamily="18" charset="0"/>
                          </a:rPr>
                        </m:ctrlPr>
                      </m:accPr>
                      <m:e>
                        <m:r>
                          <a:rPr lang="en-US" altLang="zh-CN" sz="2400" b="1" i="1" dirty="0" smtClean="0">
                            <a:solidFill>
                              <a:srgbClr val="FF0000"/>
                            </a:solidFill>
                            <a:latin typeface="Cambria Math" panose="02040503050406030204" pitchFamily="18" charset="0"/>
                          </a:rPr>
                          <m:t>𝒖</m:t>
                        </m:r>
                      </m:e>
                    </m:acc>
                    <m:r>
                      <a:rPr lang="en-US" altLang="zh-CN" sz="2400" b="1" i="1" dirty="0" smtClean="0">
                        <a:solidFill>
                          <a:srgbClr val="FF0000"/>
                        </a:solidFill>
                        <a:latin typeface="Cambria Math" panose="02040503050406030204" pitchFamily="18" charset="0"/>
                      </a:rPr>
                      <m:t>,</m:t>
                    </m:r>
                    <m:acc>
                      <m:accPr>
                        <m:chr m:val="̅"/>
                        <m:ctrlPr>
                          <a:rPr lang="en-US" altLang="zh-CN" sz="2400" b="1" i="1" dirty="0" smtClean="0">
                            <a:solidFill>
                              <a:srgbClr val="FF0000"/>
                            </a:solidFill>
                            <a:latin typeface="Cambria Math" panose="02040503050406030204" pitchFamily="18" charset="0"/>
                          </a:rPr>
                        </m:ctrlPr>
                      </m:accPr>
                      <m:e>
                        <m:r>
                          <a:rPr lang="en-US" altLang="zh-CN" sz="2400" b="1" i="1" dirty="0" smtClean="0">
                            <a:solidFill>
                              <a:srgbClr val="FF0000"/>
                            </a:solidFill>
                            <a:latin typeface="Cambria Math" panose="02040503050406030204" pitchFamily="18" charset="0"/>
                          </a:rPr>
                          <m:t>𝒗</m:t>
                        </m:r>
                      </m:e>
                    </m:acc>
                  </m:oMath>
                </a14:m>
                <a:r>
                  <a:rPr lang="en-US" altLang="zh-CN" sz="2400" dirty="0">
                    <a:solidFill>
                      <a:srgbClr val="FF0000"/>
                    </a:solidFill>
                  </a:rPr>
                  <a:t>), </a:t>
                </a:r>
                <a14:m>
                  <m:oMath xmlns:m="http://schemas.openxmlformats.org/officeDocument/2006/math">
                    <m:d>
                      <m:dPr>
                        <m:ctrlPr>
                          <a:rPr lang="en-US" altLang="zh-CN" sz="2400" b="1" i="1" smtClean="0">
                            <a:solidFill>
                              <a:srgbClr val="FF0000"/>
                            </a:solidFill>
                            <a:latin typeface="Cambria Math" panose="02040503050406030204" pitchFamily="18" charset="0"/>
                          </a:rPr>
                        </m:ctrlPr>
                      </m:dPr>
                      <m:e>
                        <m:acc>
                          <m:accPr>
                            <m:chr m:val="̅"/>
                            <m:ctrlPr>
                              <a:rPr lang="en-US" altLang="zh-CN" sz="2400" i="1" dirty="0">
                                <a:solidFill>
                                  <a:srgbClr val="FF0000"/>
                                </a:solidFill>
                                <a:latin typeface="Cambria Math" panose="02040503050406030204" pitchFamily="18" charset="0"/>
                              </a:rPr>
                            </m:ctrlPr>
                          </m:accPr>
                          <m:e>
                            <m:r>
                              <a:rPr lang="en-US" altLang="zh-CN" sz="2400" i="1" dirty="0">
                                <a:solidFill>
                                  <a:srgbClr val="FF0000"/>
                                </a:solidFill>
                                <a:latin typeface="Cambria Math" panose="02040503050406030204" pitchFamily="18" charset="0"/>
                              </a:rPr>
                              <m:t>𝒖</m:t>
                            </m:r>
                          </m:e>
                        </m:acc>
                        <m:r>
                          <a:rPr lang="en-US" altLang="zh-CN" sz="2400" i="1" dirty="0">
                            <a:solidFill>
                              <a:srgbClr val="FF0000"/>
                            </a:solidFill>
                            <a:latin typeface="Cambria Math" panose="02040503050406030204" pitchFamily="18" charset="0"/>
                          </a:rPr>
                          <m:t>,</m:t>
                        </m:r>
                        <m:acc>
                          <m:accPr>
                            <m:chr m:val="̅"/>
                            <m:ctrlPr>
                              <a:rPr lang="en-US" altLang="zh-CN" sz="2400" i="1" dirty="0">
                                <a:solidFill>
                                  <a:srgbClr val="FF0000"/>
                                </a:solidFill>
                                <a:latin typeface="Cambria Math" panose="02040503050406030204" pitchFamily="18" charset="0"/>
                              </a:rPr>
                            </m:ctrlPr>
                          </m:accPr>
                          <m:e>
                            <m:r>
                              <a:rPr lang="en-US" altLang="zh-CN" sz="2400" i="1" dirty="0">
                                <a:solidFill>
                                  <a:srgbClr val="FF0000"/>
                                </a:solidFill>
                                <a:latin typeface="Cambria Math" panose="02040503050406030204" pitchFamily="18" charset="0"/>
                              </a:rPr>
                              <m:t>𝒗</m:t>
                            </m:r>
                          </m:e>
                        </m:acc>
                      </m:e>
                    </m:d>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𝒎𝒂</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𝒖</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𝒗</m:t>
                        </m:r>
                      </m:sub>
                    </m:sSub>
                    <m:r>
                      <a:rPr lang="en-US" altLang="zh-CN" sz="2400" b="1" i="1" smtClean="0">
                        <a:solidFill>
                          <a:srgbClr val="FF0000"/>
                        </a:solidFill>
                        <a:latin typeface="Cambria Math" panose="02040503050406030204" pitchFamily="18" charset="0"/>
                      </a:rPr>
                      <m:t> </m:t>
                    </m:r>
                    <m:r>
                      <a:rPr lang="en-US" altLang="zh-CN" sz="2400" i="1">
                        <a:solidFill>
                          <a:srgbClr val="FF0000"/>
                        </a:solidFill>
                        <a:latin typeface="Cambria Math"/>
                      </a:rPr>
                      <m:t>𝝓</m:t>
                    </m:r>
                    <m:r>
                      <a:rPr lang="en-US" altLang="zh-CN" sz="2400" b="1" i="1" smtClean="0">
                        <a:solidFill>
                          <a:srgbClr val="FF0000"/>
                        </a:solidFill>
                        <a:latin typeface="Cambria Math" panose="02040503050406030204" pitchFamily="18" charset="0"/>
                      </a:rPr>
                      <m:t>(</m:t>
                    </m:r>
                    <m:acc>
                      <m:accPr>
                        <m:chr m:val="̅"/>
                        <m:ctrlPr>
                          <a:rPr lang="en-US" altLang="zh-CN" sz="2400" b="1" i="1" smtClean="0">
                            <a:solidFill>
                              <a:srgbClr val="FF0000"/>
                            </a:solidFill>
                            <a:latin typeface="Cambria Math" panose="02040503050406030204" pitchFamily="18" charset="0"/>
                          </a:rPr>
                        </m:ctrlPr>
                      </m:accPr>
                      <m:e>
                        <m:r>
                          <a:rPr lang="en-US" altLang="zh-CN" sz="2400" b="1" i="1" smtClean="0">
                            <a:solidFill>
                              <a:srgbClr val="FF0000"/>
                            </a:solidFill>
                            <a:latin typeface="Cambria Math" panose="02040503050406030204" pitchFamily="18" charset="0"/>
                          </a:rPr>
                          <m:t>𝒙</m:t>
                        </m:r>
                      </m:e>
                    </m:acc>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𝒖</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𝒗</m:t>
                    </m:r>
                    <m:r>
                      <a:rPr lang="en-US" altLang="zh-CN" sz="2400" b="1" i="1" smtClean="0">
                        <a:solidFill>
                          <a:srgbClr val="FF0000"/>
                        </a:solidFill>
                        <a:latin typeface="Cambria Math" panose="02040503050406030204" pitchFamily="18" charset="0"/>
                      </a:rPr>
                      <m:t>)</m:t>
                    </m:r>
                  </m:oMath>
                </a14:m>
                <a:r>
                  <a:rPr lang="en-US" altLang="zh-CN" sz="2400" dirty="0"/>
                  <a:t>)</a:t>
                </a:r>
              </a:p>
              <a:p>
                <a:r>
                  <a:rPr lang="zh-CN" altLang="en-US" sz="2400" dirty="0"/>
                  <a:t>鞍点最优性和不存在对偶间隙定理：</a:t>
                </a:r>
                <a:r>
                  <a:rPr lang="en-US" altLang="zh-CN" sz="2400" dirty="0"/>
                  <a:t> </a:t>
                </a:r>
                <a14:m>
                  <m:oMath xmlns:m="http://schemas.openxmlformats.org/officeDocument/2006/math">
                    <m:r>
                      <a:rPr lang="en-US" altLang="zh-CN" sz="2400" i="1">
                        <a:latin typeface="Cambria Math"/>
                      </a:rPr>
                      <m:t>(</m:t>
                    </m:r>
                    <m:acc>
                      <m:accPr>
                        <m:chr m:val="̅"/>
                        <m:ctrlPr>
                          <a:rPr lang="en-US" altLang="zh-CN" sz="2400" i="1">
                            <a:latin typeface="Cambria Math" panose="02040503050406030204" pitchFamily="18" charset="0"/>
                          </a:rPr>
                        </m:ctrlPr>
                      </m:accPr>
                      <m:e>
                        <m:r>
                          <a:rPr lang="en-US" altLang="zh-CN" sz="2400" i="1">
                            <a:latin typeface="Cambria Math"/>
                          </a:rPr>
                          <m:t>𝒙</m:t>
                        </m:r>
                      </m:e>
                    </m:acc>
                    <m:r>
                      <a:rPr lang="en-US" altLang="zh-CN" sz="2400" i="1">
                        <a:latin typeface="Cambria Math"/>
                      </a:rPr>
                      <m:t>,</m:t>
                    </m:r>
                    <m:acc>
                      <m:accPr>
                        <m:chr m:val="̅"/>
                        <m:ctrlPr>
                          <a:rPr lang="en-US" altLang="zh-CN" sz="2400" i="1">
                            <a:latin typeface="Cambria Math" panose="02040503050406030204" pitchFamily="18" charset="0"/>
                          </a:rPr>
                        </m:ctrlPr>
                      </m:accPr>
                      <m:e>
                        <m:r>
                          <a:rPr lang="en-US" altLang="zh-CN" sz="2400" i="1">
                            <a:latin typeface="Cambria Math"/>
                          </a:rPr>
                          <m:t>𝒖</m:t>
                        </m:r>
                      </m:e>
                    </m:acc>
                    <m:r>
                      <a:rPr lang="en-US" altLang="zh-CN" sz="2400" i="1">
                        <a:latin typeface="Cambria Math"/>
                      </a:rPr>
                      <m:t>,</m:t>
                    </m:r>
                    <m:acc>
                      <m:accPr>
                        <m:chr m:val="̅"/>
                        <m:ctrlPr>
                          <a:rPr lang="en-US" altLang="zh-CN" sz="2400" i="1">
                            <a:latin typeface="Cambria Math" panose="02040503050406030204" pitchFamily="18" charset="0"/>
                          </a:rPr>
                        </m:ctrlPr>
                      </m:accPr>
                      <m:e>
                        <m:r>
                          <a:rPr lang="en-US" altLang="zh-CN" sz="2400" i="1">
                            <a:latin typeface="Cambria Math"/>
                          </a:rPr>
                          <m:t>𝒗</m:t>
                        </m:r>
                      </m:e>
                    </m:acc>
                    <m:r>
                      <a:rPr lang="en-US" altLang="zh-CN" sz="2400" i="1">
                        <a:latin typeface="Cambria Math"/>
                      </a:rPr>
                      <m:t>)</m:t>
                    </m:r>
                  </m:oMath>
                </a14:m>
                <a:r>
                  <a:rPr lang="zh-CN" altLang="en-US" sz="2400" dirty="0"/>
                  <a:t>为拉格朗日函数</a:t>
                </a:r>
                <a14:m>
                  <m:oMath xmlns:m="http://schemas.openxmlformats.org/officeDocument/2006/math">
                    <m:r>
                      <a:rPr lang="en-US" altLang="zh-CN" sz="2400" i="1">
                        <a:latin typeface="Cambria Math"/>
                      </a:rPr>
                      <m:t>𝝓</m:t>
                    </m:r>
                    <m:d>
                      <m:dPr>
                        <m:ctrlPr>
                          <a:rPr lang="en-US" altLang="zh-CN" sz="2400" i="1">
                            <a:latin typeface="Cambria Math" panose="02040503050406030204" pitchFamily="18" charset="0"/>
                          </a:rPr>
                        </m:ctrlPr>
                      </m:dPr>
                      <m:e>
                        <m:r>
                          <a:rPr lang="en-US" altLang="zh-CN" sz="2400" i="1">
                            <a:latin typeface="Cambria Math"/>
                          </a:rPr>
                          <m:t>𝒙</m:t>
                        </m:r>
                        <m:r>
                          <a:rPr lang="en-US" altLang="zh-CN" sz="2400" i="1">
                            <a:latin typeface="Cambria Math"/>
                          </a:rPr>
                          <m:t>,</m:t>
                        </m:r>
                        <m:r>
                          <a:rPr lang="en-US" altLang="zh-CN" sz="2400" i="1">
                            <a:latin typeface="Cambria Math"/>
                          </a:rPr>
                          <m:t>𝒖</m:t>
                        </m:r>
                        <m:r>
                          <a:rPr lang="en-US" altLang="zh-CN" sz="2400" i="1">
                            <a:latin typeface="Cambria Math"/>
                          </a:rPr>
                          <m:t>,</m:t>
                        </m:r>
                        <m:r>
                          <a:rPr lang="en-US" altLang="zh-CN" sz="2400" i="1">
                            <a:latin typeface="Cambria Math"/>
                          </a:rPr>
                          <m:t>𝒗</m:t>
                        </m:r>
                      </m:e>
                    </m:d>
                    <m:r>
                      <a:rPr lang="en-US" altLang="zh-CN" sz="2400" i="1">
                        <a:latin typeface="Cambria Math"/>
                      </a:rPr>
                      <m:t>=</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𝒖</m:t>
                        </m:r>
                      </m:e>
                      <m:sup>
                        <m:r>
                          <a:rPr lang="en-US" altLang="zh-CN" sz="2400" i="1">
                            <a:latin typeface="Cambria Math"/>
                          </a:rPr>
                          <m:t>𝑻</m:t>
                        </m:r>
                      </m:sup>
                    </m:sSup>
                    <m:r>
                      <a:rPr lang="en-US" altLang="zh-CN" sz="2400" i="1">
                        <a:latin typeface="Cambria Math"/>
                      </a:rPr>
                      <m:t>𝒈</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𝒗</m:t>
                        </m:r>
                      </m:e>
                      <m:sup>
                        <m:r>
                          <a:rPr lang="en-US" altLang="zh-CN" sz="2400" i="1">
                            <a:latin typeface="Cambria Math"/>
                          </a:rPr>
                          <m:t>𝑻</m:t>
                        </m:r>
                      </m:sup>
                    </m:sSup>
                    <m:r>
                      <a:rPr lang="en-US" altLang="zh-CN" sz="2400" i="1">
                        <a:latin typeface="Cambria Math"/>
                      </a:rPr>
                      <m:t>𝒉</m:t>
                    </m:r>
                    <m:r>
                      <a:rPr lang="en-US" altLang="zh-CN" sz="2400" i="1">
                        <a:latin typeface="Cambria Math"/>
                      </a:rPr>
                      <m:t>(</m:t>
                    </m:r>
                    <m:r>
                      <a:rPr lang="en-US" altLang="zh-CN" sz="2400" i="1">
                        <a:latin typeface="Cambria Math"/>
                      </a:rPr>
                      <m:t>𝒙</m:t>
                    </m:r>
                    <m:r>
                      <a:rPr lang="en-US" altLang="zh-CN" sz="2400" i="1">
                        <a:latin typeface="Cambria Math"/>
                      </a:rPr>
                      <m:t>)</m:t>
                    </m:r>
                  </m:oMath>
                </a14:m>
                <a:r>
                  <a:rPr lang="zh-CN" altLang="en-US" sz="2400" dirty="0"/>
                  <a:t>的鞍点当且仅当</a:t>
                </a:r>
                <a:endParaRPr lang="en-US" altLang="zh-CN" sz="2400" dirty="0"/>
              </a:p>
              <a:p>
                <a:pPr lvl="1"/>
                <a14:m>
                  <m:oMath xmlns:m="http://schemas.openxmlformats.org/officeDocument/2006/math">
                    <m:r>
                      <a:rPr lang="en-US" altLang="zh-CN" sz="2400" i="1">
                        <a:latin typeface="Cambria Math"/>
                      </a:rPr>
                      <m:t>𝝓</m:t>
                    </m:r>
                    <m:d>
                      <m:dPr>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a:rPr>
                              <m:t>𝒙</m:t>
                            </m:r>
                          </m:e>
                        </m:acc>
                        <m:r>
                          <a:rPr lang="en-US" altLang="zh-CN" sz="2400" i="1">
                            <a:latin typeface="Cambria Math"/>
                          </a:rPr>
                          <m:t>,</m:t>
                        </m:r>
                        <m:acc>
                          <m:accPr>
                            <m:chr m:val="̅"/>
                            <m:ctrlPr>
                              <a:rPr lang="en-US" altLang="zh-CN" sz="2400" i="1" dirty="0">
                                <a:latin typeface="Cambria Math" panose="02040503050406030204" pitchFamily="18" charset="0"/>
                              </a:rPr>
                            </m:ctrlPr>
                          </m:accPr>
                          <m:e>
                            <m:r>
                              <a:rPr lang="en-US" altLang="zh-CN" sz="2400" i="1">
                                <a:latin typeface="Cambria Math"/>
                              </a:rPr>
                              <m:t>𝒖</m:t>
                            </m:r>
                          </m:e>
                        </m:acc>
                        <m:r>
                          <a:rPr lang="en-US" altLang="zh-CN" sz="2400" i="1">
                            <a:latin typeface="Cambria Math"/>
                          </a:rPr>
                          <m:t>,</m:t>
                        </m:r>
                        <m:acc>
                          <m:accPr>
                            <m:chr m:val="̅"/>
                            <m:ctrlPr>
                              <a:rPr lang="en-US" altLang="zh-CN" sz="2400" i="1">
                                <a:latin typeface="Cambria Math" panose="02040503050406030204" pitchFamily="18" charset="0"/>
                              </a:rPr>
                            </m:ctrlPr>
                          </m:accPr>
                          <m:e>
                            <m:r>
                              <a:rPr lang="en-US" altLang="zh-CN" sz="2400" i="1">
                                <a:latin typeface="Cambria Math"/>
                              </a:rPr>
                              <m:t>𝒗</m:t>
                            </m:r>
                          </m:e>
                        </m:acc>
                      </m:e>
                    </m:d>
                    <m:r>
                      <a:rPr lang="en-US" altLang="zh-CN" sz="2400" b="1" i="1" smtClean="0">
                        <a:latin typeface="Cambria Math"/>
                      </a:rPr>
                      <m:t>=</m:t>
                    </m:r>
                    <m:r>
                      <a:rPr lang="en-US" altLang="zh-CN" sz="2400" b="1" i="1" smtClean="0">
                        <a:latin typeface="Cambria Math"/>
                      </a:rPr>
                      <m:t>𝒎𝒊𝒏</m:t>
                    </m:r>
                    <m:d>
                      <m:dPr>
                        <m:begChr m:val="{"/>
                        <m:endChr m:val="}"/>
                        <m:ctrlPr>
                          <a:rPr lang="en-US" altLang="zh-CN" sz="2400" b="1" i="1" smtClean="0">
                            <a:latin typeface="Cambria Math" panose="02040503050406030204" pitchFamily="18" charset="0"/>
                          </a:rPr>
                        </m:ctrlPr>
                      </m:dPr>
                      <m:e>
                        <m:r>
                          <a:rPr lang="en-US" altLang="zh-CN" sz="2400" i="1">
                            <a:latin typeface="Cambria Math"/>
                          </a:rPr>
                          <m:t>𝝓</m:t>
                        </m:r>
                        <m:d>
                          <m:dPr>
                            <m:ctrlPr>
                              <a:rPr lang="en-US" altLang="zh-CN" sz="2400" i="1">
                                <a:latin typeface="Cambria Math" panose="02040503050406030204" pitchFamily="18" charset="0"/>
                              </a:rPr>
                            </m:ctrlPr>
                          </m:dPr>
                          <m:e>
                            <m:r>
                              <a:rPr lang="en-US" altLang="zh-CN" sz="2400" i="1">
                                <a:latin typeface="Cambria Math"/>
                              </a:rPr>
                              <m:t>𝒙</m:t>
                            </m:r>
                            <m:r>
                              <a:rPr lang="en-US" altLang="zh-CN" sz="2400" i="1">
                                <a:latin typeface="Cambria Math"/>
                              </a:rPr>
                              <m:t>,</m:t>
                            </m:r>
                            <m:acc>
                              <m:accPr>
                                <m:chr m:val="̅"/>
                                <m:ctrlPr>
                                  <a:rPr lang="en-US" altLang="zh-CN" sz="2400" i="1">
                                    <a:latin typeface="Cambria Math" panose="02040503050406030204" pitchFamily="18" charset="0"/>
                                  </a:rPr>
                                </m:ctrlPr>
                              </m:accPr>
                              <m:e>
                                <m:r>
                                  <a:rPr lang="en-US" altLang="zh-CN" sz="2400" i="1">
                                    <a:latin typeface="Cambria Math"/>
                                  </a:rPr>
                                  <m:t>𝒖</m:t>
                                </m:r>
                              </m:e>
                            </m:acc>
                            <m:r>
                              <a:rPr lang="en-US" altLang="zh-CN" sz="2400" i="1">
                                <a:latin typeface="Cambria Math"/>
                              </a:rPr>
                              <m:t>,</m:t>
                            </m:r>
                            <m:acc>
                              <m:accPr>
                                <m:chr m:val="̅"/>
                                <m:ctrlPr>
                                  <a:rPr lang="en-US" altLang="zh-CN" sz="2400" i="1">
                                    <a:latin typeface="Cambria Math" panose="02040503050406030204" pitchFamily="18" charset="0"/>
                                  </a:rPr>
                                </m:ctrlPr>
                              </m:accPr>
                              <m:e>
                                <m:r>
                                  <a:rPr lang="en-US" altLang="zh-CN" sz="2400" i="1">
                                    <a:latin typeface="Cambria Math"/>
                                  </a:rPr>
                                  <m:t>𝒗</m:t>
                                </m:r>
                              </m:e>
                            </m:acc>
                          </m:e>
                        </m:d>
                        <m:r>
                          <a:rPr lang="en-US" altLang="zh-CN" sz="2400" b="1" i="1" smtClean="0">
                            <a:latin typeface="Cambria Math"/>
                          </a:rPr>
                          <m:t>:</m:t>
                        </m:r>
                        <m:r>
                          <a:rPr lang="en-US" altLang="zh-CN" sz="2400" b="1" i="1" smtClean="0">
                            <a:latin typeface="Cambria Math"/>
                          </a:rPr>
                          <m:t>𝒙</m:t>
                        </m:r>
                        <m:r>
                          <a:rPr lang="en-US" altLang="zh-CN" sz="2400" b="1" i="1" smtClean="0">
                            <a:latin typeface="Cambria Math"/>
                          </a:rPr>
                          <m:t>∈</m:t>
                        </m:r>
                        <m:r>
                          <a:rPr lang="en-US" altLang="zh-CN" sz="2400" b="1" i="1" smtClean="0">
                            <a:latin typeface="Cambria Math"/>
                          </a:rPr>
                          <m:t>𝑿</m:t>
                        </m:r>
                      </m:e>
                    </m:d>
                  </m:oMath>
                </a14:m>
                <a:endParaRPr lang="en-US" altLang="zh-CN" sz="2400" b="1" dirty="0"/>
              </a:p>
              <a:p>
                <a:pPr lvl="1"/>
                <a14:m>
                  <m:oMath xmlns:m="http://schemas.openxmlformats.org/officeDocument/2006/math">
                    <m:r>
                      <a:rPr lang="en-US" altLang="zh-CN" sz="2400" b="1" i="1" smtClean="0">
                        <a:latin typeface="Cambria Math"/>
                      </a:rPr>
                      <m:t>𝒈</m:t>
                    </m:r>
                    <m:d>
                      <m:dPr>
                        <m:ctrlPr>
                          <a:rPr lang="en-US" altLang="zh-CN" sz="2400" b="1" i="1" smtClean="0">
                            <a:latin typeface="Cambria Math" panose="02040503050406030204" pitchFamily="18" charset="0"/>
                          </a:rPr>
                        </m:ctrlPr>
                      </m:dPr>
                      <m:e>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e>
                    </m:d>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𝒉</m:t>
                    </m:r>
                    <m:d>
                      <m:dPr>
                        <m:ctrlPr>
                          <a:rPr lang="en-US" altLang="zh-CN" sz="2400" b="1" i="1" smtClean="0">
                            <a:latin typeface="Cambria Math" panose="02040503050406030204" pitchFamily="18" charset="0"/>
                          </a:rPr>
                        </m:ctrlPr>
                      </m:dPr>
                      <m:e>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e>
                    </m:d>
                    <m:r>
                      <a:rPr lang="en-US" altLang="zh-CN" sz="2400" b="1" i="1" smtClean="0">
                        <a:latin typeface="Cambria Math"/>
                      </a:rPr>
                      <m:t>=</m:t>
                    </m:r>
                    <m:r>
                      <a:rPr lang="en-US" altLang="zh-CN" sz="2400" b="1" i="1" smtClean="0">
                        <a:latin typeface="Cambria Math"/>
                      </a:rPr>
                      <m:t>𝟎</m:t>
                    </m:r>
                  </m:oMath>
                </a14:m>
                <a:endParaRPr lang="en-US" altLang="zh-CN" sz="2400" b="1" dirty="0"/>
              </a:p>
              <a:p>
                <a:pPr lvl="1"/>
                <a14:m>
                  <m:oMath xmlns:m="http://schemas.openxmlformats.org/officeDocument/2006/math">
                    <m:sSup>
                      <m:sSupPr>
                        <m:ctrlPr>
                          <a:rPr lang="en-US" altLang="zh-CN" sz="2400" b="1" i="1" dirty="0" smtClean="0">
                            <a:latin typeface="Cambria Math" panose="02040503050406030204" pitchFamily="18" charset="0"/>
                          </a:rPr>
                        </m:ctrlPr>
                      </m:sSupPr>
                      <m:e>
                        <m:acc>
                          <m:accPr>
                            <m:chr m:val="̅"/>
                            <m:ctrlPr>
                              <a:rPr lang="en-US" altLang="zh-CN" sz="2400" b="1" i="1" smtClean="0">
                                <a:latin typeface="Cambria Math" panose="02040503050406030204" pitchFamily="18" charset="0"/>
                              </a:rPr>
                            </m:ctrlPr>
                          </m:accPr>
                          <m:e>
                            <m:r>
                              <a:rPr lang="en-US" altLang="zh-CN" sz="2400" b="1" i="1" smtClean="0">
                                <a:latin typeface="Cambria Math"/>
                              </a:rPr>
                              <m:t>𝒖</m:t>
                            </m:r>
                          </m:e>
                        </m:acc>
                      </m:e>
                      <m:sup>
                        <m:r>
                          <a:rPr lang="en-US" altLang="zh-CN" sz="2400" b="1" i="1" dirty="0" smtClean="0">
                            <a:latin typeface="Cambria Math"/>
                          </a:rPr>
                          <m:t>𝑻</m:t>
                        </m:r>
                      </m:sup>
                    </m:sSup>
                    <m:r>
                      <a:rPr lang="en-US" altLang="zh-CN" sz="2400" b="1" i="1" dirty="0" smtClean="0">
                        <a:latin typeface="Cambria Math"/>
                      </a:rPr>
                      <m:t>𝒈</m:t>
                    </m:r>
                    <m:d>
                      <m:dPr>
                        <m:ctrlPr>
                          <a:rPr lang="en-US" altLang="zh-CN" sz="2400" b="1" i="1" dirty="0" smtClean="0">
                            <a:latin typeface="Cambria Math" panose="02040503050406030204" pitchFamily="18" charset="0"/>
                          </a:rPr>
                        </m:ctrlPr>
                      </m:dPr>
                      <m:e>
                        <m:acc>
                          <m:accPr>
                            <m:chr m:val="̅"/>
                            <m:ctrlPr>
                              <a:rPr lang="en-US" altLang="zh-CN" sz="2400" b="1" i="1" dirty="0" smtClean="0">
                                <a:latin typeface="Cambria Math" panose="02040503050406030204" pitchFamily="18" charset="0"/>
                              </a:rPr>
                            </m:ctrlPr>
                          </m:accPr>
                          <m:e>
                            <m:r>
                              <a:rPr lang="en-US" altLang="zh-CN" sz="2400" b="1" i="1" dirty="0" smtClean="0">
                                <a:latin typeface="Cambria Math"/>
                              </a:rPr>
                              <m:t>𝒙</m:t>
                            </m:r>
                          </m:e>
                        </m:acc>
                      </m:e>
                    </m:d>
                    <m:r>
                      <a:rPr lang="en-US" altLang="zh-CN" sz="2400" b="1" i="1" dirty="0" smtClean="0">
                        <a:latin typeface="Cambria Math"/>
                      </a:rPr>
                      <m:t>=</m:t>
                    </m:r>
                    <m:r>
                      <a:rPr lang="en-US" altLang="zh-CN" sz="2400" b="1" i="1" dirty="0" smtClean="0">
                        <a:latin typeface="Cambria Math"/>
                      </a:rPr>
                      <m:t>𝟎</m:t>
                    </m:r>
                  </m:oMath>
                </a14:m>
                <a:endParaRPr lang="en-US" altLang="zh-CN" sz="2400" dirty="0"/>
              </a:p>
              <a:p>
                <a:r>
                  <a:rPr lang="zh-CN" altLang="en-US" sz="2400" dirty="0"/>
                  <a:t>而且，</a:t>
                </a:r>
                <a:r>
                  <a:rPr lang="en-US" altLang="zh-CN" sz="2400" dirty="0"/>
                  <a:t> </a:t>
                </a:r>
                <a14:m>
                  <m:oMath xmlns:m="http://schemas.openxmlformats.org/officeDocument/2006/math">
                    <m:r>
                      <a:rPr lang="en-US" altLang="zh-CN" sz="2400" i="1">
                        <a:latin typeface="Cambria Math"/>
                      </a:rPr>
                      <m:t>(</m:t>
                    </m:r>
                    <m:acc>
                      <m:accPr>
                        <m:chr m:val="̅"/>
                        <m:ctrlPr>
                          <a:rPr lang="en-US" altLang="zh-CN" sz="2400" i="1">
                            <a:latin typeface="Cambria Math" panose="02040503050406030204" pitchFamily="18" charset="0"/>
                          </a:rPr>
                        </m:ctrlPr>
                      </m:accPr>
                      <m:e>
                        <m:r>
                          <a:rPr lang="en-US" altLang="zh-CN" sz="2400" i="1">
                            <a:latin typeface="Cambria Math"/>
                          </a:rPr>
                          <m:t>𝒙</m:t>
                        </m:r>
                      </m:e>
                    </m:acc>
                    <m:r>
                      <a:rPr lang="en-US" altLang="zh-CN" sz="2400" i="1">
                        <a:latin typeface="Cambria Math"/>
                      </a:rPr>
                      <m:t>,</m:t>
                    </m:r>
                    <m:acc>
                      <m:accPr>
                        <m:chr m:val="̅"/>
                        <m:ctrlPr>
                          <a:rPr lang="en-US" altLang="zh-CN" sz="2400" i="1">
                            <a:latin typeface="Cambria Math" panose="02040503050406030204" pitchFamily="18" charset="0"/>
                          </a:rPr>
                        </m:ctrlPr>
                      </m:accPr>
                      <m:e>
                        <m:r>
                          <a:rPr lang="en-US" altLang="zh-CN" sz="2400" i="1">
                            <a:latin typeface="Cambria Math"/>
                          </a:rPr>
                          <m:t>𝒖</m:t>
                        </m:r>
                      </m:e>
                    </m:acc>
                    <m:r>
                      <a:rPr lang="en-US" altLang="zh-CN" sz="2400" i="1">
                        <a:latin typeface="Cambria Math"/>
                      </a:rPr>
                      <m:t>,</m:t>
                    </m:r>
                    <m:acc>
                      <m:accPr>
                        <m:chr m:val="̅"/>
                        <m:ctrlPr>
                          <a:rPr lang="en-US" altLang="zh-CN" sz="2400" i="1">
                            <a:latin typeface="Cambria Math" panose="02040503050406030204" pitchFamily="18" charset="0"/>
                          </a:rPr>
                        </m:ctrlPr>
                      </m:accPr>
                      <m:e>
                        <m:r>
                          <a:rPr lang="en-US" altLang="zh-CN" sz="2400" i="1">
                            <a:latin typeface="Cambria Math"/>
                          </a:rPr>
                          <m:t>𝒗</m:t>
                        </m:r>
                      </m:e>
                    </m:acc>
                    <m:r>
                      <a:rPr lang="en-US" altLang="zh-CN" sz="2400" i="1">
                        <a:latin typeface="Cambria Math"/>
                      </a:rPr>
                      <m:t>)</m:t>
                    </m:r>
                  </m:oMath>
                </a14:m>
                <a:r>
                  <a:rPr lang="zh-CN" altLang="en-US" sz="2400" dirty="0"/>
                  <a:t>为鞍点当且仅当</a:t>
                </a:r>
                <a14:m>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r>
                      <a:rPr lang="en-US" altLang="zh-CN" sz="2400" b="1" i="1" smtClean="0">
                        <a:latin typeface="Cambria Math"/>
                      </a:rPr>
                      <m:t>,(</m:t>
                    </m:r>
                    <m:acc>
                      <m:accPr>
                        <m:chr m:val="̅"/>
                        <m:ctrlPr>
                          <a:rPr lang="en-US" altLang="zh-CN" sz="2400" b="1" i="1" smtClean="0">
                            <a:latin typeface="Cambria Math" panose="02040503050406030204" pitchFamily="18" charset="0"/>
                          </a:rPr>
                        </m:ctrlPr>
                      </m:accPr>
                      <m:e>
                        <m:r>
                          <a:rPr lang="en-US" altLang="zh-CN" sz="2400" b="1" i="1" smtClean="0">
                            <a:latin typeface="Cambria Math"/>
                          </a:rPr>
                          <m:t>𝒖</m:t>
                        </m:r>
                      </m:e>
                    </m:acc>
                    <m:r>
                      <a:rPr lang="en-US" altLang="zh-CN" sz="2400" b="1" i="1" smtClean="0">
                        <a:latin typeface="Cambria Math"/>
                      </a:rPr>
                      <m:t>,</m:t>
                    </m:r>
                    <m:acc>
                      <m:accPr>
                        <m:chr m:val="̅"/>
                        <m:ctrlPr>
                          <a:rPr lang="en-US" altLang="zh-CN" sz="2400" b="1" i="1" smtClean="0">
                            <a:latin typeface="Cambria Math" panose="02040503050406030204" pitchFamily="18" charset="0"/>
                          </a:rPr>
                        </m:ctrlPr>
                      </m:accPr>
                      <m:e>
                        <m:r>
                          <a:rPr lang="en-US" altLang="zh-CN" sz="2400" b="1" i="1" smtClean="0">
                            <a:latin typeface="Cambria Math"/>
                          </a:rPr>
                          <m:t>𝒗</m:t>
                        </m:r>
                      </m:e>
                    </m:acc>
                    <m:r>
                      <a:rPr lang="en-US" altLang="zh-CN" sz="2400" b="1" i="1" smtClean="0">
                        <a:latin typeface="Cambria Math"/>
                      </a:rPr>
                      <m:t>)</m:t>
                    </m:r>
                  </m:oMath>
                </a14:m>
                <a:r>
                  <a:rPr lang="zh-CN" altLang="en-US" sz="2400" dirty="0"/>
                  <a:t>分别是原问题</a:t>
                </a:r>
                <a:r>
                  <a:rPr lang="en-US" altLang="zh-CN" sz="2400" dirty="0"/>
                  <a:t>P</a:t>
                </a:r>
                <a:r>
                  <a:rPr lang="zh-CN" altLang="en-US" sz="2400" dirty="0"/>
                  <a:t>和对偶问题</a:t>
                </a:r>
                <a:r>
                  <a:rPr lang="en-US" altLang="zh-CN" sz="2400" dirty="0"/>
                  <a:t>D</a:t>
                </a:r>
                <a:r>
                  <a:rPr lang="zh-CN" altLang="en-US" sz="2400" dirty="0"/>
                  <a:t>的没有对偶间隙的最优解，即</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e>
                    </m:d>
                    <m:r>
                      <a:rPr lang="en-US" altLang="zh-CN" sz="2400" b="1" i="1" smtClean="0">
                        <a:latin typeface="Cambria Math"/>
                      </a:rPr>
                      <m:t>=</m:t>
                    </m:r>
                    <m:r>
                      <a:rPr lang="en-US" altLang="zh-CN" sz="2400" b="1" i="1" smtClean="0">
                        <a:latin typeface="Cambria Math"/>
                      </a:rPr>
                      <m:t>𝜽</m:t>
                    </m:r>
                    <m:r>
                      <a:rPr lang="en-US" altLang="zh-CN" sz="2400" b="1" i="1" smtClean="0">
                        <a:latin typeface="Cambria Math"/>
                      </a:rPr>
                      <m:t>(</m:t>
                    </m:r>
                    <m:acc>
                      <m:accPr>
                        <m:chr m:val="̅"/>
                        <m:ctrlPr>
                          <a:rPr lang="en-US" altLang="zh-CN" sz="2400" b="1" i="1" smtClean="0">
                            <a:latin typeface="Cambria Math" panose="02040503050406030204" pitchFamily="18" charset="0"/>
                          </a:rPr>
                        </m:ctrlPr>
                      </m:accPr>
                      <m:e>
                        <m:r>
                          <a:rPr lang="en-US" altLang="zh-CN" sz="2400" b="1" i="1" smtClean="0">
                            <a:latin typeface="Cambria Math"/>
                          </a:rPr>
                          <m:t>𝒖</m:t>
                        </m:r>
                      </m:e>
                    </m:acc>
                    <m:r>
                      <a:rPr lang="en-US" altLang="zh-CN" sz="2400" b="1" i="1" smtClean="0">
                        <a:latin typeface="Cambria Math"/>
                      </a:rPr>
                      <m:t>,</m:t>
                    </m:r>
                    <m:acc>
                      <m:accPr>
                        <m:chr m:val="̅"/>
                        <m:ctrlPr>
                          <a:rPr lang="en-US" altLang="zh-CN" sz="2400" b="1" i="1" smtClean="0">
                            <a:latin typeface="Cambria Math" panose="02040503050406030204" pitchFamily="18" charset="0"/>
                          </a:rPr>
                        </m:ctrlPr>
                      </m:accPr>
                      <m:e>
                        <m:r>
                          <a:rPr lang="en-US" altLang="zh-CN" sz="2400" b="1" i="1" smtClean="0">
                            <a:latin typeface="Cambria Math"/>
                          </a:rPr>
                          <m:t>𝒗</m:t>
                        </m:r>
                      </m:e>
                    </m:acc>
                    <m:r>
                      <a:rPr lang="en-US" altLang="zh-CN" sz="2400" b="1" i="1" smtClean="0">
                        <a:latin typeface="Cambria Math"/>
                      </a:rPr>
                      <m:t>)</m:t>
                    </m:r>
                  </m:oMath>
                </a14:m>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868" r="-66"/>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6</a:t>
            </a:r>
            <a:r>
              <a:rPr lang="zh-CN" altLang="en-US" sz="3200" dirty="0"/>
              <a:t>章</a:t>
            </a:r>
            <a:r>
              <a:rPr lang="zh-CN" altLang="en-US" sz="3200" dirty="0">
                <a:latin typeface="隶书" panose="02010509060101010101" pitchFamily="1" charset="-122"/>
              </a:rPr>
              <a:t>约束最优化理论</a:t>
            </a:r>
            <a:r>
              <a:rPr lang="en-US" altLang="zh-CN" sz="3200" dirty="0">
                <a:latin typeface="隶书" panose="02010509060101010101" pitchFamily="1" charset="-122"/>
              </a:rPr>
              <a:t>(Theory of Constrained Optimization)-</a:t>
            </a:r>
            <a:r>
              <a:rPr lang="zh-CN" altLang="en-US" sz="3200" dirty="0">
                <a:latin typeface="隶书" panose="02010509060101010101" pitchFamily="1" charset="-122"/>
              </a:rPr>
              <a:t>对偶问题</a:t>
            </a:r>
            <a:endParaRPr lang="zh-CN" alt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鞍点最优性条件和</a:t>
                </a:r>
                <a:r>
                  <a:rPr lang="en-US" altLang="zh-CN" sz="2800" dirty="0"/>
                  <a:t>KKT</a:t>
                </a:r>
                <a:r>
                  <a:rPr lang="zh-CN" altLang="en-US" sz="2800" dirty="0"/>
                  <a:t>最优性条件之间的关系</a:t>
                </a:r>
                <a:endParaRPr lang="en-US" altLang="zh-CN" sz="2800" dirty="0"/>
              </a:p>
              <a:p>
                <a:r>
                  <a:rPr lang="zh-CN" altLang="en-US" sz="2800" dirty="0"/>
                  <a:t>令</a:t>
                </a:r>
                <a14:m>
                  <m:oMath xmlns:m="http://schemas.openxmlformats.org/officeDocument/2006/math">
                    <m:r>
                      <a:rPr lang="en-US" altLang="zh-CN" sz="2800" b="1" i="1" smtClean="0">
                        <a:latin typeface="Cambria Math"/>
                      </a:rPr>
                      <m:t>𝑺</m:t>
                    </m:r>
                    <m:r>
                      <a:rPr lang="en-US" altLang="zh-CN" sz="2800" b="1" i="1" smtClean="0">
                        <a:latin typeface="Cambria Math"/>
                      </a:rPr>
                      <m:t>=</m:t>
                    </m:r>
                    <m:d>
                      <m:dPr>
                        <m:begChr m:val="{"/>
                        <m:endChr m:val="}"/>
                        <m:ctrlPr>
                          <a:rPr lang="en-US" altLang="zh-CN" sz="2800" b="1" i="1" smtClean="0">
                            <a:latin typeface="Cambria Math" panose="02040503050406030204" pitchFamily="18" charset="0"/>
                          </a:rPr>
                        </m:ctrlPr>
                      </m:dPr>
                      <m:e>
                        <m:r>
                          <a:rPr lang="en-US" altLang="zh-CN" sz="2800" b="1" i="1" smtClean="0">
                            <a:latin typeface="Cambria Math"/>
                          </a:rPr>
                          <m:t>𝒙</m:t>
                        </m:r>
                        <m:r>
                          <a:rPr lang="en-US" altLang="zh-CN" sz="2800" b="1" i="1" smtClean="0">
                            <a:latin typeface="Cambria Math"/>
                          </a:rPr>
                          <m:t>∈</m:t>
                        </m:r>
                        <m:r>
                          <a:rPr lang="en-US" altLang="zh-CN" sz="2800" b="1" i="1" smtClean="0">
                            <a:latin typeface="Cambria Math"/>
                          </a:rPr>
                          <m:t>𝑿</m:t>
                        </m:r>
                        <m:r>
                          <a:rPr lang="en-US" altLang="zh-CN" sz="2800" b="1" i="1" smtClean="0">
                            <a:latin typeface="Cambria Math"/>
                          </a:rPr>
                          <m:t>:</m:t>
                        </m:r>
                        <m:r>
                          <a:rPr lang="en-US" altLang="zh-CN" sz="2800" b="1" i="1" smtClean="0">
                            <a:latin typeface="Cambria Math"/>
                          </a:rPr>
                          <m:t>𝒈</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𝒉</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𝟎</m:t>
                        </m:r>
                      </m:e>
                    </m:d>
                    <m:r>
                      <a:rPr lang="en-US" altLang="zh-CN" sz="2800" b="1" i="1" smtClean="0">
                        <a:latin typeface="Cambria Math"/>
                      </a:rPr>
                      <m:t>,</m:t>
                    </m:r>
                  </m:oMath>
                </a14:m>
                <a:r>
                  <a:rPr lang="zh-CN" altLang="en-US" sz="2800" dirty="0"/>
                  <a:t>问题</a:t>
                </a:r>
                <a:r>
                  <a:rPr lang="en-US" altLang="zh-CN" sz="2800" dirty="0"/>
                  <a:t>P:</a:t>
                </a:r>
                <a14:m>
                  <m:oMath xmlns:m="http://schemas.openxmlformats.org/officeDocument/2006/math">
                    <m:r>
                      <a:rPr lang="en-US" altLang="zh-CN" sz="2800" b="1" i="1" smtClean="0">
                        <a:latin typeface="Cambria Math"/>
                      </a:rPr>
                      <m:t>𝒎𝒊𝒏</m:t>
                    </m:r>
                    <m:r>
                      <a:rPr lang="en-US" altLang="zh-CN" sz="2800" b="1" i="1" smtClean="0">
                        <a:latin typeface="Cambria Math"/>
                      </a:rPr>
                      <m:t> </m:t>
                    </m:r>
                    <m:r>
                      <a:rPr lang="en-US" altLang="zh-CN" sz="2800" b="1" i="1" smtClean="0">
                        <a:latin typeface="Cambria Math"/>
                      </a:rPr>
                      <m:t>𝒇</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𝒔</m:t>
                    </m:r>
                    <m:r>
                      <a:rPr lang="en-US" altLang="zh-CN" sz="2800" b="1" i="1" smtClean="0">
                        <a:latin typeface="Cambria Math"/>
                      </a:rPr>
                      <m:t>.</m:t>
                    </m:r>
                    <m:r>
                      <a:rPr lang="en-US" altLang="zh-CN" sz="2800" b="1" i="1" smtClean="0">
                        <a:latin typeface="Cambria Math"/>
                      </a:rPr>
                      <m:t>𝒕</m:t>
                    </m:r>
                    <m:r>
                      <a:rPr lang="en-US" altLang="zh-CN" sz="2800" b="1" i="1" smtClean="0">
                        <a:latin typeface="Cambria Math"/>
                      </a:rPr>
                      <m:t>. </m:t>
                    </m:r>
                    <m:r>
                      <a:rPr lang="en-US" altLang="zh-CN" sz="2800" b="1" i="1" smtClean="0">
                        <a:latin typeface="Cambria Math"/>
                      </a:rPr>
                      <m:t>𝒙</m:t>
                    </m:r>
                    <m:r>
                      <a:rPr lang="en-US" altLang="zh-CN" sz="2800" b="1" i="1" smtClean="0">
                        <a:latin typeface="Cambria Math"/>
                      </a:rPr>
                      <m:t>∈</m:t>
                    </m:r>
                    <m:r>
                      <a:rPr lang="en-US" altLang="zh-CN" sz="2800" b="1" i="1" smtClean="0">
                        <a:latin typeface="Cambria Math"/>
                      </a:rPr>
                      <m:t>𝑺</m:t>
                    </m:r>
                  </m:oMath>
                </a14:m>
                <a:r>
                  <a:rPr lang="en-US" altLang="zh-CN" sz="2800" dirty="0"/>
                  <a:t>. </a:t>
                </a:r>
                <a:r>
                  <a:rPr lang="zh-CN" altLang="en-US" sz="2800" dirty="0"/>
                  <a:t>假设</a:t>
                </a:r>
                <a14:m>
                  <m:oMath xmlns:m="http://schemas.openxmlformats.org/officeDocument/2006/math">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r>
                      <a:rPr lang="en-US" altLang="zh-CN" sz="2800" b="1" i="1" dirty="0" smtClean="0">
                        <a:latin typeface="Cambria Math"/>
                      </a:rPr>
                      <m:t>∈</m:t>
                    </m:r>
                    <m:r>
                      <a:rPr lang="en-US" altLang="zh-CN" sz="2800" b="1" i="1" dirty="0" smtClean="0">
                        <a:latin typeface="Cambria Math"/>
                      </a:rPr>
                      <m:t>𝑺</m:t>
                    </m:r>
                  </m:oMath>
                </a14:m>
                <a:r>
                  <a:rPr lang="zh-CN" altLang="en-US" sz="2800" dirty="0"/>
                  <a:t>满足</a:t>
                </a:r>
                <a:r>
                  <a:rPr lang="en-US" altLang="zh-CN" sz="2800" dirty="0"/>
                  <a:t>KKT</a:t>
                </a:r>
                <a:r>
                  <a:rPr lang="zh-CN" altLang="en-US" sz="2800" dirty="0"/>
                  <a:t>条件；也即，存在</a:t>
                </a:r>
                <a14:m>
                  <m:oMath xmlns:m="http://schemas.openxmlformats.org/officeDocument/2006/math">
                    <m:acc>
                      <m:accPr>
                        <m:chr m:val="̅"/>
                        <m:ctrlPr>
                          <a:rPr lang="en-US" altLang="zh-CN" sz="2800" b="1" i="1" smtClean="0">
                            <a:latin typeface="Cambria Math" panose="02040503050406030204" pitchFamily="18" charset="0"/>
                          </a:rPr>
                        </m:ctrlPr>
                      </m:accPr>
                      <m:e>
                        <m:r>
                          <a:rPr lang="en-US" altLang="zh-CN" sz="2800" b="1" i="1" smtClean="0">
                            <a:latin typeface="Cambria Math"/>
                          </a:rPr>
                          <m:t>𝒖</m:t>
                        </m:r>
                      </m:e>
                    </m:acc>
                    <m:r>
                      <a:rPr lang="en-US" altLang="zh-CN" sz="2800" b="1" i="1" dirty="0" smtClean="0">
                        <a:latin typeface="Cambria Math"/>
                      </a:rPr>
                      <m:t>≥</m:t>
                    </m:r>
                    <m:r>
                      <a:rPr lang="en-US" altLang="zh-CN" sz="2800" b="1" i="1" dirty="0" smtClean="0">
                        <a:latin typeface="Cambria Math"/>
                      </a:rPr>
                      <m:t>𝟎</m:t>
                    </m:r>
                    <m:r>
                      <a:rPr lang="en-US" altLang="zh-CN" sz="2800" b="1" i="1" dirty="0" smtClean="0">
                        <a:latin typeface="Cambria Math"/>
                      </a:rPr>
                      <m:t>,</m:t>
                    </m:r>
                    <m:acc>
                      <m:accPr>
                        <m:chr m:val="̅"/>
                        <m:ctrlPr>
                          <a:rPr lang="en-US" altLang="zh-CN" sz="2800" b="1" i="1" dirty="0" smtClean="0">
                            <a:latin typeface="Cambria Math" panose="02040503050406030204" pitchFamily="18" charset="0"/>
                          </a:rPr>
                        </m:ctrlPr>
                      </m:accPr>
                      <m:e>
                        <m:r>
                          <a:rPr lang="en-US" altLang="zh-CN" sz="2800" b="1" i="1" dirty="0" smtClean="0">
                            <a:latin typeface="Cambria Math"/>
                          </a:rPr>
                          <m:t>𝒗</m:t>
                        </m:r>
                      </m:e>
                    </m:acc>
                  </m:oMath>
                </a14:m>
                <a:r>
                  <a:rPr lang="zh-CN" altLang="en-US" sz="2800" dirty="0"/>
                  <a:t>使得</a:t>
                </a:r>
                <a14:m>
                  <m:oMath xmlns:m="http://schemas.openxmlformats.org/officeDocument/2006/math">
                    <m:r>
                      <a:rPr lang="en-US" altLang="zh-CN" sz="2800" b="1" i="0" smtClean="0">
                        <a:latin typeface="Cambria Math"/>
                      </a:rPr>
                      <m:t>𝛁</m:t>
                    </m:r>
                    <m:r>
                      <a:rPr lang="en-US" altLang="zh-CN" sz="2800" b="1" i="1" smtClean="0">
                        <a:latin typeface="Cambria Math"/>
                      </a:rPr>
                      <m:t>𝒇</m:t>
                    </m:r>
                    <m:d>
                      <m:dPr>
                        <m:ctrlPr>
                          <a:rPr lang="en-US" altLang="zh-CN" sz="2800" b="1" i="1" smtClean="0">
                            <a:latin typeface="Cambria Math" panose="02040503050406030204" pitchFamily="18" charset="0"/>
                          </a:rPr>
                        </m:ctrlPr>
                      </m:dPr>
                      <m:e>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e>
                    </m:d>
                    <m:r>
                      <a:rPr lang="en-US" altLang="zh-CN" sz="2800" b="1" i="1" smtClean="0">
                        <a:latin typeface="Cambria Math"/>
                      </a:rPr>
                      <m:t>+</m:t>
                    </m:r>
                    <m:r>
                      <a:rPr lang="en-US" altLang="zh-CN" sz="2800" b="1" i="0" smtClean="0">
                        <a:latin typeface="Cambria Math"/>
                      </a:rPr>
                      <m:t>𝛁</m:t>
                    </m:r>
                    <m:r>
                      <a:rPr lang="en-US" altLang="zh-CN" sz="2800" b="1" i="1" smtClean="0">
                        <a:latin typeface="Cambria Math"/>
                      </a:rPr>
                      <m:t>𝒈</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e>
                        </m:d>
                      </m:e>
                      <m:sup>
                        <m:r>
                          <a:rPr lang="en-US" altLang="zh-CN" sz="2800" b="1" i="1" smtClean="0">
                            <a:latin typeface="Cambria Math"/>
                          </a:rPr>
                          <m:t>𝑻</m:t>
                        </m:r>
                      </m:sup>
                    </m:sSup>
                    <m:r>
                      <a:rPr lang="en-US" altLang="zh-CN" sz="2800" b="1" i="1" smtClean="0">
                        <a:latin typeface="Cambria Math"/>
                      </a:rPr>
                      <m:t> </m:t>
                    </m:r>
                    <m:acc>
                      <m:accPr>
                        <m:chr m:val="̅"/>
                        <m:ctrlPr>
                          <a:rPr lang="en-US" altLang="zh-CN" sz="2800" b="1" i="1" smtClean="0">
                            <a:latin typeface="Cambria Math" panose="02040503050406030204" pitchFamily="18" charset="0"/>
                          </a:rPr>
                        </m:ctrlPr>
                      </m:accPr>
                      <m:e>
                        <m:r>
                          <a:rPr lang="en-US" altLang="zh-CN" sz="2800" b="1" i="1" smtClean="0">
                            <a:latin typeface="Cambria Math"/>
                          </a:rPr>
                          <m:t>𝒖</m:t>
                        </m:r>
                      </m:e>
                    </m:acc>
                    <m:r>
                      <a:rPr lang="en-US" altLang="zh-CN" sz="2800" b="1" i="1" smtClean="0">
                        <a:latin typeface="Cambria Math"/>
                      </a:rPr>
                      <m:t>+</m:t>
                    </m:r>
                    <m:r>
                      <a:rPr lang="en-US" altLang="zh-CN" sz="2800" b="1" i="0" smtClean="0">
                        <a:latin typeface="Cambria Math"/>
                      </a:rPr>
                      <m:t>𝛁</m:t>
                    </m:r>
                    <m:r>
                      <a:rPr lang="en-US" altLang="zh-CN" sz="2800" b="1" i="1" smtClean="0">
                        <a:latin typeface="Cambria Math"/>
                      </a:rPr>
                      <m:t>𝒉</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e>
                        </m:d>
                      </m:e>
                      <m:sup>
                        <m:r>
                          <a:rPr lang="en-US" altLang="zh-CN" sz="2800" b="1" i="1" smtClean="0">
                            <a:latin typeface="Cambria Math"/>
                          </a:rPr>
                          <m:t>𝑻</m:t>
                        </m:r>
                      </m:sup>
                    </m:sSup>
                    <m:acc>
                      <m:accPr>
                        <m:chr m:val="̅"/>
                        <m:ctrlPr>
                          <a:rPr lang="en-US" altLang="zh-CN" sz="2800" b="1" i="1" smtClean="0">
                            <a:latin typeface="Cambria Math" panose="02040503050406030204" pitchFamily="18" charset="0"/>
                          </a:rPr>
                        </m:ctrlPr>
                      </m:accPr>
                      <m:e>
                        <m:r>
                          <a:rPr lang="en-US" altLang="zh-CN" sz="2800" b="1" i="1" smtClean="0">
                            <a:latin typeface="Cambria Math"/>
                          </a:rPr>
                          <m:t>𝒗</m:t>
                        </m:r>
                      </m:e>
                    </m:acc>
                    <m:r>
                      <a:rPr lang="en-US" altLang="zh-CN" sz="2800" b="1" i="1" dirty="0" smtClean="0">
                        <a:latin typeface="Cambria Math"/>
                      </a:rPr>
                      <m:t>=</m:t>
                    </m:r>
                    <m:r>
                      <a:rPr lang="en-US" altLang="zh-CN" sz="2800" b="1" i="1" dirty="0" smtClean="0">
                        <a:latin typeface="Cambria Math"/>
                      </a:rPr>
                      <m:t>𝟎</m:t>
                    </m:r>
                    <m:r>
                      <a:rPr lang="en-US" altLang="zh-CN" sz="2800" b="1" i="1" dirty="0" smtClean="0">
                        <a:latin typeface="Cambria Math"/>
                      </a:rPr>
                      <m:t>,</m:t>
                    </m:r>
                    <m:sSup>
                      <m:sSupPr>
                        <m:ctrlPr>
                          <a:rPr lang="en-US" altLang="zh-CN" sz="2800" b="1" i="1" dirty="0" smtClean="0">
                            <a:latin typeface="Cambria Math" panose="02040503050406030204" pitchFamily="18" charset="0"/>
                          </a:rPr>
                        </m:ctrlPr>
                      </m:sSupPr>
                      <m:e>
                        <m:acc>
                          <m:accPr>
                            <m:chr m:val="̅"/>
                            <m:ctrlPr>
                              <a:rPr lang="en-US" altLang="zh-CN" sz="2800" b="1" i="1" dirty="0" smtClean="0">
                                <a:latin typeface="Cambria Math" panose="02040503050406030204" pitchFamily="18" charset="0"/>
                              </a:rPr>
                            </m:ctrlPr>
                          </m:accPr>
                          <m:e>
                            <m:r>
                              <a:rPr lang="en-US" altLang="zh-CN" sz="2800" b="1" i="1" dirty="0" smtClean="0">
                                <a:latin typeface="Cambria Math"/>
                              </a:rPr>
                              <m:t>𝒖</m:t>
                            </m:r>
                          </m:e>
                        </m:acc>
                      </m:e>
                      <m:sup>
                        <m:r>
                          <a:rPr lang="en-US" altLang="zh-CN" sz="2800" b="1" i="1" dirty="0" smtClean="0">
                            <a:latin typeface="Cambria Math"/>
                          </a:rPr>
                          <m:t>𝑻</m:t>
                        </m:r>
                      </m:sup>
                    </m:sSup>
                    <m:r>
                      <a:rPr lang="en-US" altLang="zh-CN" sz="2800" b="1" i="1" dirty="0" smtClean="0">
                        <a:latin typeface="Cambria Math"/>
                      </a:rPr>
                      <m:t>𝒈</m:t>
                    </m:r>
                    <m:d>
                      <m:dPr>
                        <m:ctrlPr>
                          <a:rPr lang="en-US" altLang="zh-CN" sz="2800" b="1" i="1" dirty="0" smtClean="0">
                            <a:latin typeface="Cambria Math" panose="02040503050406030204" pitchFamily="18" charset="0"/>
                          </a:rPr>
                        </m:ctrlPr>
                      </m:dPr>
                      <m:e>
                        <m:acc>
                          <m:accPr>
                            <m:chr m:val="̅"/>
                            <m:ctrlPr>
                              <a:rPr lang="en-US" altLang="zh-CN" sz="2800" b="1" i="1" dirty="0" smtClean="0">
                                <a:latin typeface="Cambria Math" panose="02040503050406030204" pitchFamily="18" charset="0"/>
                              </a:rPr>
                            </m:ctrlPr>
                          </m:accPr>
                          <m:e>
                            <m:r>
                              <a:rPr lang="en-US" altLang="zh-CN" sz="2800" b="1" i="1" dirty="0" smtClean="0">
                                <a:latin typeface="Cambria Math"/>
                              </a:rPr>
                              <m:t>𝒙</m:t>
                            </m:r>
                          </m:e>
                        </m:acc>
                      </m:e>
                    </m:d>
                    <m:r>
                      <a:rPr lang="en-US" altLang="zh-CN" sz="2800" b="1" i="1" dirty="0" smtClean="0">
                        <a:latin typeface="Cambria Math"/>
                      </a:rPr>
                      <m:t>=</m:t>
                    </m:r>
                    <m:r>
                      <a:rPr lang="en-US" altLang="zh-CN" sz="2800" b="1" i="1" dirty="0" smtClean="0">
                        <a:latin typeface="Cambria Math"/>
                      </a:rPr>
                      <m:t>𝟎</m:t>
                    </m:r>
                  </m:oMath>
                </a14:m>
                <a:r>
                  <a:rPr lang="en-US" altLang="zh-CN" sz="2800" dirty="0"/>
                  <a:t>.</a:t>
                </a:r>
                <a:r>
                  <a:rPr lang="zh-CN" altLang="en-US" sz="2800" dirty="0"/>
                  <a:t> 假设</a:t>
                </a:r>
                <a14:m>
                  <m:oMath xmlns:m="http://schemas.openxmlformats.org/officeDocument/2006/math">
                    <m:r>
                      <a:rPr lang="en-US" altLang="zh-CN" sz="2800" b="1" i="1" smtClean="0">
                        <a:latin typeface="Cambria Math"/>
                      </a:rPr>
                      <m:t>𝒇</m:t>
                    </m:r>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𝑰</m:t>
                    </m:r>
                  </m:oMath>
                </a14:m>
                <a:r>
                  <a:rPr lang="zh-CN" altLang="en-US" sz="2800" dirty="0"/>
                  <a:t>在</a:t>
                </a:r>
                <a14:m>
                  <m:oMath xmlns:m="http://schemas.openxmlformats.org/officeDocument/2006/math">
                    <m:acc>
                      <m:accPr>
                        <m:chr m:val="̅"/>
                        <m:ctrlPr>
                          <a:rPr lang="en-US" altLang="zh-CN" sz="2800" b="1" i="1" dirty="0" smtClean="0">
                            <a:latin typeface="Cambria Math" panose="02040503050406030204" pitchFamily="18" charset="0"/>
                          </a:rPr>
                        </m:ctrlPr>
                      </m:accPr>
                      <m:e>
                        <m:r>
                          <a:rPr lang="en-US" altLang="zh-CN" sz="2800" b="1" i="1" dirty="0" smtClean="0">
                            <a:latin typeface="Cambria Math"/>
                          </a:rPr>
                          <m:t>𝒙</m:t>
                        </m:r>
                      </m:e>
                    </m:acc>
                  </m:oMath>
                </a14:m>
                <a:r>
                  <a:rPr lang="zh-CN" altLang="en-US" sz="2800" dirty="0"/>
                  <a:t>是凸的，这里</a:t>
                </a:r>
                <a14:m>
                  <m:oMath xmlns:m="http://schemas.openxmlformats.org/officeDocument/2006/math">
                    <m:r>
                      <a:rPr lang="en-US" altLang="zh-CN" sz="2800" b="1" i="1" smtClean="0">
                        <a:latin typeface="Cambria Math"/>
                      </a:rPr>
                      <m:t>𝑰</m:t>
                    </m:r>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d>
                      <m:dPr>
                        <m:ctrlPr>
                          <a:rPr lang="en-US" altLang="zh-CN" sz="2800" b="1" i="1" smtClean="0">
                            <a:latin typeface="Cambria Math" panose="02040503050406030204" pitchFamily="18" charset="0"/>
                          </a:rPr>
                        </m:ctrlPr>
                      </m:dPr>
                      <m:e>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e>
                    </m:d>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oMath>
                </a14:m>
                <a:r>
                  <a:rPr lang="zh-CN" altLang="en-US" sz="2800" dirty="0"/>
                  <a:t>表示积极或者有效约束集。而且如果</a:t>
                </a:r>
                <a14:m>
                  <m:oMath xmlns:m="http://schemas.openxmlformats.org/officeDocument/2006/math">
                    <m:acc>
                      <m:accPr>
                        <m:chr m:val="̅"/>
                        <m:ctrlPr>
                          <a:rPr lang="en-US" altLang="zh-CN" sz="2800" b="1" i="1" smtClean="0">
                            <a:latin typeface="Cambria Math" panose="02040503050406030204" pitchFamily="18" charset="0"/>
                          </a:rPr>
                        </m:ctrlPr>
                      </m:accPr>
                      <m:e>
                        <m:sSub>
                          <m:sSubPr>
                            <m:ctrlPr>
                              <a:rPr lang="en-US" altLang="zh-CN" sz="2800" b="1" i="1" smtClean="0">
                                <a:latin typeface="Cambria Math" panose="02040503050406030204" pitchFamily="18" charset="0"/>
                              </a:rPr>
                            </m:ctrlPr>
                          </m:sSubPr>
                          <m:e>
                            <m:r>
                              <a:rPr lang="en-US" altLang="zh-CN" sz="2800" b="1" i="1" smtClean="0">
                                <a:latin typeface="Cambria Math"/>
                              </a:rPr>
                              <m:t>𝒗</m:t>
                            </m:r>
                          </m:e>
                          <m:sub>
                            <m:r>
                              <a:rPr lang="en-US" altLang="zh-CN" sz="2800" b="1" i="1" smtClean="0">
                                <a:latin typeface="Cambria Math"/>
                              </a:rPr>
                              <m:t>𝒊</m:t>
                            </m:r>
                          </m:sub>
                        </m:sSub>
                      </m:e>
                    </m:acc>
                    <m:r>
                      <a:rPr lang="en-US" altLang="zh-CN" sz="2800" b="1" i="1" dirty="0" smtClean="0">
                        <a:latin typeface="Cambria Math"/>
                      </a:rPr>
                      <m:t>≠</m:t>
                    </m:r>
                    <m:r>
                      <a:rPr lang="en-US" altLang="zh-CN" sz="2800" b="1" i="1" dirty="0" smtClean="0">
                        <a:latin typeface="Cambria Math"/>
                      </a:rPr>
                      <m:t>𝟎</m:t>
                    </m:r>
                  </m:oMath>
                </a14:m>
                <a:r>
                  <a:rPr lang="en-US" altLang="zh-CN" sz="2800" dirty="0"/>
                  <a:t>,</a:t>
                </a:r>
                <a:r>
                  <a:rPr lang="zh-CN" altLang="en-US" sz="2800" dirty="0"/>
                  <a:t>则</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𝒉</m:t>
                        </m:r>
                      </m:e>
                      <m:sub>
                        <m:r>
                          <a:rPr lang="en-US" altLang="zh-CN" sz="2800" b="1" i="1" smtClean="0">
                            <a:latin typeface="Cambria Math"/>
                          </a:rPr>
                          <m:t>𝒊</m:t>
                        </m:r>
                      </m:sub>
                    </m:sSub>
                  </m:oMath>
                </a14:m>
                <a:r>
                  <a:rPr lang="zh-CN" altLang="en-US" sz="2800" dirty="0"/>
                  <a:t>是仿射的。则有</a:t>
                </a:r>
                <a14:m>
                  <m:oMath xmlns:m="http://schemas.openxmlformats.org/officeDocument/2006/math">
                    <m:r>
                      <a:rPr lang="en-US" altLang="zh-CN" sz="2800" i="1">
                        <a:latin typeface="Cambria Math"/>
                      </a:rPr>
                      <m:t>(</m:t>
                    </m:r>
                    <m:acc>
                      <m:accPr>
                        <m:chr m:val="̅"/>
                        <m:ctrlPr>
                          <a:rPr lang="en-US" altLang="zh-CN" sz="2800" i="1">
                            <a:latin typeface="Cambria Math" panose="02040503050406030204" pitchFamily="18" charset="0"/>
                          </a:rPr>
                        </m:ctrlPr>
                      </m:accPr>
                      <m:e>
                        <m:r>
                          <a:rPr lang="en-US" altLang="zh-CN" sz="2800" i="1">
                            <a:latin typeface="Cambria Math"/>
                          </a:rPr>
                          <m:t>𝒙</m:t>
                        </m:r>
                      </m:e>
                    </m:acc>
                    <m:r>
                      <a:rPr lang="en-US" altLang="zh-CN" sz="2800" i="1">
                        <a:latin typeface="Cambria Math"/>
                      </a:rPr>
                      <m:t>,</m:t>
                    </m:r>
                    <m:acc>
                      <m:accPr>
                        <m:chr m:val="̅"/>
                        <m:ctrlPr>
                          <a:rPr lang="en-US" altLang="zh-CN" sz="2800" i="1">
                            <a:latin typeface="Cambria Math" panose="02040503050406030204" pitchFamily="18" charset="0"/>
                          </a:rPr>
                        </m:ctrlPr>
                      </m:accPr>
                      <m:e>
                        <m:r>
                          <a:rPr lang="en-US" altLang="zh-CN" sz="2800" i="1">
                            <a:latin typeface="Cambria Math"/>
                          </a:rPr>
                          <m:t>𝒖</m:t>
                        </m:r>
                      </m:e>
                    </m:acc>
                    <m:r>
                      <a:rPr lang="en-US" altLang="zh-CN" sz="2800" i="1">
                        <a:latin typeface="Cambria Math"/>
                      </a:rPr>
                      <m:t>,</m:t>
                    </m:r>
                    <m:acc>
                      <m:accPr>
                        <m:chr m:val="̅"/>
                        <m:ctrlPr>
                          <a:rPr lang="en-US" altLang="zh-CN" sz="2800" i="1">
                            <a:latin typeface="Cambria Math" panose="02040503050406030204" pitchFamily="18" charset="0"/>
                          </a:rPr>
                        </m:ctrlPr>
                      </m:accPr>
                      <m:e>
                        <m:r>
                          <a:rPr lang="en-US" altLang="zh-CN" sz="2800" i="1">
                            <a:latin typeface="Cambria Math"/>
                          </a:rPr>
                          <m:t>𝒗</m:t>
                        </m:r>
                      </m:e>
                    </m:acc>
                    <m:r>
                      <a:rPr lang="en-US" altLang="zh-CN" sz="2800" i="1">
                        <a:latin typeface="Cambria Math"/>
                      </a:rPr>
                      <m:t>)</m:t>
                    </m:r>
                  </m:oMath>
                </a14:m>
                <a:r>
                  <a:rPr lang="zh-CN" altLang="en-US" sz="2800" dirty="0"/>
                  <a:t>为拉格朗日函数</a:t>
                </a:r>
                <a14:m>
                  <m:oMath xmlns:m="http://schemas.openxmlformats.org/officeDocument/2006/math">
                    <m:r>
                      <a:rPr lang="en-US" altLang="zh-CN" sz="2800" i="1">
                        <a:latin typeface="Cambria Math"/>
                      </a:rPr>
                      <m:t>𝝓</m:t>
                    </m:r>
                    <m:d>
                      <m:dPr>
                        <m:ctrlPr>
                          <a:rPr lang="en-US" altLang="zh-CN" sz="2800" i="1">
                            <a:latin typeface="Cambria Math" panose="02040503050406030204" pitchFamily="18" charset="0"/>
                          </a:rPr>
                        </m:ctrlPr>
                      </m:dPr>
                      <m:e>
                        <m:r>
                          <a:rPr lang="en-US" altLang="zh-CN" sz="2800" i="1">
                            <a:latin typeface="Cambria Math"/>
                          </a:rPr>
                          <m:t>𝒙</m:t>
                        </m:r>
                        <m:r>
                          <a:rPr lang="en-US" altLang="zh-CN" sz="2800" i="1">
                            <a:latin typeface="Cambria Math"/>
                          </a:rPr>
                          <m:t>,</m:t>
                        </m:r>
                        <m:r>
                          <a:rPr lang="en-US" altLang="zh-CN" sz="2800" i="1">
                            <a:latin typeface="Cambria Math"/>
                          </a:rPr>
                          <m:t>𝒖</m:t>
                        </m:r>
                        <m:r>
                          <a:rPr lang="en-US" altLang="zh-CN" sz="2800" i="1">
                            <a:latin typeface="Cambria Math"/>
                          </a:rPr>
                          <m:t>,</m:t>
                        </m:r>
                        <m:r>
                          <a:rPr lang="en-US" altLang="zh-CN" sz="2800" i="1">
                            <a:latin typeface="Cambria Math"/>
                          </a:rPr>
                          <m:t>𝒗</m:t>
                        </m:r>
                      </m:e>
                    </m:d>
                    <m:r>
                      <a:rPr lang="en-US" altLang="zh-CN" sz="2800" i="1">
                        <a:latin typeface="Cambria Math"/>
                      </a:rPr>
                      <m:t>=</m:t>
                    </m:r>
                    <m:r>
                      <a:rPr lang="en-US" altLang="zh-CN" sz="2800" i="1">
                        <a:latin typeface="Cambria Math"/>
                      </a:rPr>
                      <m:t>𝒇</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𝑻</m:t>
                        </m:r>
                      </m:sup>
                    </m:sSup>
                    <m:r>
                      <a:rPr lang="en-US" altLang="zh-CN" sz="2800" i="1">
                        <a:latin typeface="Cambria Math"/>
                      </a:rPr>
                      <m:t>𝒈</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𝒗</m:t>
                        </m:r>
                      </m:e>
                      <m:sup>
                        <m:r>
                          <a:rPr lang="en-US" altLang="zh-CN" sz="2800" i="1">
                            <a:latin typeface="Cambria Math"/>
                          </a:rPr>
                          <m:t>𝑻</m:t>
                        </m:r>
                      </m:sup>
                    </m:sSup>
                    <m:r>
                      <a:rPr lang="en-US" altLang="zh-CN" sz="2800" i="1">
                        <a:latin typeface="Cambria Math"/>
                      </a:rPr>
                      <m:t>𝒉</m:t>
                    </m:r>
                    <m:r>
                      <a:rPr lang="en-US" altLang="zh-CN" sz="2800" i="1">
                        <a:latin typeface="Cambria Math"/>
                      </a:rPr>
                      <m:t>(</m:t>
                    </m:r>
                    <m:r>
                      <a:rPr lang="en-US" altLang="zh-CN" sz="2800" i="1">
                        <a:latin typeface="Cambria Math"/>
                      </a:rPr>
                      <m:t>𝒙</m:t>
                    </m:r>
                    <m:r>
                      <a:rPr lang="en-US" altLang="zh-CN" sz="2800" i="1">
                        <a:latin typeface="Cambria Math"/>
                      </a:rPr>
                      <m:t>)</m:t>
                    </m:r>
                  </m:oMath>
                </a14:m>
                <a:r>
                  <a:rPr lang="zh-CN" altLang="en-US" sz="2800" dirty="0"/>
                  <a:t>的鞍点</a:t>
                </a:r>
                <a:endParaRPr lang="en-US" altLang="zh-CN" sz="2800" dirty="0"/>
              </a:p>
              <a:p>
                <a:r>
                  <a:rPr lang="zh-CN" altLang="en-US" sz="2800" dirty="0"/>
                  <a:t>反之，若假设</a:t>
                </a:r>
                <a14:m>
                  <m:oMath xmlns:m="http://schemas.openxmlformats.org/officeDocument/2006/math">
                    <m:r>
                      <a:rPr lang="en-US" altLang="zh-CN" sz="2800" i="1">
                        <a:latin typeface="Cambria Math"/>
                      </a:rPr>
                      <m:t>(</m:t>
                    </m:r>
                    <m:acc>
                      <m:accPr>
                        <m:chr m:val="̅"/>
                        <m:ctrlPr>
                          <a:rPr lang="en-US" altLang="zh-CN" sz="2800" i="1">
                            <a:latin typeface="Cambria Math" panose="02040503050406030204" pitchFamily="18" charset="0"/>
                          </a:rPr>
                        </m:ctrlPr>
                      </m:accPr>
                      <m:e>
                        <m:r>
                          <a:rPr lang="en-US" altLang="zh-CN" sz="2800" i="1">
                            <a:latin typeface="Cambria Math"/>
                          </a:rPr>
                          <m:t>𝒙</m:t>
                        </m:r>
                      </m:e>
                    </m:acc>
                    <m:r>
                      <a:rPr lang="en-US" altLang="zh-CN" sz="2800" i="1">
                        <a:latin typeface="Cambria Math"/>
                      </a:rPr>
                      <m:t>,</m:t>
                    </m:r>
                    <m:acc>
                      <m:accPr>
                        <m:chr m:val="̅"/>
                        <m:ctrlPr>
                          <a:rPr lang="en-US" altLang="zh-CN" sz="2800" i="1">
                            <a:latin typeface="Cambria Math" panose="02040503050406030204" pitchFamily="18" charset="0"/>
                          </a:rPr>
                        </m:ctrlPr>
                      </m:accPr>
                      <m:e>
                        <m:r>
                          <a:rPr lang="en-US" altLang="zh-CN" sz="2800" i="1">
                            <a:latin typeface="Cambria Math"/>
                          </a:rPr>
                          <m:t>𝒖</m:t>
                        </m:r>
                      </m:e>
                    </m:acc>
                    <m:r>
                      <a:rPr lang="en-US" altLang="zh-CN" sz="2800" i="1">
                        <a:latin typeface="Cambria Math"/>
                      </a:rPr>
                      <m:t>,</m:t>
                    </m:r>
                    <m:acc>
                      <m:accPr>
                        <m:chr m:val="̅"/>
                        <m:ctrlPr>
                          <a:rPr lang="en-US" altLang="zh-CN" sz="2800" i="1">
                            <a:latin typeface="Cambria Math" panose="02040503050406030204" pitchFamily="18" charset="0"/>
                          </a:rPr>
                        </m:ctrlPr>
                      </m:accPr>
                      <m:e>
                        <m:r>
                          <a:rPr lang="en-US" altLang="zh-CN" sz="2800" i="1">
                            <a:latin typeface="Cambria Math"/>
                          </a:rPr>
                          <m:t>𝒗</m:t>
                        </m:r>
                      </m:e>
                    </m:acc>
                    <m:r>
                      <a:rPr lang="en-US" altLang="zh-CN" sz="2800" i="1">
                        <a:latin typeface="Cambria Math"/>
                      </a:rPr>
                      <m:t>)</m:t>
                    </m:r>
                  </m:oMath>
                </a14:m>
                <a:r>
                  <a:rPr lang="zh-CN" altLang="en-US" sz="2800" dirty="0"/>
                  <a:t>，</a:t>
                </a:r>
                <a14:m>
                  <m:oMath xmlns:m="http://schemas.openxmlformats.org/officeDocument/2006/math">
                    <m:r>
                      <a:rPr lang="en-US" altLang="zh-CN" sz="2800" b="1" i="1" dirty="0" smtClean="0">
                        <a:latin typeface="Cambria Math"/>
                      </a:rPr>
                      <m:t>𝒙</m:t>
                    </m:r>
                    <m:r>
                      <a:rPr lang="en-US" altLang="zh-CN" sz="2800" b="1" i="1" dirty="0" smtClean="0">
                        <a:latin typeface="Cambria Math"/>
                      </a:rPr>
                      <m:t> ̅∈</m:t>
                    </m:r>
                    <m:r>
                      <a:rPr lang="en-US" altLang="zh-CN" sz="2800" b="1" i="1" dirty="0" smtClean="0">
                        <a:latin typeface="Cambria Math"/>
                      </a:rPr>
                      <m:t>𝒊𝒏𝒕</m:t>
                    </m:r>
                    <m:r>
                      <a:rPr lang="en-US" altLang="zh-CN" sz="2800" b="1" i="1" dirty="0" smtClean="0">
                        <a:latin typeface="Cambria Math"/>
                      </a:rPr>
                      <m:t> </m:t>
                    </m:r>
                    <m:r>
                      <a:rPr lang="en-US" altLang="zh-CN" sz="2800" b="1" i="1" dirty="0" smtClean="0">
                        <a:latin typeface="Cambria Math"/>
                      </a:rPr>
                      <m:t>𝑿</m:t>
                    </m:r>
                    <m:r>
                      <a:rPr lang="en-US" altLang="zh-CN" sz="2800" b="1" i="1" dirty="0" smtClean="0">
                        <a:latin typeface="Cambria Math"/>
                      </a:rPr>
                      <m:t>,  </m:t>
                    </m:r>
                    <m:r>
                      <a:rPr lang="en-US" altLang="zh-CN" sz="2800" b="1" i="1" dirty="0" smtClean="0">
                        <a:latin typeface="Cambria Math"/>
                      </a:rPr>
                      <m:t>𝒖</m:t>
                    </m:r>
                    <m:r>
                      <a:rPr lang="en-US" altLang="zh-CN" sz="2800" b="1" i="1" dirty="0" smtClean="0">
                        <a:latin typeface="Cambria Math"/>
                      </a:rPr>
                      <m:t> ̅</m:t>
                    </m:r>
                    <m:r>
                      <a:rPr lang="en-US" altLang="zh-CN" sz="2800" b="1" i="1" dirty="0" smtClean="0">
                        <a:latin typeface="Cambria Math"/>
                      </a:rPr>
                      <m:t> ≥</m:t>
                    </m:r>
                    <m:r>
                      <a:rPr lang="en-US" altLang="zh-CN" sz="2800" b="1" i="1" dirty="0" smtClean="0">
                        <a:latin typeface="Cambria Math"/>
                      </a:rPr>
                      <m:t>𝟎</m:t>
                    </m:r>
                  </m:oMath>
                </a14:m>
                <a:r>
                  <a:rPr lang="zh-CN" altLang="en-US" sz="2800" dirty="0"/>
                  <a:t>为拉格朗日函数</a:t>
                </a:r>
                <a14:m>
                  <m:oMath xmlns:m="http://schemas.openxmlformats.org/officeDocument/2006/math">
                    <m:r>
                      <a:rPr lang="en-US" altLang="zh-CN" sz="2800" i="1">
                        <a:latin typeface="Cambria Math"/>
                      </a:rPr>
                      <m:t>𝝓</m:t>
                    </m:r>
                    <m:d>
                      <m:dPr>
                        <m:ctrlPr>
                          <a:rPr lang="en-US" altLang="zh-CN" sz="2800" i="1">
                            <a:latin typeface="Cambria Math" panose="02040503050406030204" pitchFamily="18" charset="0"/>
                          </a:rPr>
                        </m:ctrlPr>
                      </m:dPr>
                      <m:e>
                        <m:r>
                          <a:rPr lang="en-US" altLang="zh-CN" sz="2800" i="1">
                            <a:latin typeface="Cambria Math"/>
                          </a:rPr>
                          <m:t>𝒙</m:t>
                        </m:r>
                        <m:r>
                          <a:rPr lang="en-US" altLang="zh-CN" sz="2800" i="1">
                            <a:latin typeface="Cambria Math"/>
                          </a:rPr>
                          <m:t>,</m:t>
                        </m:r>
                        <m:r>
                          <a:rPr lang="en-US" altLang="zh-CN" sz="2800" i="1">
                            <a:latin typeface="Cambria Math"/>
                          </a:rPr>
                          <m:t>𝒖</m:t>
                        </m:r>
                        <m:r>
                          <a:rPr lang="en-US" altLang="zh-CN" sz="2800" i="1">
                            <a:latin typeface="Cambria Math"/>
                          </a:rPr>
                          <m:t>,</m:t>
                        </m:r>
                        <m:r>
                          <a:rPr lang="en-US" altLang="zh-CN" sz="2800" i="1">
                            <a:latin typeface="Cambria Math"/>
                          </a:rPr>
                          <m:t>𝒗</m:t>
                        </m:r>
                      </m:e>
                    </m:d>
                    <m:r>
                      <a:rPr lang="en-US" altLang="zh-CN" sz="2800" i="1">
                        <a:latin typeface="Cambria Math"/>
                      </a:rPr>
                      <m:t>=</m:t>
                    </m:r>
                    <m:r>
                      <a:rPr lang="en-US" altLang="zh-CN" sz="2800" i="1">
                        <a:latin typeface="Cambria Math"/>
                      </a:rPr>
                      <m:t>𝒇</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𝑻</m:t>
                        </m:r>
                      </m:sup>
                    </m:sSup>
                    <m:r>
                      <a:rPr lang="en-US" altLang="zh-CN" sz="2800" i="1">
                        <a:latin typeface="Cambria Math"/>
                      </a:rPr>
                      <m:t>𝒈</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𝒗</m:t>
                        </m:r>
                      </m:e>
                      <m:sup>
                        <m:r>
                          <a:rPr lang="en-US" altLang="zh-CN" sz="2800" i="1">
                            <a:latin typeface="Cambria Math"/>
                          </a:rPr>
                          <m:t>𝑻</m:t>
                        </m:r>
                      </m:sup>
                    </m:sSup>
                    <m:r>
                      <a:rPr lang="en-US" altLang="zh-CN" sz="2800" i="1">
                        <a:latin typeface="Cambria Math"/>
                      </a:rPr>
                      <m:t>𝒉</m:t>
                    </m:r>
                    <m:r>
                      <a:rPr lang="en-US" altLang="zh-CN" sz="2800" i="1">
                        <a:latin typeface="Cambria Math"/>
                      </a:rPr>
                      <m:t>(</m:t>
                    </m:r>
                    <m:r>
                      <a:rPr lang="en-US" altLang="zh-CN" sz="2800" i="1">
                        <a:latin typeface="Cambria Math"/>
                      </a:rPr>
                      <m:t>𝒙</m:t>
                    </m:r>
                    <m:r>
                      <a:rPr lang="en-US" altLang="zh-CN" sz="2800" i="1">
                        <a:latin typeface="Cambria Math"/>
                      </a:rPr>
                      <m:t>)</m:t>
                    </m:r>
                  </m:oMath>
                </a14:m>
                <a:r>
                  <a:rPr lang="zh-CN" altLang="en-US" sz="2800" dirty="0"/>
                  <a:t>的鞍点</a:t>
                </a:r>
                <a:r>
                  <a:rPr lang="en-US" altLang="zh-CN" sz="2800" dirty="0"/>
                  <a:t>.</a:t>
                </a:r>
                <a:r>
                  <a:rPr lang="zh-CN" altLang="en-US" sz="2800" dirty="0"/>
                  <a:t>则</a:t>
                </a:r>
                <a14:m>
                  <m:oMath xmlns:m="http://schemas.openxmlformats.org/officeDocument/2006/math">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oMath>
                </a14:m>
                <a:r>
                  <a:rPr lang="zh-CN" altLang="en-US" sz="2800" dirty="0"/>
                  <a:t>为问题</a:t>
                </a:r>
                <a:r>
                  <a:rPr lang="en-US" altLang="zh-CN" sz="2800" dirty="0"/>
                  <a:t>P</a:t>
                </a:r>
                <a:r>
                  <a:rPr lang="zh-CN" altLang="en-US" sz="2800" dirty="0"/>
                  <a:t>的可行解，而且</a:t>
                </a:r>
                <a14:m>
                  <m:oMath xmlns:m="http://schemas.openxmlformats.org/officeDocument/2006/math">
                    <m:r>
                      <a:rPr lang="en-US" altLang="zh-CN" sz="2800" i="1">
                        <a:latin typeface="Cambria Math"/>
                      </a:rPr>
                      <m:t>(</m:t>
                    </m:r>
                    <m:acc>
                      <m:accPr>
                        <m:chr m:val="̅"/>
                        <m:ctrlPr>
                          <a:rPr lang="en-US" altLang="zh-CN" sz="2800" i="1">
                            <a:latin typeface="Cambria Math" panose="02040503050406030204" pitchFamily="18" charset="0"/>
                          </a:rPr>
                        </m:ctrlPr>
                      </m:accPr>
                      <m:e>
                        <m:r>
                          <a:rPr lang="en-US" altLang="zh-CN" sz="2800" i="1">
                            <a:latin typeface="Cambria Math"/>
                          </a:rPr>
                          <m:t>𝒙</m:t>
                        </m:r>
                      </m:e>
                    </m:acc>
                    <m:r>
                      <a:rPr lang="en-US" altLang="zh-CN" sz="2800" i="1">
                        <a:latin typeface="Cambria Math"/>
                      </a:rPr>
                      <m:t>,</m:t>
                    </m:r>
                    <m:acc>
                      <m:accPr>
                        <m:chr m:val="̅"/>
                        <m:ctrlPr>
                          <a:rPr lang="en-US" altLang="zh-CN" sz="2800" i="1">
                            <a:latin typeface="Cambria Math" panose="02040503050406030204" pitchFamily="18" charset="0"/>
                          </a:rPr>
                        </m:ctrlPr>
                      </m:accPr>
                      <m:e>
                        <m:r>
                          <a:rPr lang="en-US" altLang="zh-CN" sz="2800" i="1">
                            <a:latin typeface="Cambria Math"/>
                          </a:rPr>
                          <m:t>𝒖</m:t>
                        </m:r>
                      </m:e>
                    </m:acc>
                    <m:r>
                      <a:rPr lang="en-US" altLang="zh-CN" sz="2800" i="1">
                        <a:latin typeface="Cambria Math"/>
                      </a:rPr>
                      <m:t>,</m:t>
                    </m:r>
                    <m:acc>
                      <m:accPr>
                        <m:chr m:val="̅"/>
                        <m:ctrlPr>
                          <a:rPr lang="en-US" altLang="zh-CN" sz="2800" i="1">
                            <a:latin typeface="Cambria Math" panose="02040503050406030204" pitchFamily="18" charset="0"/>
                          </a:rPr>
                        </m:ctrlPr>
                      </m:accPr>
                      <m:e>
                        <m:r>
                          <a:rPr lang="en-US" altLang="zh-CN" sz="2800" i="1">
                            <a:latin typeface="Cambria Math"/>
                          </a:rPr>
                          <m:t>𝒗</m:t>
                        </m:r>
                      </m:e>
                    </m:acc>
                    <m:r>
                      <a:rPr lang="en-US" altLang="zh-CN" sz="2800" i="1">
                        <a:latin typeface="Cambria Math"/>
                      </a:rPr>
                      <m:t>)</m:t>
                    </m:r>
                  </m:oMath>
                </a14:m>
                <a:r>
                  <a:rPr lang="zh-CN" altLang="en-US" sz="2800" dirty="0"/>
                  <a:t>满足</a:t>
                </a:r>
                <a:r>
                  <a:rPr lang="en-US" altLang="zh-CN" sz="2800" dirty="0"/>
                  <a:t>KKT</a:t>
                </a:r>
                <a:r>
                  <a:rPr lang="zh-CN" altLang="en-US" sz="2800" dirty="0"/>
                  <a:t>条件</a:t>
                </a:r>
                <a:endParaRPr lang="en-US" altLang="zh-CN"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r>
              <a:rPr lang="en-US" altLang="zh-CN" sz="2800" dirty="0">
                <a:latin typeface="隶书" panose="02010509060101010101" pitchFamily="1" charset="-122"/>
              </a:rPr>
              <a:t>-</a:t>
            </a:r>
            <a:r>
              <a:rPr lang="zh-CN" altLang="en-US" sz="2800" dirty="0">
                <a:latin typeface="隶书" panose="02010509060101010101" pitchFamily="1" charset="-122"/>
              </a:rPr>
              <a:t>例子</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a:rPr lang="en-US" altLang="zh-CN" sz="2400" b="1" i="1" smtClean="0">
                        <a:latin typeface="Cambria Math" panose="02040503050406030204" pitchFamily="18" charset="0"/>
                      </a:rPr>
                      <m:t>𝑷</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𝒎𝒊𝒏</m:t>
                    </m:r>
                    <m:r>
                      <a:rPr lang="en-US" altLang="zh-CN" sz="2400" b="1" i="1" smtClean="0">
                        <a:latin typeface="Cambria Math" panose="02040503050406030204" pitchFamily="18" charset="0"/>
                      </a:rPr>
                      <m:t> {</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e>
                    </m:d>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𝑹</m:t>
                        </m:r>
                      </m:e>
                      <m:sup>
                        <m:r>
                          <a:rPr lang="en-US" altLang="zh-CN" sz="2400" b="1" i="1" smtClean="0">
                            <a:latin typeface="Cambria Math" panose="02040503050406030204" pitchFamily="18" charset="0"/>
                          </a:rPr>
                          <m:t>𝟐</m:t>
                        </m:r>
                      </m:sup>
                    </m:sSup>
                    <m:r>
                      <a:rPr lang="en-US" altLang="zh-CN" sz="2400" b="1" i="1" smtClean="0">
                        <a:latin typeface="Cambria Math" panose="02040503050406030204" pitchFamily="18" charset="0"/>
                      </a:rPr>
                      <m:t>}</m:t>
                    </m:r>
                  </m:oMath>
                </a14:m>
                <a:endParaRPr lang="en-US" altLang="zh-CN" sz="2400" dirty="0"/>
              </a:p>
              <a:p>
                <a:r>
                  <a:rPr lang="zh-CN" altLang="en-US" sz="2400" dirty="0"/>
                  <a:t>解为</a:t>
                </a:r>
                <a14:m>
                  <m:oMath xmlns:m="http://schemas.openxmlformats.org/officeDocument/2006/math">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𝒙</m:t>
                                </m:r>
                              </m:e>
                            </m:acc>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𝒙</m:t>
                                </m:r>
                              </m:e>
                            </m:acc>
                          </m:e>
                          <m:sub>
                            <m:r>
                              <a:rPr lang="en-US" altLang="zh-CN" sz="2400" b="1" i="1" smtClean="0">
                                <a:latin typeface="Cambria Math" panose="02040503050406030204" pitchFamily="18" charset="0"/>
                              </a:rPr>
                              <m:t>𝟐</m:t>
                            </m:r>
                          </m:sub>
                        </m:sSub>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oMath>
                </a14:m>
                <a:r>
                  <a:rPr lang="en-US" altLang="zh-CN" sz="2400" dirty="0"/>
                  <a:t>,</a:t>
                </a:r>
                <a:r>
                  <a:rPr lang="zh-CN" altLang="en-US" sz="2400" dirty="0"/>
                  <a:t>目标函数值为</a:t>
                </a:r>
                <a:r>
                  <a:rPr lang="en-US" altLang="zh-CN" sz="2400" dirty="0"/>
                  <a:t>0.</a:t>
                </a:r>
                <a:r>
                  <a:rPr lang="zh-CN" altLang="en-US" sz="2400" dirty="0"/>
                  <a:t>但该问题虽然是凸优化问题，但最优点不是</a:t>
                </a:r>
                <a:r>
                  <a:rPr lang="en-US" altLang="zh-CN" sz="2400" dirty="0"/>
                  <a:t>KKT</a:t>
                </a:r>
                <a:r>
                  <a:rPr lang="zh-CN" altLang="en-US" sz="2400" dirty="0"/>
                  <a:t>点，也不存在鞍点</a:t>
                </a:r>
                <a:endParaRPr lang="en-US" altLang="zh-CN" sz="2400" dirty="0"/>
              </a:p>
              <a:p>
                <a:r>
                  <a:rPr lang="zh-CN" altLang="en-US" sz="2400" dirty="0"/>
                  <a:t>若</a:t>
                </a:r>
                <a14:m>
                  <m:oMath xmlns:m="http://schemas.openxmlformats.org/officeDocument/2006/math">
                    <m:r>
                      <a:rPr lang="en-US" altLang="zh-CN" sz="2400" b="1" i="1" smtClean="0">
                        <a:latin typeface="Cambria Math" panose="02040503050406030204" pitchFamily="18" charset="0"/>
                      </a:rPr>
                      <m:t>𝒈</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𝑿</m:t>
                    </m:r>
                    <m:r>
                      <a:rPr lang="en-US" altLang="zh-CN" sz="2400" b="1" i="1" smtClean="0">
                        <a:latin typeface="Cambria Math" panose="02040503050406030204" pitchFamily="18" charset="0"/>
                      </a:rPr>
                      <m:t>={</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e>
                    </m:d>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oMath>
                </a14:m>
                <a:r>
                  <a:rPr lang="en-US" altLang="zh-CN" sz="2400" dirty="0"/>
                  <a:t>,</a:t>
                </a:r>
                <a:r>
                  <a:rPr lang="zh-CN" altLang="en-US" sz="2400" dirty="0"/>
                  <a:t>此时对偶问题为：</a:t>
                </a:r>
                <a14:m>
                  <m:oMath xmlns:m="http://schemas.openxmlformats.org/officeDocument/2006/math">
                    <m:r>
                      <a:rPr lang="en-US" altLang="zh-CN" sz="2400" b="1" i="1" smtClean="0">
                        <a:latin typeface="Cambria Math" panose="02040503050406030204" pitchFamily="18" charset="0"/>
                      </a:rPr>
                      <m:t>𝒔𝒖𝒑</m:t>
                    </m:r>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𝜽</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𝒖</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𝒖</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e>
                    </m:d>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𝜽</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𝒖</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𝒊𝒏𝒇</m:t>
                    </m:r>
                    <m:d>
                      <m:dPr>
                        <m:begChr m:val="{"/>
                        <m:endChr m:val="}"/>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𝒖</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e>
                        </m:d>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e>
                    </m:d>
                  </m:oMath>
                </a14:m>
                <a:endParaRPr lang="en-US" altLang="zh-CN" sz="2400" b="1" dirty="0"/>
              </a:p>
              <a:p>
                <a:r>
                  <a:rPr lang="zh-CN" altLang="en-US" sz="2400" dirty="0"/>
                  <a:t>易验证最优值在点</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𝒖</m:t>
                        </m:r>
                      </m:num>
                      <m:den>
                        <m:rad>
                          <m:radPr>
                            <m:degHide m:val="on"/>
                            <m:ctrlPr>
                              <a:rPr lang="en-US" altLang="zh-CN" sz="2400" b="1" i="1" smtClean="0">
                                <a:latin typeface="Cambria Math" panose="02040503050406030204" pitchFamily="18" charset="0"/>
                              </a:rPr>
                            </m:ctrlPr>
                          </m:radPr>
                          <m:deg/>
                          <m:e>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𝒖</m:t>
                                </m:r>
                              </m:e>
                              <m:sup>
                                <m:r>
                                  <a:rPr lang="en-US" altLang="zh-CN" sz="2400" b="1" i="1" smtClean="0">
                                    <a:latin typeface="Cambria Math" panose="02040503050406030204" pitchFamily="18" charset="0"/>
                                  </a:rPr>
                                  <m:t>𝟐</m:t>
                                </m:r>
                              </m:sup>
                            </m:sSup>
                          </m:e>
                        </m:rad>
                      </m:den>
                    </m:f>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ad>
                          <m:radPr>
                            <m:degHide m:val="on"/>
                            <m:ctrlPr>
                              <a:rPr lang="en-US" altLang="zh-CN" sz="2400" b="1" i="1" smtClean="0">
                                <a:latin typeface="Cambria Math" panose="02040503050406030204" pitchFamily="18" charset="0"/>
                              </a:rPr>
                            </m:ctrlPr>
                          </m:radPr>
                          <m:deg/>
                          <m:e>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𝒖</m:t>
                                </m:r>
                              </m:e>
                              <m:sup>
                                <m:r>
                                  <a:rPr lang="en-US" altLang="zh-CN" sz="2400" b="1" i="1" smtClean="0">
                                    <a:latin typeface="Cambria Math" panose="02040503050406030204" pitchFamily="18" charset="0"/>
                                  </a:rPr>
                                  <m:t>𝟐</m:t>
                                </m:r>
                              </m:sup>
                            </m:sSup>
                          </m:e>
                        </m:rad>
                      </m:den>
                    </m:f>
                  </m:oMath>
                </a14:m>
                <a:r>
                  <a:rPr lang="zh-CN" altLang="en-US" sz="2400" dirty="0"/>
                  <a:t>达到，因此</a:t>
                </a:r>
                <a14:m>
                  <m:oMath xmlns:m="http://schemas.openxmlformats.org/officeDocument/2006/math">
                    <m:r>
                      <a:rPr lang="en-US" altLang="zh-CN" sz="2400" b="1" i="1" smtClean="0">
                        <a:latin typeface="Cambria Math" panose="02040503050406030204" pitchFamily="18" charset="0"/>
                      </a:rPr>
                      <m:t>𝜽</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𝒖</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𝒖</m:t>
                    </m:r>
                    <m:r>
                      <a:rPr lang="en-US" altLang="zh-CN" sz="2400" b="1" i="1" smtClean="0">
                        <a:latin typeface="Cambria Math" panose="02040503050406030204" pitchFamily="18" charset="0"/>
                      </a:rPr>
                      <m:t>−</m:t>
                    </m:r>
                    <m:rad>
                      <m:radPr>
                        <m:degHide m:val="on"/>
                        <m:ctrlPr>
                          <a:rPr lang="en-US" altLang="zh-CN" sz="2400" b="1" i="1" smtClean="0">
                            <a:latin typeface="Cambria Math" panose="02040503050406030204" pitchFamily="18" charset="0"/>
                          </a:rPr>
                        </m:ctrlPr>
                      </m:radPr>
                      <m:deg/>
                      <m:e>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𝒖</m:t>
                            </m:r>
                          </m:e>
                          <m:sup>
                            <m:r>
                              <a:rPr lang="en-US" altLang="zh-CN" sz="2400" b="1" i="1" smtClean="0">
                                <a:latin typeface="Cambria Math" panose="02040503050406030204" pitchFamily="18" charset="0"/>
                              </a:rPr>
                              <m:t>𝟐</m:t>
                            </m:r>
                          </m:sup>
                        </m:sSup>
                      </m:e>
                    </m:rad>
                  </m:oMath>
                </a14:m>
                <a:r>
                  <a:rPr lang="en-US" altLang="zh-CN" sz="2400" dirty="0"/>
                  <a:t>, </a:t>
                </a:r>
                <a14:m>
                  <m:oMath xmlns:m="http://schemas.openxmlformats.org/officeDocument/2006/math">
                    <m:r>
                      <a:rPr lang="en-US" altLang="zh-CN" sz="2400" b="1" i="1" smtClean="0">
                        <a:latin typeface="Cambria Math" panose="02040503050406030204" pitchFamily="18" charset="0"/>
                      </a:rPr>
                      <m:t>𝒖</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𝜽</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𝒖</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r>
                  <a:rPr lang="en-US" altLang="zh-CN" sz="2400" dirty="0"/>
                  <a:t>,</a:t>
                </a:r>
                <a:r>
                  <a:rPr lang="zh-CN" altLang="en-US" sz="2400" dirty="0"/>
                  <a:t>因此</a:t>
                </a:r>
                <a14:m>
                  <m:oMath xmlns:m="http://schemas.openxmlformats.org/officeDocument/2006/math">
                    <m:r>
                      <a:rPr lang="en-US" altLang="zh-CN" sz="2400" b="1" i="1" smtClean="0">
                        <a:latin typeface="Cambria Math" panose="02040503050406030204" pitchFamily="18" charset="0"/>
                      </a:rPr>
                      <m:t>𝒔𝒖𝒑</m:t>
                    </m:r>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𝜽</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𝒖</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𝒖</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r>
                  <a:rPr lang="en-US" altLang="zh-CN" sz="2400" dirty="0"/>
                  <a:t>,</a:t>
                </a:r>
                <a:r>
                  <a:rPr lang="zh-CN" altLang="en-US" sz="2400" dirty="0"/>
                  <a:t>但这点不能取到，也就是说</a:t>
                </a:r>
                <a:r>
                  <a:rPr lang="en-US" altLang="zh-CN" sz="2400" dirty="0"/>
                  <a:t>max</a:t>
                </a:r>
                <a:r>
                  <a:rPr lang="zh-CN" altLang="en-US" sz="2400" dirty="0"/>
                  <a:t>并不存在</a:t>
                </a:r>
                <a:endParaRPr lang="en-US" altLang="zh-CN" sz="2400" dirty="0"/>
              </a:p>
              <a:p>
                <a:r>
                  <a:rPr lang="zh-CN" altLang="en-US" sz="2400" dirty="0"/>
                  <a:t>扰动函数</a:t>
                </a:r>
                <a14:m>
                  <m:oMath xmlns:m="http://schemas.openxmlformats.org/officeDocument/2006/math">
                    <m:r>
                      <a:rPr lang="en-US" altLang="zh-CN" sz="2400" b="1" i="1" smtClean="0">
                        <a:latin typeface="Cambria Math" panose="02040503050406030204" pitchFamily="18" charset="0"/>
                      </a:rPr>
                      <m:t>𝒗</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𝒚</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𝒎𝒊𝒏</m:t>
                    </m:r>
                    <m:d>
                      <m:dPr>
                        <m:begChr m:val="{"/>
                        <m:endChr m:val="}"/>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𝒚</m:t>
                        </m:r>
                        <m:r>
                          <a:rPr lang="en-US" altLang="zh-CN" sz="2400" b="1" i="0"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e>
                    </m:d>
                    <m:r>
                      <a:rPr lang="en-US" altLang="zh-CN" sz="2400" b="1" i="1" smtClean="0">
                        <a:latin typeface="Cambria Math" panose="02040503050406030204" pitchFamily="18" charset="0"/>
                      </a:rPr>
                      <m:t>,</m:t>
                    </m:r>
                  </m:oMath>
                </a14:m>
                <a:r>
                  <a:rPr lang="zh-CN" altLang="en-US" sz="2400" dirty="0"/>
                  <a:t>从而</a:t>
                </a:r>
                <a14:m>
                  <m:oMath xmlns:m="http://schemas.openxmlformats.org/officeDocument/2006/math">
                    <m:r>
                      <a:rPr lang="en-US" altLang="zh-CN" sz="2400" b="1" i="1" dirty="0" smtClean="0">
                        <a:latin typeface="Cambria Math" panose="02040503050406030204" pitchFamily="18" charset="0"/>
                      </a:rPr>
                      <m:t>𝒗</m:t>
                    </m:r>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𝒚</m:t>
                        </m:r>
                      </m:e>
                    </m:d>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𝒚</m:t>
                    </m:r>
                    <m:r>
                      <a:rPr lang="en-US" altLang="zh-CN" sz="2400" b="1" i="1" dirty="0" smtClean="0">
                        <a:latin typeface="Cambria Math" panose="02040503050406030204" pitchFamily="18" charset="0"/>
                      </a:rPr>
                      <m:t>&lt;</m:t>
                    </m:r>
                    <m:r>
                      <a:rPr lang="en-US" altLang="zh-CN" sz="2400" b="1" i="1" dirty="0" smtClean="0">
                        <a:latin typeface="Cambria Math" panose="02040503050406030204" pitchFamily="18" charset="0"/>
                      </a:rPr>
                      <m:t>𝟎</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𝒗</m:t>
                    </m:r>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𝒚</m:t>
                        </m:r>
                      </m:e>
                    </m:d>
                    <m:r>
                      <a:rPr lang="en-US" altLang="zh-CN" sz="2400" b="1" i="1" dirty="0" smtClean="0">
                        <a:latin typeface="Cambria Math" panose="02040503050406030204" pitchFamily="18" charset="0"/>
                      </a:rPr>
                      <m:t>=−</m:t>
                    </m:r>
                    <m:rad>
                      <m:radPr>
                        <m:degHide m:val="on"/>
                        <m:ctrlPr>
                          <a:rPr lang="en-US" altLang="zh-CN" sz="2400" b="1" i="1" dirty="0" smtClean="0">
                            <a:latin typeface="Cambria Math" panose="02040503050406030204" pitchFamily="18" charset="0"/>
                          </a:rPr>
                        </m:ctrlPr>
                      </m:radPr>
                      <m:deg/>
                      <m:e>
                        <m:r>
                          <a:rPr lang="en-US" altLang="zh-CN" sz="2400" b="1" i="1" dirty="0" smtClean="0">
                            <a:latin typeface="Cambria Math" panose="02040503050406030204" pitchFamily="18" charset="0"/>
                          </a:rPr>
                          <m:t>𝒚</m:t>
                        </m:r>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𝟐</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𝒚</m:t>
                            </m:r>
                          </m:e>
                        </m:d>
                      </m:e>
                    </m:rad>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𝟎</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𝒚</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oMath>
                </a14:m>
                <a:r>
                  <a:rPr lang="en-US" altLang="zh-CN" sz="2400" dirty="0"/>
                  <a:t>,</a:t>
                </a:r>
                <a14:m>
                  <m:oMath xmlns:m="http://schemas.openxmlformats.org/officeDocument/2006/math">
                    <m:r>
                      <a:rPr lang="en-US" altLang="zh-CN" sz="2400" b="1" i="1" dirty="0" smtClean="0">
                        <a:latin typeface="Cambria Math" panose="02040503050406030204" pitchFamily="18" charset="0"/>
                      </a:rPr>
                      <m:t>𝒗</m:t>
                    </m:r>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𝒚</m:t>
                        </m:r>
                      </m:e>
                    </m:d>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𝒚</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oMath>
                </a14:m>
                <a:r>
                  <a:rPr lang="en-US" altLang="zh-CN" sz="2400" dirty="0"/>
                  <a:t>,</a:t>
                </a:r>
                <a:r>
                  <a:rPr lang="zh-CN" altLang="en-US" sz="2400" dirty="0"/>
                  <a:t>说明在</a:t>
                </a:r>
                <a14:m>
                  <m:oMath xmlns:m="http://schemas.openxmlformats.org/officeDocument/2006/math">
                    <m:r>
                      <a:rPr lang="en-US" altLang="zh-CN" sz="2400" b="1" i="1" smtClean="0">
                        <a:latin typeface="Cambria Math" panose="02040503050406030204" pitchFamily="18" charset="0"/>
                      </a:rPr>
                      <m:t>𝒗</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𝒚</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𝑹</m:t>
                    </m:r>
                  </m:oMath>
                </a14:m>
                <a:r>
                  <a:rPr lang="zh-CN" altLang="en-US" sz="2400" dirty="0"/>
                  <a:t>的上镜图中在</a:t>
                </a:r>
                <a14:m>
                  <m:oMath xmlns:m="http://schemas.openxmlformats.org/officeDocument/2006/math">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oMath>
                </a14:m>
                <a:r>
                  <a:rPr lang="zh-CN" altLang="en-US" sz="2400" dirty="0"/>
                  <a:t>不存在任何支撑超平面，</a:t>
                </a:r>
                <a14:m>
                  <m:oMath xmlns:m="http://schemas.openxmlformats.org/officeDocument/2006/math">
                    <m:r>
                      <a:rPr lang="en-US" altLang="zh-CN" sz="2400" b="1" i="1" smtClean="0">
                        <a:latin typeface="Cambria Math" panose="02040503050406030204" pitchFamily="18" charset="0"/>
                      </a:rPr>
                      <m:t>𝒗</m:t>
                    </m:r>
                  </m:oMath>
                </a14:m>
                <a:r>
                  <a:rPr lang="zh-CN" altLang="en-US" sz="2400" dirty="0"/>
                  <a:t>在</a:t>
                </a:r>
                <a14:m>
                  <m:oMath xmlns:m="http://schemas.openxmlformats.org/officeDocument/2006/math">
                    <m:r>
                      <a:rPr lang="en-US" altLang="zh-CN" sz="2400" b="1" i="1" dirty="0" smtClean="0">
                        <a:latin typeface="Cambria Math" panose="02040503050406030204" pitchFamily="18" charset="0"/>
                      </a:rPr>
                      <m:t>𝟎</m:t>
                    </m:r>
                  </m:oMath>
                </a14:m>
                <a:r>
                  <a:rPr lang="zh-CN" altLang="en-US" sz="2400" dirty="0"/>
                  <a:t>点的导数为</a:t>
                </a:r>
                <a14:m>
                  <m:oMath xmlns:m="http://schemas.openxmlformats.org/officeDocument/2006/math">
                    <m:r>
                      <a:rPr lang="en-US" altLang="zh-CN" sz="2400" dirty="0">
                        <a:latin typeface="Cambria Math" panose="02040503050406030204" pitchFamily="18" charset="0"/>
                      </a:rPr>
                      <m:t>−</m:t>
                    </m:r>
                    <m:r>
                      <a:rPr lang="en-US" altLang="zh-CN" sz="2400" b="1" i="1" dirty="0" smtClean="0">
                        <a:latin typeface="Cambria Math" panose="02040503050406030204" pitchFamily="18" charset="0"/>
                      </a:rPr>
                      <m:t>∞</m:t>
                    </m:r>
                  </m:oMath>
                </a14:m>
                <a:r>
                  <a:rPr lang="zh-CN" altLang="en-US" sz="2400"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26" r="-1058"/>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5961112" y="6201469"/>
            <a:ext cx="2736304" cy="1359149"/>
          </a:xfrm>
          <a:prstGeom prst="rect">
            <a:avLst/>
          </a:prstGeom>
        </p:spPr>
      </p:pic>
    </p:spTree>
  </p:cSld>
  <p:clrMapOvr>
    <a:masterClrMapping/>
  </p:clrMapOvr>
  <p:transition spd="med">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不精确牛顿法</a:t>
                </a:r>
                <a:endParaRPr lang="en-US" altLang="zh-CN" dirty="0"/>
              </a:p>
              <a:p>
                <a:pPr lvl="1"/>
                <a:r>
                  <a:rPr lang="zh-CN" altLang="en-US" b="1" dirty="0">
                    <a:latin typeface="Cambria Math"/>
                  </a:rPr>
                  <a:t>牛顿法计算量大，尤其是维数很大的问题</a:t>
                </a:r>
                <a:endParaRPr lang="en-US" altLang="zh-CN" b="1" dirty="0">
                  <a:latin typeface="Cambria Math"/>
                </a:endParaRPr>
              </a:p>
              <a:p>
                <a:pPr lvl="1"/>
                <a14:m>
                  <m:oMath xmlns:m="http://schemas.openxmlformats.org/officeDocument/2006/math">
                    <m:r>
                      <a:rPr lang="en-US" altLang="zh-CN" b="1" i="1" smtClean="0">
                        <a:latin typeface="Cambria Math"/>
                      </a:rPr>
                      <m:t>𝑭</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𝟎</m:t>
                    </m:r>
                  </m:oMath>
                </a14:m>
                <a:r>
                  <a:rPr lang="zh-CN" altLang="en-US" dirty="0"/>
                  <a:t>的牛顿法求根迭代公式为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𝑭</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num>
                      <m:den>
                        <m:sSup>
                          <m:sSupPr>
                            <m:ctrlPr>
                              <a:rPr lang="en-US" altLang="zh-CN" b="1" i="1" smtClean="0">
                                <a:latin typeface="Cambria Math" panose="02040503050406030204" pitchFamily="18" charset="0"/>
                              </a:rPr>
                            </m:ctrlPr>
                          </m:sSupPr>
                          <m:e>
                            <m:r>
                              <a:rPr lang="en-US" altLang="zh-CN" b="1" i="1" smtClean="0">
                                <a:latin typeface="Cambria Math"/>
                              </a:rPr>
                              <m:t>𝑭</m:t>
                            </m:r>
                          </m:e>
                          <m:sup>
                            <m:r>
                              <a:rPr lang="en-US" altLang="zh-CN" b="1" i="1" smtClean="0">
                                <a:latin typeface="Cambria Math"/>
                              </a:rPr>
                              <m:t>′</m:t>
                            </m:r>
                          </m:sup>
                        </m:sSup>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den>
                    </m:f>
                  </m:oMath>
                </a14:m>
                <a:r>
                  <a:rPr lang="en-US" altLang="zh-CN" dirty="0"/>
                  <a:t>,</a:t>
                </a:r>
                <a:r>
                  <a:rPr lang="zh-CN" altLang="en-US" dirty="0"/>
                  <a:t>令</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a:rPr>
                          <m:t>𝒔</m:t>
                        </m:r>
                      </m:e>
                      <m:sub>
                        <m:r>
                          <a:rPr lang="en-US" altLang="zh-CN" b="1" i="1" dirty="0" smtClean="0">
                            <a:latin typeface="Cambria Math"/>
                          </a:rPr>
                          <m:t>𝒌</m:t>
                        </m:r>
                      </m:sub>
                    </m:sSub>
                    <m:r>
                      <a:rPr lang="en-US" altLang="zh-CN" b="1" i="1" dirty="0" smtClean="0">
                        <a:latin typeface="Cambria Math"/>
                      </a:rPr>
                      <m:t>=</m:t>
                    </m:r>
                    <m:sSub>
                      <m:sSubPr>
                        <m:ctrlPr>
                          <a:rPr lang="en-US" altLang="zh-CN" b="1" i="1" dirty="0" smtClean="0">
                            <a:latin typeface="Cambria Math" panose="02040503050406030204" pitchFamily="18" charset="0"/>
                          </a:rPr>
                        </m:ctrlPr>
                      </m:sSubPr>
                      <m:e>
                        <m:r>
                          <a:rPr lang="en-US" altLang="zh-CN" b="1" i="1" dirty="0" smtClean="0">
                            <a:latin typeface="Cambria Math"/>
                          </a:rPr>
                          <m:t>𝒙</m:t>
                        </m:r>
                      </m:e>
                      <m:sub>
                        <m:r>
                          <a:rPr lang="en-US" altLang="zh-CN" b="1" i="1" dirty="0" smtClean="0">
                            <a:latin typeface="Cambria Math"/>
                          </a:rPr>
                          <m:t>𝒌</m:t>
                        </m:r>
                        <m:r>
                          <a:rPr lang="en-US" altLang="zh-CN" b="1" i="1" dirty="0" smtClean="0">
                            <a:latin typeface="Cambria Math"/>
                          </a:rPr>
                          <m:t>+</m:t>
                        </m:r>
                        <m:r>
                          <a:rPr lang="en-US" altLang="zh-CN" b="1" i="1" dirty="0" smtClean="0">
                            <a:latin typeface="Cambria Math"/>
                          </a:rPr>
                          <m:t>𝟏</m:t>
                        </m:r>
                      </m:sub>
                    </m:sSub>
                    <m:r>
                      <a:rPr lang="en-US" altLang="zh-CN" b="1" i="1" dirty="0" smtClean="0">
                        <a:latin typeface="Cambria Math"/>
                      </a:rPr>
                      <m:t>−</m:t>
                    </m:r>
                    <m:sSub>
                      <m:sSubPr>
                        <m:ctrlPr>
                          <a:rPr lang="en-US" altLang="zh-CN" b="1" i="1" dirty="0" smtClean="0">
                            <a:latin typeface="Cambria Math" panose="02040503050406030204" pitchFamily="18" charset="0"/>
                          </a:rPr>
                        </m:ctrlPr>
                      </m:sSubPr>
                      <m:e>
                        <m:r>
                          <a:rPr lang="en-US" altLang="zh-CN" b="1" i="1" dirty="0" smtClean="0">
                            <a:latin typeface="Cambria Math"/>
                          </a:rPr>
                          <m:t>𝒙</m:t>
                        </m:r>
                      </m:e>
                      <m:sub>
                        <m:r>
                          <a:rPr lang="en-US" altLang="zh-CN" b="1" i="1" dirty="0" smtClean="0">
                            <a:latin typeface="Cambria Math"/>
                          </a:rPr>
                          <m:t>𝒌</m:t>
                        </m:r>
                      </m:sub>
                    </m:sSub>
                  </m:oMath>
                </a14:m>
                <a:r>
                  <a:rPr lang="en-US" altLang="zh-CN" dirty="0"/>
                  <a:t>,</a:t>
                </a:r>
                <a:r>
                  <a:rPr lang="zh-CN" altLang="en-US" dirty="0"/>
                  <a:t>则表示为</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𝑭</m:t>
                        </m:r>
                      </m:e>
                      <m:sup>
                        <m:r>
                          <a:rPr lang="en-US" altLang="zh-CN" b="1" i="1" smtClean="0">
                            <a:latin typeface="Cambria Math"/>
                          </a:rPr>
                          <m:t>′</m:t>
                        </m:r>
                      </m:sup>
                    </m:sSup>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sSub>
                      <m:sSubPr>
                        <m:ctrlPr>
                          <a:rPr lang="en-US" altLang="zh-CN" b="1" i="1" smtClean="0">
                            <a:latin typeface="Cambria Math" panose="02040503050406030204" pitchFamily="18" charset="0"/>
                          </a:rPr>
                        </m:ctrlPr>
                      </m:sSubPr>
                      <m:e>
                        <m:r>
                          <a:rPr lang="en-US" altLang="zh-CN" b="1" i="1" smtClean="0">
                            <a:latin typeface="Cambria Math"/>
                          </a:rPr>
                          <m:t>𝒔</m:t>
                        </m:r>
                      </m:e>
                      <m:sub>
                        <m:r>
                          <a:rPr lang="en-US" altLang="zh-CN" b="1" i="1" smtClean="0">
                            <a:latin typeface="Cambria Math"/>
                          </a:rPr>
                          <m:t>𝒌</m:t>
                        </m:r>
                      </m:sub>
                    </m:sSub>
                    <m:r>
                      <a:rPr lang="en-US" altLang="zh-CN" b="1" i="1" smtClean="0">
                        <a:latin typeface="Cambria Math"/>
                      </a:rPr>
                      <m:t>=−</m:t>
                    </m:r>
                    <m:r>
                      <a:rPr lang="en-US" altLang="zh-CN" b="1" i="1" smtClean="0">
                        <a:latin typeface="Cambria Math"/>
                      </a:rPr>
                      <m:t>𝑭</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oMath>
                </a14:m>
                <a:r>
                  <a:rPr lang="en-US" altLang="zh-CN" dirty="0"/>
                  <a:t>,</a:t>
                </a:r>
                <a:r>
                  <a:rPr lang="zh-CN" altLang="en-US" dirty="0"/>
                  <a:t>以此来求得优化中牛顿法的方向。</a:t>
                </a:r>
                <a:endParaRPr lang="en-US" altLang="zh-CN" dirty="0"/>
              </a:p>
              <a:p>
                <a:pPr lvl="1"/>
                <a:r>
                  <a:rPr lang="zh-CN" altLang="en-US" dirty="0"/>
                  <a:t>考虑不精确的情况，解</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𝑭</m:t>
                        </m:r>
                      </m:e>
                      <m:sup>
                        <m:r>
                          <a:rPr lang="en-US" altLang="zh-CN" b="1" i="1" smtClean="0">
                            <a:latin typeface="Cambria Math"/>
                          </a:rPr>
                          <m:t>′</m:t>
                        </m:r>
                      </m:sup>
                    </m:sSup>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sSub>
                      <m:sSubPr>
                        <m:ctrlPr>
                          <a:rPr lang="en-US" altLang="zh-CN" b="1" i="1" smtClean="0">
                            <a:latin typeface="Cambria Math" panose="02040503050406030204" pitchFamily="18" charset="0"/>
                          </a:rPr>
                        </m:ctrlPr>
                      </m:sSubPr>
                      <m:e>
                        <m:r>
                          <a:rPr lang="en-US" altLang="zh-CN" b="1" i="1" smtClean="0">
                            <a:latin typeface="Cambria Math"/>
                          </a:rPr>
                          <m:t>𝒔</m:t>
                        </m:r>
                      </m:e>
                      <m:sub>
                        <m:r>
                          <a:rPr lang="en-US" altLang="zh-CN" b="1" i="1" smtClean="0">
                            <a:latin typeface="Cambria Math"/>
                          </a:rPr>
                          <m:t>𝒌</m:t>
                        </m:r>
                      </m:sub>
                    </m:sSub>
                    <m:r>
                      <a:rPr lang="en-US" altLang="zh-CN" b="1" i="1" smtClean="0">
                        <a:latin typeface="Cambria Math"/>
                      </a:rPr>
                      <m:t>=−</m:t>
                    </m:r>
                    <m:r>
                      <a:rPr lang="en-US" altLang="zh-CN" b="1" i="1" smtClean="0">
                        <a:latin typeface="Cambria Math"/>
                      </a:rPr>
                      <m:t>𝑭</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𝒓</m:t>
                        </m:r>
                      </m:e>
                      <m:sub>
                        <m:r>
                          <a:rPr lang="en-US" altLang="zh-CN" b="1" i="1" smtClean="0">
                            <a:latin typeface="Cambria Math"/>
                          </a:rPr>
                          <m:t>𝒌</m:t>
                        </m:r>
                      </m:sub>
                    </m:sSub>
                  </m:oMath>
                </a14:m>
                <a:r>
                  <a:rPr lang="en-US" altLang="zh-CN" dirty="0"/>
                  <a:t>,</a:t>
                </a:r>
                <a:r>
                  <a:rPr lang="zh-CN" altLang="en-US" dirty="0"/>
                  <a:t>其中</a:t>
                </a:r>
                <a14:m>
                  <m:oMath xmlns:m="http://schemas.openxmlformats.org/officeDocument/2006/math">
                    <m:f>
                      <m:fPr>
                        <m:ctrlPr>
                          <a:rPr lang="en-US" altLang="zh-CN" b="1" i="1" smtClean="0">
                            <a:latin typeface="Cambria Math" panose="02040503050406030204" pitchFamily="18" charset="0"/>
                          </a:rPr>
                        </m:ctrlPr>
                      </m:fPr>
                      <m:num>
                        <m:d>
                          <m:dPr>
                            <m:begChr m:val="‖"/>
                            <m:endChr m:val="‖"/>
                            <m:ctrlPr>
                              <a:rPr lang="en-US" altLang="zh-CN"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𝒓</m:t>
                                </m:r>
                              </m:e>
                              <m:sub>
                                <m:r>
                                  <a:rPr lang="en-US" altLang="zh-CN" b="1" i="1" smtClean="0">
                                    <a:latin typeface="Cambria Math"/>
                                  </a:rPr>
                                  <m:t>𝒌</m:t>
                                </m:r>
                              </m:sub>
                            </m:sSub>
                          </m:e>
                        </m:d>
                      </m:num>
                      <m:den>
                        <m:d>
                          <m:dPr>
                            <m:begChr m:val="‖"/>
                            <m:endChr m:val="‖"/>
                            <m:ctrlPr>
                              <a:rPr lang="en-US" altLang="zh-CN" b="1" i="1" smtClean="0">
                                <a:latin typeface="Cambria Math" panose="02040503050406030204" pitchFamily="18" charset="0"/>
                              </a:rPr>
                            </m:ctrlPr>
                          </m:dPr>
                          <m:e>
                            <m:r>
                              <a:rPr lang="en-US" altLang="zh-CN" b="1" i="1" smtClean="0">
                                <a:latin typeface="Cambria Math"/>
                              </a:rPr>
                              <m:t>𝑭</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e>
                        </m:d>
                      </m:den>
                    </m:f>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𝜼</m:t>
                        </m:r>
                      </m:e>
                      <m:sub>
                        <m:r>
                          <a:rPr lang="en-US" altLang="zh-CN" b="1" i="1" smtClean="0">
                            <a:latin typeface="Cambria Math"/>
                          </a:rPr>
                          <m:t>𝒌</m:t>
                        </m:r>
                      </m:sub>
                    </m:sSub>
                  </m:oMath>
                </a14:m>
                <a:r>
                  <a:rPr lang="en-US" altLang="zh-CN" dirty="0"/>
                  <a:t>,</a:t>
                </a:r>
                <a:r>
                  <a:rPr lang="zh-CN" altLang="en-US" dirty="0"/>
                  <a:t>然后迭代公式为</a:t>
                </a:r>
                <a:r>
                  <a:rPr lang="en-US" altLang="zh-CN" dirty="0"/>
                  <a:t>:</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𝒔</m:t>
                        </m:r>
                      </m:e>
                      <m:sub>
                        <m:r>
                          <a:rPr lang="en-US" altLang="zh-CN" b="1" i="1" smtClean="0">
                            <a:latin typeface="Cambria Math"/>
                          </a:rPr>
                          <m:t>𝒌</m:t>
                        </m:r>
                      </m:sub>
                    </m:sSub>
                  </m:oMath>
                </a14:m>
                <a:endParaRPr lang="en-US" altLang="zh-CN" b="1" dirty="0"/>
              </a:p>
              <a:p>
                <a:pPr lvl="1"/>
                <a:r>
                  <a:rPr lang="zh-CN" altLang="en-US" dirty="0"/>
                  <a:t>当</a:t>
                </a:r>
                <a14:m>
                  <m:oMath xmlns:m="http://schemas.openxmlformats.org/officeDocument/2006/math">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𝜼</m:t>
                        </m:r>
                      </m:e>
                      <m:sub>
                        <m:r>
                          <a:rPr lang="en-US" altLang="zh-CN" b="1" i="1" smtClean="0">
                            <a:latin typeface="Cambria Math"/>
                          </a:rPr>
                          <m:t>𝒌</m:t>
                        </m:r>
                      </m:sub>
                    </m:sSub>
                    <m:r>
                      <a:rPr lang="en-US" altLang="zh-CN" b="1" i="1" smtClean="0">
                        <a:latin typeface="Cambria Math"/>
                      </a:rPr>
                      <m:t>}</m:t>
                    </m:r>
                  </m:oMath>
                </a14:m>
                <a:r>
                  <a:rPr lang="zh-CN" altLang="en-US" dirty="0"/>
                  <a:t>一致小于</a:t>
                </a:r>
                <a:r>
                  <a:rPr lang="en-US" altLang="zh-CN" dirty="0"/>
                  <a:t>1</a:t>
                </a:r>
                <a:r>
                  <a:rPr lang="zh-CN" altLang="en-US" dirty="0"/>
                  <a:t>的情况下，不精确牛顿法局部收敛</a:t>
                </a:r>
                <a:endParaRPr lang="en-US" altLang="zh-CN" dirty="0"/>
              </a:p>
              <a:p>
                <a:pPr lvl="1"/>
                <a:r>
                  <a:rPr lang="zh-CN" altLang="en-US" dirty="0"/>
                  <a:t>这里的</a:t>
                </a:r>
                <a:r>
                  <a:rPr lang="en-US" altLang="zh-CN" dirty="0"/>
                  <a:t>Inexact Newton</a:t>
                </a:r>
                <a:r>
                  <a:rPr lang="zh-CN" altLang="en-US" dirty="0"/>
                  <a:t>法可以用于各种上述介绍的牛顿型方法，尤其对于大规模问题会收到很好的效果</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735"/>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108ED6-9E0F-4CA9-B3CC-EBA99AB556EF}"/>
              </a:ext>
            </a:extLst>
          </p:cNvPr>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r>
              <a:rPr lang="en-US" altLang="zh-CN" sz="2800" dirty="0">
                <a:latin typeface="隶书" panose="02010509060101010101" pitchFamily="1" charset="-122"/>
              </a:rPr>
              <a:t>-</a:t>
            </a:r>
            <a:r>
              <a:rPr lang="zh-CN" altLang="en-US" sz="2800" dirty="0">
                <a:latin typeface="隶书" panose="02010509060101010101" pitchFamily="1" charset="-122"/>
              </a:rPr>
              <a:t>例子</a:t>
            </a:r>
            <a:endParaRPr lang="zh-CN" altLang="en-US"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8A6D585-B29C-4668-BB8D-D37D42BCFE70}"/>
                  </a:ext>
                </a:extLst>
              </p:cNvPr>
              <p:cNvSpPr>
                <a:spLocks noGrp="1"/>
              </p:cNvSpPr>
              <p:nvPr>
                <p:ph idx="1"/>
              </p:nvPr>
            </p:nvSpPr>
            <p:spPr/>
            <p:txBody>
              <a:bodyPr/>
              <a:lstStyle/>
              <a:p>
                <a:r>
                  <a:rPr lang="zh-CN" altLang="en-US" dirty="0"/>
                  <a:t>考虑优化问题</a:t>
                </a:r>
                <a14:m>
                  <m:oMath xmlns:m="http://schemas.openxmlformats.org/officeDocument/2006/math">
                    <m:r>
                      <a:rPr lang="en-US" altLang="zh-CN" b="1" i="1" smtClean="0">
                        <a:latin typeface="Cambria Math" panose="02040503050406030204" pitchFamily="18" charset="0"/>
                      </a:rPr>
                      <m:t>𝒎𝒊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sub>
                    </m:sSub>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𝒚</m:t>
                    </m:r>
                    <m:r>
                      <m:rPr>
                        <m:lit/>
                      </m:rP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m:rPr>
                            <m:lit/>
                          </m:rPr>
                          <a:rPr lang="en-US" altLang="zh-CN" b="1" i="1" smtClean="0">
                            <a:latin typeface="Cambria Math" panose="02040503050406030204" pitchFamily="18" charset="0"/>
                          </a:rPr>
                          <m:t>|</m:t>
                        </m:r>
                      </m:e>
                      <m:sub>
                        <m:r>
                          <a:rPr lang="en-US" altLang="zh-CN" b="1" i="1" smtClean="0">
                            <a:latin typeface="Cambria Math" panose="02040503050406030204" pitchFamily="18" charset="0"/>
                          </a:rPr>
                          <m:t>𝟐</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oMath>
                </a14:m>
                <a:endParaRPr lang="en-US" altLang="zh-CN" dirty="0"/>
              </a:p>
              <a:p>
                <a:r>
                  <a:rPr lang="zh-CN" altLang="en-US" dirty="0"/>
                  <a:t>思考如何求解？</a:t>
                </a:r>
                <a:endParaRPr lang="en-US" altLang="zh-CN" dirty="0"/>
              </a:p>
              <a:p>
                <a:pPr lvl="1"/>
                <a:r>
                  <a:rPr lang="zh-CN" altLang="en-US" dirty="0"/>
                  <a:t>假设</a:t>
                </a:r>
                <a14:m>
                  <m:oMath xmlns:m="http://schemas.openxmlformats.org/officeDocument/2006/math">
                    <m:r>
                      <a:rPr lang="en-US" altLang="zh-CN" b="1" i="1" smtClean="0">
                        <a:latin typeface="Cambria Math" panose="02040503050406030204" pitchFamily="18" charset="0"/>
                      </a:rPr>
                      <m:t>𝑨</m:t>
                    </m:r>
                  </m:oMath>
                </a14:m>
                <a:r>
                  <a:rPr lang="zh-CN" altLang="en-US" dirty="0"/>
                  <a:t>是行满秩的</a:t>
                </a:r>
                <a:endParaRPr lang="en-US" altLang="zh-CN" dirty="0"/>
              </a:p>
              <a:p>
                <a:pPr lvl="1"/>
                <a:r>
                  <a:rPr lang="zh-CN" altLang="en-US" dirty="0"/>
                  <a:t>构造拉格朗日函数</a:t>
                </a:r>
                <a:endParaRPr lang="en-US" altLang="zh-CN" dirty="0"/>
              </a:p>
              <a:p>
                <a:pPr lvl="1"/>
                <a14:m>
                  <m:oMath xmlns:m="http://schemas.openxmlformats.org/officeDocument/2006/math">
                    <m:r>
                      <a:rPr lang="en-US" altLang="zh-CN" b="1" i="1" smtClean="0">
                        <a:latin typeface="Cambria Math" panose="02040503050406030204" pitchFamily="18" charset="0"/>
                      </a:rPr>
                      <m:t>𝑳</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𝝀</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𝒚</m:t>
                    </m:r>
                    <m:r>
                      <m:rPr>
                        <m:lit/>
                      </m:rP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m:rPr>
                            <m:lit/>
                          </m:rPr>
                          <a:rPr lang="en-US" altLang="zh-CN" b="1" i="1" smtClean="0">
                            <a:latin typeface="Cambria Math" panose="02040503050406030204" pitchFamily="18" charset="0"/>
                          </a:rPr>
                          <m:t>|</m:t>
                        </m:r>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𝝀</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r>
                      <a:rPr lang="en-US" altLang="zh-CN" b="1" i="1" smtClean="0">
                        <a:latin typeface="Cambria Math" panose="02040503050406030204" pitchFamily="18" charset="0"/>
                      </a:rPr>
                      <m:t>)</m:t>
                    </m:r>
                  </m:oMath>
                </a14:m>
                <a:endParaRPr lang="en-US" altLang="zh-CN" dirty="0"/>
              </a:p>
              <a:p>
                <a:pPr lvl="1"/>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oMath>
                </a14:m>
                <a:r>
                  <a:rPr lang="zh-CN" altLang="en-US" dirty="0"/>
                  <a:t>为全局最优解，等价于存在</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𝝀</m:t>
                        </m:r>
                      </m:e>
                      <m:sup>
                        <m:r>
                          <a:rPr lang="en-US" altLang="zh-CN" b="1" i="1" smtClean="0">
                            <a:latin typeface="Cambria Math" panose="02040503050406030204" pitchFamily="18" charset="0"/>
                          </a:rPr>
                          <m:t>∗</m:t>
                        </m:r>
                      </m:sup>
                    </m:sSup>
                  </m:oMath>
                </a14:m>
                <a:r>
                  <a:rPr lang="zh-CN" altLang="en-US" dirty="0"/>
                  <a:t>使得：</a:t>
                </a:r>
                <a:endParaRPr lang="en-US" altLang="zh-CN" dirty="0"/>
              </a:p>
              <a:p>
                <a:pPr lvl="1"/>
                <a14:m>
                  <m:oMath xmlns:m="http://schemas.openxmlformats.org/officeDocument/2006/math">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sSup>
                                <m:sSupPr>
                                  <m:ctrlPr>
                                    <a:rPr lang="en-US" altLang="zh-CN" b="1" i="1" smtClean="0">
                                      <a:latin typeface="Cambria Math" panose="02040503050406030204" pitchFamily="18" charset="0"/>
                                    </a:rPr>
                                  </m:ctrlPr>
                                </m:sSupPr>
                                <m:e>
                                  <m:r>
                                    <m:rPr>
                                      <m:brk m:alnAt="7"/>
                                    </m:rPr>
                                    <a:rPr lang="en-US" altLang="zh-CN" b="1" i="1" smtClean="0">
                                      <a:latin typeface="Cambria Math" panose="02040503050406030204" pitchFamily="18" charset="0"/>
                                    </a:rPr>
                                    <m:t>𝒙</m:t>
                                  </m:r>
                                </m:e>
                                <m:sup>
                                  <m:r>
                                    <m:rPr>
                                      <m:brk m:alnAt="7"/>
                                    </m:rPr>
                                    <a:rPr lang="en-US" altLang="zh-CN" b="1" i="1" smtClean="0">
                                      <a:latin typeface="Cambria Math" panose="02040503050406030204" pitchFamily="18" charset="0"/>
                                    </a:rPr>
                                    <m:t>∗</m:t>
                                  </m:r>
                                </m:sup>
                              </m:sSup>
                              <m:r>
                                <m:rPr>
                                  <m:brk m:alnAt="7"/>
                                </m:rPr>
                                <a:rPr lang="en-US" altLang="zh-CN" b="1" i="1" smtClean="0">
                                  <a:latin typeface="Cambria Math" panose="02040503050406030204" pitchFamily="18" charset="0"/>
                                </a:rPr>
                                <m:t>−</m:t>
                              </m:r>
                              <m:r>
                                <a:rPr lang="en-US" altLang="zh-CN" b="1" i="1" smtClean="0">
                                  <a:latin typeface="Cambria Math" panose="02040503050406030204" pitchFamily="18" charset="0"/>
                                </a:rPr>
                                <m:t>𝒚</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m:rPr>
                                      <m:brk m:alnAt="7"/>
                                    </m:rPr>
                                    <a:rPr lang="en-US" altLang="zh-CN" b="1" i="1" smtClean="0">
                                      <a:latin typeface="Cambria Math" panose="02040503050406030204" pitchFamily="18" charset="0"/>
                                    </a:rPr>
                                    <m:t>𝑨</m:t>
                                  </m:r>
                                </m:e>
                                <m:sup>
                                  <m:r>
                                    <m:rPr>
                                      <m:brk m:alnAt="7"/>
                                    </m:rP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𝝀</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mr>
                          <m:mr>
                            <m:e>
                              <m:r>
                                <a:rPr lang="en-US" altLang="zh-CN" b="1" i="1" smtClean="0">
                                  <a:latin typeface="Cambria Math" panose="02040503050406030204" pitchFamily="18" charset="0"/>
                                </a:rPr>
                                <m:t>𝑨</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𝒃</m:t>
                              </m:r>
                            </m:e>
                          </m:mr>
                        </m:m>
                      </m:e>
                    </m:d>
                    <m:r>
                      <a:rPr lang="en-US" altLang="zh-CN" b="1" i="1" smtClean="0">
                        <a:latin typeface="Cambria Math" panose="02040503050406030204" pitchFamily="18" charset="0"/>
                      </a:rPr>
                      <m:t>⇒</m:t>
                    </m:r>
                    <m:r>
                      <a:rPr lang="en-US" altLang="zh-CN" b="1" i="1" smtClean="0">
                        <a:latin typeface="Cambria Math" panose="02040503050406030204" pitchFamily="18" charset="0"/>
                      </a:rPr>
                      <m:t>𝑨</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𝑨𝒚</m:t>
                    </m:r>
                    <m:r>
                      <a:rPr lang="en-US" altLang="zh-CN" b="1" i="1" smtClean="0">
                        <a:latin typeface="Cambria Math" panose="02040503050406030204" pitchFamily="18" charset="0"/>
                      </a:rPr>
                      <m:t>+</m:t>
                    </m:r>
                    <m:r>
                      <a:rPr lang="en-US" altLang="zh-CN" b="1" i="1" smtClean="0">
                        <a:latin typeface="Cambria Math" panose="02040503050406030204" pitchFamily="18" charset="0"/>
                      </a:rPr>
                      <m:t>𝑨</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𝝀</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𝝀</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𝑨</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1" i="1" smtClean="0">
                                    <a:latin typeface="Cambria Math" panose="02040503050406030204" pitchFamily="18" charset="0"/>
                                  </a:rPr>
                                  <m:t>𝑻</m:t>
                                </m:r>
                              </m:sup>
                            </m:sSup>
                          </m:e>
                        </m:d>
                      </m:e>
                      <m:sup>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𝑨𝒚</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r>
                      <a:rPr lang="en-US" altLang="zh-CN" b="1" i="1" smtClean="0">
                        <a:latin typeface="Cambria Math" panose="02040503050406030204" pitchFamily="18" charset="0"/>
                      </a:rPr>
                      <m:t>)</m:t>
                    </m:r>
                  </m:oMath>
                </a14:m>
                <a:r>
                  <a:rPr lang="en-US" altLang="zh-CN" dirty="0"/>
                  <a:t>,</a:t>
                </a:r>
                <a:r>
                  <a:rPr lang="zh-CN" altLang="en-US" dirty="0"/>
                  <a:t>将其代入条件式第一式得</a:t>
                </a:r>
                <a:endParaRPr lang="en-US" altLang="zh-CN" dirty="0"/>
              </a:p>
              <a:p>
                <a:pPr lvl="1"/>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𝒚</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1" i="1" smtClean="0">
                            <a:latin typeface="Cambria Math" panose="02040503050406030204" pitchFamily="18" charset="0"/>
                          </a:rPr>
                          <m:t>𝑻</m:t>
                        </m:r>
                      </m:sup>
                    </m:sSup>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𝑨</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1" i="1" smtClean="0">
                                    <a:latin typeface="Cambria Math" panose="02040503050406030204" pitchFamily="18" charset="0"/>
                                  </a:rPr>
                                  <m:t>𝑻</m:t>
                                </m:r>
                              </m:sup>
                            </m:sSup>
                          </m:e>
                        </m:d>
                      </m:e>
                      <m:sup>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𝑨𝒚</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r>
                      <a:rPr lang="en-US" altLang="zh-CN" b="1" i="1" smtClean="0">
                        <a:latin typeface="Cambria Math" panose="02040503050406030204" pitchFamily="18" charset="0"/>
                      </a:rPr>
                      <m:t>)</m:t>
                    </m:r>
                  </m:oMath>
                </a14:m>
                <a:r>
                  <a:rPr lang="en-US" altLang="zh-CN" dirty="0"/>
                  <a:t>,</a:t>
                </a:r>
                <a:r>
                  <a:rPr lang="zh-CN" altLang="en-US" dirty="0"/>
                  <a:t>因此点</a:t>
                </a:r>
                <a14:m>
                  <m:oMath xmlns:m="http://schemas.openxmlformats.org/officeDocument/2006/math">
                    <m:r>
                      <a:rPr lang="en-US" altLang="zh-CN" b="1" i="1" smtClean="0">
                        <a:latin typeface="Cambria Math" panose="02040503050406030204" pitchFamily="18" charset="0"/>
                      </a:rPr>
                      <m:t>𝒚</m:t>
                    </m:r>
                  </m:oMath>
                </a14:m>
                <a:r>
                  <a:rPr lang="zh-CN" altLang="en-US" dirty="0"/>
                  <a:t>到集合</a:t>
                </a:r>
                <a14:m>
                  <m:oMath xmlns:m="http://schemas.openxmlformats.org/officeDocument/2006/math">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r>
                      <a:rPr lang="en-US" altLang="zh-CN" b="1" i="1" smtClean="0">
                        <a:latin typeface="Cambria Math" panose="02040503050406030204" pitchFamily="18" charset="0"/>
                      </a:rPr>
                      <m:t>}</m:t>
                    </m:r>
                  </m:oMath>
                </a14:m>
                <a:r>
                  <a:rPr lang="zh-CN" altLang="en-US" dirty="0"/>
                  <a:t>的投影为</a:t>
                </a:r>
                <a14:m>
                  <m:oMath xmlns:m="http://schemas.openxmlformats.org/officeDocument/2006/math">
                    <m:r>
                      <a:rPr lang="en-US" altLang="zh-CN" i="1">
                        <a:latin typeface="Cambria Math" panose="02040503050406030204" pitchFamily="18" charset="0"/>
                      </a:rPr>
                      <m:t>𝒚</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𝑨</m:t>
                        </m:r>
                      </m:e>
                      <m:sup>
                        <m:r>
                          <a:rPr lang="en-US" altLang="zh-CN" i="1">
                            <a:latin typeface="Cambria Math" panose="02040503050406030204" pitchFamily="18" charset="0"/>
                          </a:rPr>
                          <m:t>𝑻</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𝑨</m:t>
                            </m:r>
                            <m:sSup>
                              <m:sSupPr>
                                <m:ctrlPr>
                                  <a:rPr lang="en-US" altLang="zh-CN" i="1">
                                    <a:latin typeface="Cambria Math" panose="02040503050406030204" pitchFamily="18" charset="0"/>
                                  </a:rPr>
                                </m:ctrlPr>
                              </m:sSupPr>
                              <m:e>
                                <m:r>
                                  <a:rPr lang="en-US" altLang="zh-CN" i="1">
                                    <a:latin typeface="Cambria Math" panose="02040503050406030204" pitchFamily="18" charset="0"/>
                                  </a:rPr>
                                  <m:t>𝑨</m:t>
                                </m:r>
                              </m:e>
                              <m:sup>
                                <m:r>
                                  <a:rPr lang="en-US" altLang="zh-CN" i="1">
                                    <a:latin typeface="Cambria Math" panose="02040503050406030204" pitchFamily="18" charset="0"/>
                                  </a:rPr>
                                  <m:t>𝑻</m:t>
                                </m:r>
                              </m:sup>
                            </m:sSup>
                          </m:e>
                        </m:d>
                      </m:e>
                      <m:sup>
                        <m:r>
                          <a:rPr lang="en-US" altLang="zh-CN" i="1">
                            <a:latin typeface="Cambria Math" panose="02040503050406030204" pitchFamily="18" charset="0"/>
                          </a:rPr>
                          <m:t>−</m:t>
                        </m:r>
                        <m:r>
                          <a:rPr lang="en-US" altLang="zh-CN" i="1">
                            <a:latin typeface="Cambria Math" panose="02040503050406030204" pitchFamily="18" charset="0"/>
                          </a:rPr>
                          <m:t>𝟏</m:t>
                        </m:r>
                      </m:sup>
                    </m:sSup>
                    <m:r>
                      <a:rPr lang="en-US" altLang="zh-CN" i="1">
                        <a:latin typeface="Cambria Math" panose="02040503050406030204" pitchFamily="18" charset="0"/>
                      </a:rPr>
                      <m:t>(</m:t>
                    </m:r>
                    <m:r>
                      <a:rPr lang="en-US" altLang="zh-CN" i="1">
                        <a:latin typeface="Cambria Math" panose="02040503050406030204" pitchFamily="18" charset="0"/>
                      </a:rPr>
                      <m:t>𝑨𝒚</m:t>
                    </m:r>
                    <m:r>
                      <a:rPr lang="en-US" altLang="zh-CN" i="1">
                        <a:latin typeface="Cambria Math" panose="02040503050406030204" pitchFamily="18" charset="0"/>
                      </a:rPr>
                      <m:t>−</m:t>
                    </m:r>
                    <m:r>
                      <a:rPr lang="en-US" altLang="zh-CN" i="1">
                        <a:latin typeface="Cambria Math" panose="02040503050406030204" pitchFamily="18" charset="0"/>
                      </a:rPr>
                      <m:t>𝒃</m:t>
                    </m:r>
                    <m:r>
                      <a:rPr lang="en-US" altLang="zh-CN" i="1">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F8A6D585-B29C-4668-BB8D-D37D42BCFE70}"/>
                  </a:ext>
                </a:extLst>
              </p:cNvPr>
              <p:cNvSpPr>
                <a:spLocks noGrp="1" noRot="1" noChangeAspect="1" noMove="1" noResize="1" noEditPoints="1" noAdjustHandles="1" noChangeArrowheads="1" noChangeShapeType="1" noTextEdit="1"/>
              </p:cNvSpPr>
              <p:nvPr>
                <p:ph idx="1"/>
              </p:nvPr>
            </p:nvSpPr>
            <p:spPr>
              <a:blipFill>
                <a:blip r:embed="rId2"/>
                <a:stretch>
                  <a:fillRect l="-1389" b="-120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485201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p:sp>
        <p:nvSpPr>
          <p:cNvPr id="3" name="Content Placeholder 2"/>
          <p:cNvSpPr>
            <a:spLocks noGrp="1"/>
          </p:cNvSpPr>
          <p:nvPr>
            <p:ph idx="1"/>
          </p:nvPr>
        </p:nvSpPr>
        <p:spPr/>
        <p:txBody>
          <a:bodyPr/>
          <a:lstStyle/>
          <a:p>
            <a:r>
              <a:rPr lang="zh-CN" altLang="en-US" dirty="0"/>
              <a:t>练习，思考</a:t>
            </a:r>
            <a:r>
              <a:rPr lang="en-US" altLang="zh-CN" dirty="0"/>
              <a:t>SVM</a:t>
            </a:r>
            <a:r>
              <a:rPr lang="zh-CN" altLang="en-US" dirty="0"/>
              <a:t>的求解问题</a:t>
            </a:r>
          </a:p>
        </p:txBody>
      </p:sp>
      <p:sp>
        <p:nvSpPr>
          <p:cNvPr id="4" name="Rectangle 3"/>
          <p:cNvSpPr/>
          <p:nvPr/>
        </p:nvSpPr>
        <p:spPr>
          <a:xfrm>
            <a:off x="848544" y="3681189"/>
            <a:ext cx="8424936" cy="369332"/>
          </a:xfrm>
          <a:prstGeom prst="rect">
            <a:avLst/>
          </a:prstGeom>
        </p:spPr>
        <p:txBody>
          <a:bodyPr wrap="square">
            <a:spAutoFit/>
          </a:bodyPr>
          <a:lstStyle/>
          <a:p>
            <a:r>
              <a:rPr lang="en-US" altLang="zh-CN" sz="1800" dirty="0">
                <a:solidFill>
                  <a:srgbClr val="CC00CC"/>
                </a:solidFill>
              </a:rPr>
              <a:t>http://www.dataguru.cn/forum.php?mod=viewthread&amp;tid=371987</a:t>
            </a:r>
            <a:endParaRPr lang="zh-CN" altLang="en-US" sz="1800" dirty="0">
              <a:solidFill>
                <a:srgbClr val="CC00CC"/>
              </a:solidFill>
            </a:endParaRPr>
          </a:p>
        </p:txBody>
      </p:sp>
    </p:spTree>
  </p:cSld>
  <p:clrMapOvr>
    <a:masterClrMapping/>
  </p:clrMapOvr>
  <p:transition spd="med">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A47A23-1D41-47BD-B9C3-2D20A77C6119}"/>
              </a:ext>
            </a:extLst>
          </p:cNvPr>
          <p:cNvSpPr>
            <a:spLocks noGrp="1"/>
          </p:cNvSpPr>
          <p:nvPr>
            <p:ph type="title"/>
          </p:nvPr>
        </p:nvSpPr>
        <p:spPr/>
        <p:txBody>
          <a:bodyPr/>
          <a:lstStyle/>
          <a:p>
            <a:r>
              <a:rPr lang="zh-CN" altLang="en-US" dirty="0"/>
              <a:t>第</a:t>
            </a:r>
            <a:r>
              <a:rPr lang="en-US" altLang="zh-CN" dirty="0"/>
              <a:t>6</a:t>
            </a:r>
            <a:r>
              <a:rPr lang="zh-CN" altLang="en-US" dirty="0"/>
              <a:t>章</a:t>
            </a:r>
            <a:r>
              <a:rPr lang="zh-CN" altLang="en-US" dirty="0">
                <a:latin typeface="隶书" panose="02010509060101010101" pitchFamily="1" charset="-122"/>
              </a:rPr>
              <a:t>约束最优化理论</a:t>
            </a:r>
            <a:r>
              <a:rPr lang="en-US" altLang="zh-CN" dirty="0">
                <a:latin typeface="隶书" panose="02010509060101010101" pitchFamily="1" charset="-122"/>
              </a:rPr>
              <a:t>(Theory of Constrained Optimization)-</a:t>
            </a:r>
            <a:r>
              <a:rPr lang="zh-CN" altLang="en-US" dirty="0">
                <a:latin typeface="隶书" panose="02010509060101010101" pitchFamily="1" charset="-122"/>
              </a:rPr>
              <a:t>对偶问题</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1DBCF9B-9C50-40BC-9A67-442D1162CFDA}"/>
                  </a:ext>
                </a:extLst>
              </p:cNvPr>
              <p:cNvSpPr>
                <a:spLocks noGrp="1"/>
              </p:cNvSpPr>
              <p:nvPr>
                <p:ph idx="1"/>
              </p:nvPr>
            </p:nvSpPr>
            <p:spPr>
              <a:xfrm>
                <a:off x="488950" y="1304974"/>
                <a:ext cx="9217025" cy="5616575"/>
              </a:xfrm>
            </p:spPr>
            <p:txBody>
              <a:bodyPr/>
              <a:lstStyle/>
              <a:p>
                <a:r>
                  <a:rPr lang="zh-CN" altLang="en-US" dirty="0"/>
                  <a:t>优化问题的对偶有多种形式，其本质在于：闭凸集有两种等价的描述方式</a:t>
                </a:r>
                <a:endParaRPr lang="en-US" altLang="zh-CN" dirty="0"/>
              </a:p>
              <a:p>
                <a:pPr lvl="1"/>
                <a:r>
                  <a:rPr lang="zh-CN" altLang="en-US" dirty="0"/>
                  <a:t>用包含的所有点的并集来描述，凸包的思想，从内至外</a:t>
                </a:r>
                <a:endParaRPr lang="en-US" altLang="zh-CN" dirty="0"/>
              </a:p>
              <a:p>
                <a:pPr lvl="1"/>
                <a:r>
                  <a:rPr lang="zh-CN" altLang="en-US" dirty="0"/>
                  <a:t>用半空间的交来描述，支撑超平面的交，从外至内</a:t>
                </a:r>
                <a:endParaRPr lang="en-US" altLang="zh-CN" dirty="0"/>
              </a:p>
              <a:p>
                <a:r>
                  <a:rPr lang="zh-CN" altLang="en-US" dirty="0"/>
                  <a:t>函数</a:t>
                </a:r>
                <a14:m>
                  <m:oMath xmlns:m="http://schemas.openxmlformats.org/officeDocument/2006/math">
                    <m:r>
                      <a:rPr lang="en-US" altLang="zh-CN" b="1" i="1" smtClean="0">
                        <a:latin typeface="Cambria Math" panose="02040503050406030204" pitchFamily="18" charset="0"/>
                      </a:rPr>
                      <m:t>𝒇</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r>
                      <a:rPr lang="en-US" altLang="zh-CN" b="1" i="1" smtClean="0">
                        <a:latin typeface="Cambria Math" panose="02040503050406030204" pitchFamily="18" charset="0"/>
                      </a:rPr>
                      <m:t>→[−∞,∞]</m:t>
                    </m:r>
                    <m:r>
                      <a:rPr lang="zh-CN" altLang="en-US" i="1">
                        <a:latin typeface="Cambria Math" panose="02040503050406030204" pitchFamily="18" charset="0"/>
                      </a:rPr>
                      <m:t>，</m:t>
                    </m:r>
                  </m:oMath>
                </a14:m>
                <a:r>
                  <a:rPr lang="zh-CN" altLang="en-US" dirty="0"/>
                  <a:t>其上图</a:t>
                </a:r>
                <a:r>
                  <a:rPr lang="en-US" altLang="zh-CN" dirty="0"/>
                  <a:t>(epigraph)</a:t>
                </a:r>
                <a:r>
                  <a:rPr lang="zh-CN" altLang="en-US" dirty="0"/>
                  <a:t>采用超平面的交来进行描述时，正好推出函数</a:t>
                </a:r>
                <a14:m>
                  <m:oMath xmlns:m="http://schemas.openxmlformats.org/officeDocument/2006/math">
                    <m:r>
                      <a:rPr lang="en-US" altLang="zh-CN" b="1" i="1" smtClean="0">
                        <a:latin typeface="Cambria Math" panose="02040503050406030204" pitchFamily="18" charset="0"/>
                      </a:rPr>
                      <m:t>𝒇</m:t>
                    </m:r>
                  </m:oMath>
                </a14:m>
                <a:r>
                  <a:rPr lang="zh-CN" altLang="en-US" dirty="0"/>
                  <a:t>的共轭函数</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𝒚</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𝒔𝒖</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d>
                    </m:oMath>
                  </m:oMathPara>
                </a14:m>
                <a:endParaRPr lang="en-US" altLang="zh-CN" dirty="0"/>
              </a:p>
              <a:p>
                <a:pPr lvl="1"/>
                <a:r>
                  <a:rPr lang="zh-CN" altLang="en-US" dirty="0"/>
                  <a:t>注意：</a:t>
                </a:r>
                <a14:m>
                  <m:oMath xmlns:m="http://schemas.openxmlformats.org/officeDocument/2006/math">
                    <m:r>
                      <a:rPr lang="en-US" altLang="zh-CN" b="1" i="1" smtClean="0">
                        <a:latin typeface="Cambria Math" panose="02040503050406030204" pitchFamily="18" charset="0"/>
                      </a:rPr>
                      <m:t>𝒆𝒑𝒊</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𝒇</m:t>
                        </m:r>
                      </m:e>
                    </m:d>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𝝎</m:t>
                            </m:r>
                          </m:e>
                        </m:d>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𝝎</m:t>
                        </m:r>
                      </m:e>
                    </m:d>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i="1">
                                <a:latin typeface="Cambria Math" panose="02040503050406030204" pitchFamily="18" charset="0"/>
                              </a:rPr>
                              <m:t>𝝎</m:t>
                            </m:r>
                          </m:e>
                        </m:d>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𝒔𝒖</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1" i="1" smtClean="0">
                                <a:latin typeface="Cambria Math" panose="02040503050406030204" pitchFamily="18" charset="0"/>
                              </a:rPr>
                              <m:t>𝒚</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sub>
                        </m:sSub>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𝒚</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𝒚</m:t>
                                </m:r>
                              </m:e>
                            </m:d>
                          </m:e>
                        </m:d>
                        <m:r>
                          <a:rPr lang="en-US" altLang="zh-CN" b="1" i="1" smtClean="0">
                            <a:latin typeface="Cambria Math" panose="02040503050406030204" pitchFamily="18" charset="0"/>
                          </a:rPr>
                          <m:t>≤</m:t>
                        </m:r>
                        <m:r>
                          <a:rPr lang="en-US" altLang="zh-CN" i="1">
                            <a:latin typeface="Cambria Math" panose="02040503050406030204" pitchFamily="18" charset="0"/>
                          </a:rPr>
                          <m:t>𝝎</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m:t>
                        </m:r>
                      </m:e>
                      <m:sub>
                        <m:r>
                          <a:rPr lang="en-US" altLang="zh-CN" b="1" i="1" smtClean="0">
                            <a:latin typeface="Cambria Math" panose="02040503050406030204" pitchFamily="18" charset="0"/>
                          </a:rPr>
                          <m:t>𝒚</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sub>
                    </m:sSub>
                    <m:d>
                      <m:dPr>
                        <m:begChr m:val="{"/>
                        <m:endChr m:val="}"/>
                        <m:ctrlPr>
                          <a:rPr lang="en-US" altLang="zh-CN" b="1" i="1" smtClean="0">
                            <a:latin typeface="Cambria Math" panose="02040503050406030204" pitchFamily="18" charset="0"/>
                          </a:rPr>
                        </m:ctrlPr>
                      </m:d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i="1">
                                <a:latin typeface="Cambria Math" panose="02040503050406030204" pitchFamily="18" charset="0"/>
                              </a:rPr>
                              <m:t>𝝎</m:t>
                            </m:r>
                          </m:e>
                        </m:d>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i="1">
                            <a:latin typeface="Cambria Math" panose="02040503050406030204" pitchFamily="18" charset="0"/>
                          </a:rPr>
                          <m:t>𝝎</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𝒚</m:t>
                            </m:r>
                          </m:e>
                        </m:d>
                      </m:e>
                    </m:d>
                  </m:oMath>
                </a14:m>
                <a:endParaRPr lang="en-US" altLang="zh-CN" dirty="0"/>
              </a:p>
              <a:p>
                <a:pPr lvl="1"/>
                <a:r>
                  <a:rPr lang="zh-CN" altLang="en-US" dirty="0"/>
                  <a:t>事实上，函数</a:t>
                </a:r>
                <a14:m>
                  <m:oMath xmlns:m="http://schemas.openxmlformats.org/officeDocument/2006/math">
                    <m:r>
                      <a:rPr lang="en-US" altLang="zh-CN" b="1" i="1" smtClean="0">
                        <a:latin typeface="Cambria Math" panose="02040503050406030204" pitchFamily="18" charset="0"/>
                      </a:rPr>
                      <m:t>𝒇</m:t>
                    </m:r>
                  </m:oMath>
                </a14:m>
                <a:r>
                  <a:rPr lang="zh-CN" altLang="en-US" dirty="0"/>
                  <a:t>是真凸函数，则</a:t>
                </a:r>
                <a14:m>
                  <m:oMath xmlns:m="http://schemas.openxmlformats.org/officeDocument/2006/math">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𝒔𝒖</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1" i="1" smtClean="0">
                            <a:latin typeface="Cambria Math" panose="02040503050406030204" pitchFamily="18" charset="0"/>
                          </a:rPr>
                          <m:t>𝒚</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sub>
                    </m:sSub>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𝒚</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𝒚</m:t>
                            </m:r>
                          </m:e>
                        </m:d>
                      </m:e>
                    </m:d>
                  </m:oMath>
                </a14:m>
                <a:endParaRPr lang="zh-CN" altLang="en-US" dirty="0"/>
              </a:p>
            </p:txBody>
          </p:sp>
        </mc:Choice>
        <mc:Fallback xmlns="">
          <p:sp>
            <p:nvSpPr>
              <p:cNvPr id="3" name="内容占位符 2">
                <a:extLst>
                  <a:ext uri="{FF2B5EF4-FFF2-40B4-BE49-F238E27FC236}">
                    <a16:creationId xmlns:a16="http://schemas.microsoft.com/office/drawing/2014/main" id="{C1DBCF9B-9C50-40BC-9A67-442D1162CFDA}"/>
                  </a:ext>
                </a:extLst>
              </p:cNvPr>
              <p:cNvSpPr>
                <a:spLocks noGrp="1" noRot="1" noChangeAspect="1" noMove="1" noResize="1" noEditPoints="1" noAdjustHandles="1" noChangeArrowheads="1" noChangeShapeType="1" noTextEdit="1"/>
              </p:cNvSpPr>
              <p:nvPr>
                <p:ph idx="1"/>
              </p:nvPr>
            </p:nvSpPr>
            <p:spPr>
              <a:xfrm>
                <a:off x="488950" y="1304974"/>
                <a:ext cx="9217025" cy="5616575"/>
              </a:xfrm>
              <a:blipFill>
                <a:blip r:embed="rId2"/>
                <a:stretch>
                  <a:fillRect l="-1389" t="-1412" r="-14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620254"/>
      </p:ext>
    </p:extLst>
  </p:cSld>
  <p:clrMapOvr>
    <a:masterClrMapping/>
  </p:clrMapOvr>
  <p:transition spd="med">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38A8F3-8408-4CE4-A571-568CE44DB6E9}"/>
              </a:ext>
            </a:extLst>
          </p:cNvPr>
          <p:cNvSpPr>
            <a:spLocks noGrp="1"/>
          </p:cNvSpPr>
          <p:nvPr>
            <p:ph type="title"/>
          </p:nvPr>
        </p:nvSpPr>
        <p:spPr/>
        <p:txBody>
          <a:bodyPr/>
          <a:lstStyle/>
          <a:p>
            <a:r>
              <a:rPr lang="zh-CN" altLang="en-US" dirty="0"/>
              <a:t>第</a:t>
            </a:r>
            <a:r>
              <a:rPr lang="en-US" altLang="zh-CN" dirty="0"/>
              <a:t>6</a:t>
            </a:r>
            <a:r>
              <a:rPr lang="zh-CN" altLang="en-US" dirty="0"/>
              <a:t>章</a:t>
            </a:r>
            <a:r>
              <a:rPr lang="zh-CN" altLang="en-US" dirty="0">
                <a:latin typeface="隶书" panose="02010509060101010101" pitchFamily="1" charset="-122"/>
              </a:rPr>
              <a:t>约束最优化理论</a:t>
            </a:r>
            <a:r>
              <a:rPr lang="en-US" altLang="zh-CN" dirty="0">
                <a:latin typeface="隶书" panose="02010509060101010101" pitchFamily="1" charset="-122"/>
              </a:rPr>
              <a:t>(Theory of Constrained Optimization)-</a:t>
            </a:r>
            <a:r>
              <a:rPr lang="zh-CN" altLang="en-US" dirty="0">
                <a:latin typeface="隶书" panose="02010509060101010101" pitchFamily="1" charset="-122"/>
              </a:rPr>
              <a:t>对偶问题</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3F7FFD5-B01D-42A7-8034-0584C8E1478E}"/>
                  </a:ext>
                </a:extLst>
              </p:cNvPr>
              <p:cNvSpPr>
                <a:spLocks noGrp="1"/>
              </p:cNvSpPr>
              <p:nvPr>
                <p:ph idx="1"/>
              </p:nvPr>
            </p:nvSpPr>
            <p:spPr/>
            <p:txBody>
              <a:bodyPr/>
              <a:lstStyle/>
              <a:p>
                <a:r>
                  <a:rPr lang="zh-CN" altLang="en-US" sz="2400" dirty="0"/>
                  <a:t>最小公共点问题：在集合</a:t>
                </a:r>
                <a14:m>
                  <m:oMath xmlns:m="http://schemas.openxmlformats.org/officeDocument/2006/math">
                    <m:r>
                      <a:rPr lang="en-US" altLang="zh-CN" sz="2400" b="1" i="1" smtClean="0">
                        <a:latin typeface="Cambria Math" panose="02040503050406030204" pitchFamily="18" charset="0"/>
                      </a:rPr>
                      <m:t>𝑴</m:t>
                    </m:r>
                  </m:oMath>
                </a14:m>
                <a:r>
                  <a:rPr lang="zh-CN" altLang="en-US" sz="2400" dirty="0"/>
                  <a:t>与</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𝑹</m:t>
                        </m:r>
                      </m:e>
                      <m:sup>
                        <m:r>
                          <a:rPr lang="en-US" altLang="zh-CN" sz="2400" b="1" i="1" dirty="0" smtClean="0">
                            <a:latin typeface="Cambria Math" panose="02040503050406030204" pitchFamily="18" charset="0"/>
                          </a:rPr>
                          <m:t>𝒏</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sup>
                    </m:sSup>
                  </m:oMath>
                </a14:m>
                <a:r>
                  <a:rPr lang="zh-CN" altLang="en-US" sz="2400" dirty="0"/>
                  <a:t>的第</a:t>
                </a:r>
                <a14:m>
                  <m:oMath xmlns:m="http://schemas.openxmlformats.org/officeDocument/2006/math">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oMath>
                </a14:m>
                <a:r>
                  <a:rPr lang="zh-CN" altLang="en-US" sz="2400" dirty="0"/>
                  <a:t>维坐标轴的所有公共点（即二者交集的点）中，求其中第</a:t>
                </a:r>
                <a14:m>
                  <m:oMath xmlns:m="http://schemas.openxmlformats.org/officeDocument/2006/math">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oMath>
                </a14:m>
                <a:r>
                  <a:rPr lang="zh-CN" altLang="en-US" sz="2400" dirty="0"/>
                  <a:t>维坐标值的最小值，回忆之前讲过的</a:t>
                </a:r>
                <a14:m>
                  <m:oMath xmlns:m="http://schemas.openxmlformats.org/officeDocument/2006/math">
                    <m:r>
                      <a:rPr lang="en-US" altLang="zh-CN" sz="2400" i="1">
                        <a:latin typeface="Cambria Math"/>
                      </a:rPr>
                      <m:t>{</m:t>
                    </m:r>
                    <m:d>
                      <m:dPr>
                        <m:ctrlPr>
                          <a:rPr lang="en-US" altLang="zh-CN" sz="2400" i="1">
                            <a:latin typeface="Cambria Math" panose="02040503050406030204" pitchFamily="18" charset="0"/>
                          </a:rPr>
                        </m:ctrlPr>
                      </m:dPr>
                      <m:e>
                        <m:r>
                          <a:rPr lang="en-US" altLang="zh-CN" sz="2400" b="1" i="1" smtClean="0">
                            <a:latin typeface="Cambria Math" panose="02040503050406030204" pitchFamily="18" charset="0"/>
                          </a:rPr>
                          <m:t>𝒖</m:t>
                        </m:r>
                        <m:r>
                          <a:rPr lang="en-US" altLang="zh-CN" sz="2400" i="1">
                            <a:latin typeface="Cambria Math"/>
                          </a:rPr>
                          <m:t>,</m:t>
                        </m:r>
                        <m:r>
                          <a:rPr lang="en-US" altLang="zh-CN" sz="2400" b="1" i="1" smtClean="0">
                            <a:latin typeface="Cambria Math" panose="02040503050406030204" pitchFamily="18" charset="0"/>
                          </a:rPr>
                          <m:t>𝝎</m:t>
                        </m:r>
                      </m:e>
                    </m:d>
                    <m:r>
                      <a:rPr lang="en-US" altLang="zh-CN" sz="2400" i="1">
                        <a:latin typeface="Cambria Math"/>
                      </a:rPr>
                      <m:t>:</m:t>
                    </m:r>
                    <m:r>
                      <a:rPr lang="en-US" altLang="zh-CN" sz="2400" b="1" i="1" smtClean="0">
                        <a:latin typeface="Cambria Math" panose="02040503050406030204" pitchFamily="18" charset="0"/>
                      </a:rPr>
                      <m:t>𝒖</m:t>
                    </m:r>
                    <m:r>
                      <a:rPr lang="en-US" altLang="zh-CN" sz="2400" i="1">
                        <a:latin typeface="Cambria Math"/>
                      </a:rPr>
                      <m:t>=</m:t>
                    </m:r>
                    <m:r>
                      <a:rPr lang="en-US" altLang="zh-CN" sz="2400" i="1">
                        <a:latin typeface="Cambria Math"/>
                      </a:rPr>
                      <m:t>𝒈</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r>
                      <a:rPr lang="en-US" altLang="zh-CN" sz="2400" b="1" i="1" smtClean="0">
                        <a:latin typeface="Cambria Math" panose="02040503050406030204" pitchFamily="18" charset="0"/>
                      </a:rPr>
                      <m:t>𝝎</m:t>
                    </m:r>
                    <m:r>
                      <a:rPr lang="en-US" altLang="zh-CN" sz="2400" i="1">
                        <a:latin typeface="Cambria Math"/>
                      </a:rPr>
                      <m:t>=</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r>
                      <a:rPr lang="en-US" altLang="zh-CN" sz="2400" i="1">
                        <a:latin typeface="Cambria Math"/>
                      </a:rPr>
                      <m:t>𝒙</m:t>
                    </m:r>
                    <m:r>
                      <a:rPr lang="en-US" altLang="zh-CN" sz="2400" i="1">
                        <a:latin typeface="Cambria Math"/>
                      </a:rPr>
                      <m:t>∈</m:t>
                    </m:r>
                    <m:r>
                      <a:rPr lang="en-US" altLang="zh-CN" sz="2400" i="1">
                        <a:latin typeface="Cambria Math"/>
                      </a:rPr>
                      <m:t>𝑿</m:t>
                    </m:r>
                    <m:r>
                      <a:rPr lang="en-US" altLang="zh-CN" sz="2400" i="1">
                        <a:latin typeface="Cambria Math"/>
                      </a:rPr>
                      <m:t>}</m:t>
                    </m:r>
                  </m:oMath>
                </a14:m>
                <a:r>
                  <a:rPr lang="zh-CN" altLang="en-US" sz="2400" dirty="0"/>
                  <a:t>用</a:t>
                </a:r>
                <a14:m>
                  <m:oMath xmlns:m="http://schemas.openxmlformats.org/officeDocument/2006/math">
                    <m:r>
                      <a:rPr lang="en-US" altLang="zh-CN" sz="2400" b="1" i="1" dirty="0" smtClean="0">
                        <a:latin typeface="Cambria Math" panose="02040503050406030204" pitchFamily="18" charset="0"/>
                      </a:rPr>
                      <m:t>𝑴</m:t>
                    </m:r>
                  </m:oMath>
                </a14:m>
                <a:r>
                  <a:rPr lang="zh-CN" altLang="en-US" sz="2400" dirty="0"/>
                  <a:t>表示</a:t>
                </a:r>
                <a:r>
                  <a:rPr lang="en-US" altLang="zh-CN" sz="2400" dirty="0"/>
                  <a:t>,</a:t>
                </a:r>
                <a:r>
                  <a:rPr lang="zh-CN" altLang="en-US" sz="2400" dirty="0"/>
                  <a:t>对应最优化问题为：</a:t>
                </a:r>
                <a14:m>
                  <m:oMath xmlns:m="http://schemas.openxmlformats.org/officeDocument/2006/math">
                    <m:r>
                      <a:rPr lang="en-US" altLang="zh-CN" sz="2400" b="1" i="1" smtClean="0">
                        <a:latin typeface="Cambria Math" panose="02040503050406030204" pitchFamily="18" charset="0"/>
                      </a:rPr>
                      <m:t>𝒎𝒊𝒏</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𝒈</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endParaRPr lang="en-US" altLang="zh-CN" sz="2400" dirty="0"/>
              </a:p>
              <a:p>
                <a:r>
                  <a:rPr lang="zh-CN" altLang="en-US" sz="2400" dirty="0"/>
                  <a:t>最大相交点问题：设想非竖直超平面，使得</a:t>
                </a:r>
                <a14:m>
                  <m:oMath xmlns:m="http://schemas.openxmlformats.org/officeDocument/2006/math">
                    <m:r>
                      <a:rPr lang="en-US" altLang="zh-CN" sz="2400" b="1" i="1" smtClean="0">
                        <a:latin typeface="Cambria Math" panose="02040503050406030204" pitchFamily="18" charset="0"/>
                      </a:rPr>
                      <m:t>𝑴</m:t>
                    </m:r>
                  </m:oMath>
                </a14:m>
                <a:r>
                  <a:rPr lang="zh-CN" altLang="en-US" sz="2400" dirty="0"/>
                  <a:t>被包含于其关联的</a:t>
                </a:r>
                <a:r>
                  <a:rPr lang="en-US" altLang="zh-CN" sz="2400" dirty="0"/>
                  <a:t>“</a:t>
                </a:r>
                <a:r>
                  <a:rPr lang="zh-CN" altLang="en-US" sz="2400" dirty="0"/>
                  <a:t>上</a:t>
                </a:r>
                <a:r>
                  <a:rPr lang="en-US" altLang="zh-CN" sz="2400" dirty="0"/>
                  <a:t>”</a:t>
                </a:r>
                <a:r>
                  <a:rPr lang="zh-CN" altLang="en-US" sz="2400" dirty="0"/>
                  <a:t>闭半空间（包含竖直射线</a:t>
                </a:r>
                <a14:m>
                  <m:oMath xmlns:m="http://schemas.openxmlformats.org/officeDocument/2006/math">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𝝎</m:t>
                            </m:r>
                          </m:e>
                        </m:d>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𝝎</m:t>
                        </m:r>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𝟎</m:t>
                        </m:r>
                      </m:e>
                    </m:d>
                  </m:oMath>
                </a14:m>
                <a:r>
                  <a:rPr lang="zh-CN" altLang="en-US" sz="2400" dirty="0"/>
                  <a:t>）</a:t>
                </a:r>
                <a:r>
                  <a:rPr lang="en-US" altLang="zh-CN" sz="2400" dirty="0"/>
                  <a:t>,</a:t>
                </a:r>
                <a:r>
                  <a:rPr lang="zh-CN" altLang="en-US" sz="2400" dirty="0"/>
                  <a:t>如图所示，求所有满足条件的超平面与第</a:t>
                </a:r>
                <a14:m>
                  <m:oMath xmlns:m="http://schemas.openxmlformats.org/officeDocument/2006/math">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oMath>
                </a14:m>
                <a:r>
                  <a:rPr lang="zh-CN" altLang="en-US" sz="2400" dirty="0"/>
                  <a:t>维坐标轴的交点坐标的最大值</a:t>
                </a:r>
              </a:p>
            </p:txBody>
          </p:sp>
        </mc:Choice>
        <mc:Fallback xmlns="">
          <p:sp>
            <p:nvSpPr>
              <p:cNvPr id="3" name="内容占位符 2">
                <a:extLst>
                  <a:ext uri="{FF2B5EF4-FFF2-40B4-BE49-F238E27FC236}">
                    <a16:creationId xmlns:a16="http://schemas.microsoft.com/office/drawing/2014/main" id="{83F7FFD5-B01D-42A7-8034-0584C8E1478E}"/>
                  </a:ext>
                </a:extLst>
              </p:cNvPr>
              <p:cNvSpPr>
                <a:spLocks noGrp="1" noRot="1" noChangeAspect="1" noMove="1" noResize="1" noEditPoints="1" noAdjustHandles="1" noChangeArrowheads="1" noChangeShapeType="1" noTextEdit="1"/>
              </p:cNvSpPr>
              <p:nvPr>
                <p:ph idx="1"/>
              </p:nvPr>
            </p:nvSpPr>
            <p:spPr>
              <a:blipFill>
                <a:blip r:embed="rId2"/>
                <a:stretch>
                  <a:fillRect l="-926" t="-1085" r="-1058"/>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0D5BDC34-024E-4AD2-BFAF-98AFA0AA53A1}"/>
              </a:ext>
            </a:extLst>
          </p:cNvPr>
          <p:cNvPicPr>
            <a:picLocks noChangeAspect="1"/>
          </p:cNvPicPr>
          <p:nvPr/>
        </p:nvPicPr>
        <p:blipFill>
          <a:blip r:embed="rId3"/>
          <a:stretch>
            <a:fillRect/>
          </a:stretch>
        </p:blipFill>
        <p:spPr>
          <a:xfrm>
            <a:off x="3080792" y="4132045"/>
            <a:ext cx="2922713" cy="2232719"/>
          </a:xfrm>
          <a:prstGeom prst="rect">
            <a:avLst/>
          </a:prstGeom>
        </p:spPr>
      </p:pic>
      <p:pic>
        <p:nvPicPr>
          <p:cNvPr id="7" name="图片 6">
            <a:extLst>
              <a:ext uri="{FF2B5EF4-FFF2-40B4-BE49-F238E27FC236}">
                <a16:creationId xmlns:a16="http://schemas.microsoft.com/office/drawing/2014/main" id="{FBDF5E84-C858-46FC-9CAE-43820667E19C}"/>
              </a:ext>
            </a:extLst>
          </p:cNvPr>
          <p:cNvPicPr>
            <a:picLocks noChangeAspect="1"/>
          </p:cNvPicPr>
          <p:nvPr/>
        </p:nvPicPr>
        <p:blipFill>
          <a:blip r:embed="rId4"/>
          <a:stretch>
            <a:fillRect/>
          </a:stretch>
        </p:blipFill>
        <p:spPr>
          <a:xfrm>
            <a:off x="5975034" y="4132045"/>
            <a:ext cx="3946518" cy="2232719"/>
          </a:xfrm>
          <a:prstGeom prst="rect">
            <a:avLst/>
          </a:prstGeom>
        </p:spPr>
      </p:pic>
      <p:sp>
        <p:nvSpPr>
          <p:cNvPr id="8" name="文本框 7">
            <a:extLst>
              <a:ext uri="{FF2B5EF4-FFF2-40B4-BE49-F238E27FC236}">
                <a16:creationId xmlns:a16="http://schemas.microsoft.com/office/drawing/2014/main" id="{66F24C22-9553-4922-B2C7-D49A7A3C8F8C}"/>
              </a:ext>
            </a:extLst>
          </p:cNvPr>
          <p:cNvSpPr txBox="1"/>
          <p:nvPr/>
        </p:nvSpPr>
        <p:spPr>
          <a:xfrm>
            <a:off x="1405947" y="5938001"/>
            <a:ext cx="184731" cy="461665"/>
          </a:xfrm>
          <a:prstGeom prst="rect">
            <a:avLst/>
          </a:prstGeom>
          <a:noFill/>
        </p:spPr>
        <p:txBody>
          <a:bodyPr wrap="none" rtlCol="0">
            <a:spAutoFit/>
          </a:bodyPr>
          <a:lstStyle/>
          <a:p>
            <a:endParaRPr lang="zh-CN" altLang="en-US" dirty="0"/>
          </a:p>
        </p:txBody>
      </p:sp>
      <p:pic>
        <p:nvPicPr>
          <p:cNvPr id="9" name="图片 8">
            <a:extLst>
              <a:ext uri="{FF2B5EF4-FFF2-40B4-BE49-F238E27FC236}">
                <a16:creationId xmlns:a16="http://schemas.microsoft.com/office/drawing/2014/main" id="{76DF5CD9-C462-4440-AFB3-E1220941B6F0}"/>
              </a:ext>
            </a:extLst>
          </p:cNvPr>
          <p:cNvPicPr>
            <a:picLocks noChangeAspect="1"/>
          </p:cNvPicPr>
          <p:nvPr/>
        </p:nvPicPr>
        <p:blipFill>
          <a:blip r:embed="rId5"/>
          <a:stretch>
            <a:fillRect/>
          </a:stretch>
        </p:blipFill>
        <p:spPr>
          <a:xfrm>
            <a:off x="0" y="4132045"/>
            <a:ext cx="3084411" cy="2256268"/>
          </a:xfrm>
          <a:prstGeom prst="rect">
            <a:avLst/>
          </a:prstGeom>
        </p:spPr>
      </p:pic>
      <p:sp>
        <p:nvSpPr>
          <p:cNvPr id="10" name="文本框 9">
            <a:extLst>
              <a:ext uri="{FF2B5EF4-FFF2-40B4-BE49-F238E27FC236}">
                <a16:creationId xmlns:a16="http://schemas.microsoft.com/office/drawing/2014/main" id="{85B57C86-72FF-432C-BCCB-6EF9BBB1AA69}"/>
              </a:ext>
            </a:extLst>
          </p:cNvPr>
          <p:cNvSpPr txBox="1"/>
          <p:nvPr/>
        </p:nvSpPr>
        <p:spPr>
          <a:xfrm>
            <a:off x="267654" y="6399666"/>
            <a:ext cx="2276584" cy="369332"/>
          </a:xfrm>
          <a:prstGeom prst="rect">
            <a:avLst/>
          </a:prstGeom>
          <a:noFill/>
        </p:spPr>
        <p:txBody>
          <a:bodyPr wrap="none" rtlCol="0">
            <a:spAutoFit/>
          </a:bodyPr>
          <a:lstStyle/>
          <a:p>
            <a:r>
              <a:rPr lang="zh-CN" altLang="en-US" sz="1800" dirty="0">
                <a:solidFill>
                  <a:srgbClr val="FF0000"/>
                </a:solidFill>
              </a:rPr>
              <a:t>两个问题的解不相等</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81600BB-A703-4B2B-9928-BABE2BCE4890}"/>
                  </a:ext>
                </a:extLst>
              </p:cNvPr>
              <p:cNvSpPr txBox="1"/>
              <p:nvPr/>
            </p:nvSpPr>
            <p:spPr>
              <a:xfrm>
                <a:off x="2356530" y="6364764"/>
                <a:ext cx="3946518" cy="923330"/>
              </a:xfrm>
              <a:prstGeom prst="rect">
                <a:avLst/>
              </a:prstGeom>
              <a:noFill/>
            </p:spPr>
            <p:txBody>
              <a:bodyPr wrap="square" rtlCol="0">
                <a:spAutoFit/>
              </a:bodyPr>
              <a:lstStyle/>
              <a:p>
                <a:r>
                  <a:rPr lang="zh-CN" altLang="en-US" sz="1800" dirty="0">
                    <a:solidFill>
                      <a:srgbClr val="002060"/>
                    </a:solidFill>
                  </a:rPr>
                  <a:t>将</a:t>
                </a:r>
                <a14:m>
                  <m:oMath xmlns:m="http://schemas.openxmlformats.org/officeDocument/2006/math">
                    <m:r>
                      <a:rPr lang="en-US" altLang="zh-CN" sz="1800" b="1" i="1" smtClean="0">
                        <a:solidFill>
                          <a:srgbClr val="002060"/>
                        </a:solidFill>
                        <a:latin typeface="Cambria Math" panose="02040503050406030204" pitchFamily="18" charset="0"/>
                      </a:rPr>
                      <m:t>𝑴</m:t>
                    </m:r>
                  </m:oMath>
                </a14:m>
                <a:r>
                  <a:rPr lang="zh-CN" altLang="en-US" sz="1800" dirty="0">
                    <a:solidFill>
                      <a:srgbClr val="002060"/>
                    </a:solidFill>
                  </a:rPr>
                  <a:t>沿第</a:t>
                </a:r>
                <a:r>
                  <a:rPr lang="en-US" altLang="zh-CN" sz="1800" dirty="0">
                    <a:solidFill>
                      <a:srgbClr val="002060"/>
                    </a:solidFill>
                  </a:rPr>
                  <a:t>n+1</a:t>
                </a:r>
                <a:r>
                  <a:rPr lang="zh-CN" altLang="en-US" sz="1800" dirty="0">
                    <a:solidFill>
                      <a:srgbClr val="002060"/>
                    </a:solidFill>
                  </a:rPr>
                  <a:t>维坐标轴网上延伸，构造凸集</a:t>
                </a:r>
                <a14:m>
                  <m:oMath xmlns:m="http://schemas.openxmlformats.org/officeDocument/2006/math">
                    <m:acc>
                      <m:accPr>
                        <m:chr m:val="̅"/>
                        <m:ctrlPr>
                          <a:rPr lang="en-US" altLang="zh-CN" sz="1800" b="1" i="1" smtClean="0">
                            <a:solidFill>
                              <a:srgbClr val="002060"/>
                            </a:solidFill>
                            <a:latin typeface="Cambria Math" panose="02040503050406030204" pitchFamily="18" charset="0"/>
                          </a:rPr>
                        </m:ctrlPr>
                      </m:accPr>
                      <m:e>
                        <m:r>
                          <a:rPr lang="en-US" altLang="zh-CN" sz="1800" b="1" i="1" smtClean="0">
                            <a:solidFill>
                              <a:srgbClr val="002060"/>
                            </a:solidFill>
                            <a:latin typeface="Cambria Math" panose="02040503050406030204" pitchFamily="18" charset="0"/>
                          </a:rPr>
                          <m:t>𝑴</m:t>
                        </m:r>
                      </m:e>
                    </m:acc>
                    <m:r>
                      <a:rPr lang="en-US" altLang="zh-CN" sz="1800" b="1" i="1" dirty="0" smtClean="0">
                        <a:solidFill>
                          <a:srgbClr val="002060"/>
                        </a:solidFill>
                        <a:latin typeface="Cambria Math" panose="02040503050406030204" pitchFamily="18" charset="0"/>
                      </a:rPr>
                      <m:t>=</m:t>
                    </m:r>
                    <m:r>
                      <a:rPr lang="en-US" altLang="zh-CN" sz="1800" b="1" i="1" dirty="0" smtClean="0">
                        <a:solidFill>
                          <a:srgbClr val="002060"/>
                        </a:solidFill>
                        <a:latin typeface="Cambria Math" panose="02040503050406030204" pitchFamily="18" charset="0"/>
                      </a:rPr>
                      <m:t>𝑴</m:t>
                    </m:r>
                    <m:r>
                      <a:rPr lang="en-US" altLang="zh-CN" sz="1800" b="1" i="1" dirty="0" smtClean="0">
                        <a:solidFill>
                          <a:srgbClr val="002060"/>
                        </a:solidFill>
                        <a:latin typeface="Cambria Math" panose="02040503050406030204" pitchFamily="18" charset="0"/>
                      </a:rPr>
                      <m:t>+</m:t>
                    </m:r>
                    <m:d>
                      <m:dPr>
                        <m:begChr m:val="{"/>
                        <m:endChr m:val="}"/>
                        <m:ctrlPr>
                          <a:rPr lang="en-US" altLang="zh-CN" sz="1800" b="1" i="1" dirty="0" smtClean="0">
                            <a:solidFill>
                              <a:srgbClr val="002060"/>
                            </a:solidFill>
                            <a:latin typeface="Cambria Math" panose="02040503050406030204" pitchFamily="18" charset="0"/>
                          </a:rPr>
                        </m:ctrlPr>
                      </m:dPr>
                      <m:e>
                        <m:d>
                          <m:dPr>
                            <m:ctrlPr>
                              <a:rPr lang="en-US" altLang="zh-CN" sz="1800" b="1" i="1" dirty="0" smtClean="0">
                                <a:solidFill>
                                  <a:srgbClr val="002060"/>
                                </a:solidFill>
                                <a:latin typeface="Cambria Math" panose="02040503050406030204" pitchFamily="18" charset="0"/>
                              </a:rPr>
                            </m:ctrlPr>
                          </m:dPr>
                          <m:e>
                            <m:r>
                              <a:rPr lang="en-US" altLang="zh-CN" sz="1800" b="1" i="1" dirty="0" smtClean="0">
                                <a:solidFill>
                                  <a:srgbClr val="002060"/>
                                </a:solidFill>
                                <a:latin typeface="Cambria Math" panose="02040503050406030204" pitchFamily="18" charset="0"/>
                              </a:rPr>
                              <m:t>𝟎</m:t>
                            </m:r>
                            <m:r>
                              <a:rPr lang="en-US" altLang="zh-CN" sz="1800" b="1" i="1" dirty="0" smtClean="0">
                                <a:solidFill>
                                  <a:srgbClr val="002060"/>
                                </a:solidFill>
                                <a:latin typeface="Cambria Math" panose="02040503050406030204" pitchFamily="18" charset="0"/>
                              </a:rPr>
                              <m:t>,</m:t>
                            </m:r>
                            <m:r>
                              <a:rPr lang="en-US" altLang="zh-CN" sz="1800" b="1" i="1" dirty="0" smtClean="0">
                                <a:solidFill>
                                  <a:srgbClr val="002060"/>
                                </a:solidFill>
                                <a:latin typeface="Cambria Math" panose="02040503050406030204" pitchFamily="18" charset="0"/>
                              </a:rPr>
                              <m:t>𝝎</m:t>
                            </m:r>
                          </m:e>
                        </m:d>
                        <m:r>
                          <m:rPr>
                            <m:lit/>
                          </m:rPr>
                          <a:rPr lang="en-US" altLang="zh-CN" sz="1800" b="1" i="1" dirty="0" smtClean="0">
                            <a:solidFill>
                              <a:srgbClr val="002060"/>
                            </a:solidFill>
                            <a:latin typeface="Cambria Math" panose="02040503050406030204" pitchFamily="18" charset="0"/>
                          </a:rPr>
                          <m:t>|</m:t>
                        </m:r>
                        <m:r>
                          <a:rPr lang="en-US" altLang="zh-CN" sz="1800" b="1" i="1" dirty="0" smtClean="0">
                            <a:solidFill>
                              <a:srgbClr val="002060"/>
                            </a:solidFill>
                            <a:latin typeface="Cambria Math" panose="02040503050406030204" pitchFamily="18" charset="0"/>
                          </a:rPr>
                          <m:t>𝝎</m:t>
                        </m:r>
                        <m:r>
                          <a:rPr lang="en-US" altLang="zh-CN" sz="1800" b="1" i="1" dirty="0" smtClean="0">
                            <a:solidFill>
                              <a:srgbClr val="002060"/>
                            </a:solidFill>
                            <a:latin typeface="Cambria Math" panose="02040503050406030204" pitchFamily="18" charset="0"/>
                          </a:rPr>
                          <m:t>≥</m:t>
                        </m:r>
                        <m:r>
                          <a:rPr lang="en-US" altLang="zh-CN" sz="1800" b="1" i="1" dirty="0" smtClean="0">
                            <a:solidFill>
                              <a:srgbClr val="002060"/>
                            </a:solidFill>
                            <a:latin typeface="Cambria Math" panose="02040503050406030204" pitchFamily="18" charset="0"/>
                          </a:rPr>
                          <m:t>𝟎</m:t>
                        </m:r>
                      </m:e>
                    </m:d>
                    <m:r>
                      <a:rPr lang="en-US" altLang="zh-CN" sz="1800" b="1" i="1" dirty="0" smtClean="0">
                        <a:solidFill>
                          <a:srgbClr val="002060"/>
                        </a:solidFill>
                        <a:latin typeface="Cambria Math" panose="02040503050406030204" pitchFamily="18" charset="0"/>
                      </a:rPr>
                      <m:t>={</m:t>
                    </m:r>
                    <m:d>
                      <m:dPr>
                        <m:ctrlPr>
                          <a:rPr lang="en-US" altLang="zh-CN" sz="1800" b="1" i="1" dirty="0" smtClean="0">
                            <a:solidFill>
                              <a:srgbClr val="002060"/>
                            </a:solidFill>
                            <a:latin typeface="Cambria Math" panose="02040503050406030204" pitchFamily="18" charset="0"/>
                          </a:rPr>
                        </m:ctrlPr>
                      </m:dPr>
                      <m:e>
                        <m:r>
                          <a:rPr lang="en-US" altLang="zh-CN" sz="1800" b="1" i="1" dirty="0" smtClean="0">
                            <a:solidFill>
                              <a:srgbClr val="002060"/>
                            </a:solidFill>
                            <a:latin typeface="Cambria Math" panose="02040503050406030204" pitchFamily="18" charset="0"/>
                          </a:rPr>
                          <m:t>𝒖</m:t>
                        </m:r>
                        <m:r>
                          <a:rPr lang="en-US" altLang="zh-CN" sz="1800" b="1" i="1" dirty="0" smtClean="0">
                            <a:solidFill>
                              <a:srgbClr val="002060"/>
                            </a:solidFill>
                            <a:latin typeface="Cambria Math" panose="02040503050406030204" pitchFamily="18" charset="0"/>
                          </a:rPr>
                          <m:t>,</m:t>
                        </m:r>
                        <m:r>
                          <a:rPr lang="en-US" altLang="zh-CN" sz="1800" b="1" i="1" dirty="0" smtClean="0">
                            <a:solidFill>
                              <a:srgbClr val="002060"/>
                            </a:solidFill>
                            <a:latin typeface="Cambria Math" panose="02040503050406030204" pitchFamily="18" charset="0"/>
                          </a:rPr>
                          <m:t>𝝎</m:t>
                        </m:r>
                      </m:e>
                    </m:d>
                    <m:r>
                      <m:rPr>
                        <m:lit/>
                      </m:rPr>
                      <a:rPr lang="en-US" altLang="zh-CN" sz="1800" b="1" i="1" dirty="0" smtClean="0">
                        <a:solidFill>
                          <a:srgbClr val="002060"/>
                        </a:solidFill>
                        <a:latin typeface="Cambria Math" panose="02040503050406030204" pitchFamily="18" charset="0"/>
                      </a:rPr>
                      <m:t>|</m:t>
                    </m:r>
                    <m:r>
                      <a:rPr lang="en-US" altLang="zh-CN" sz="1800" b="1" i="1" dirty="0" smtClean="0">
                        <a:solidFill>
                          <a:srgbClr val="002060"/>
                        </a:solidFill>
                        <a:latin typeface="Cambria Math" panose="02040503050406030204" pitchFamily="18" charset="0"/>
                      </a:rPr>
                      <m:t>∃</m:t>
                    </m:r>
                    <m:acc>
                      <m:accPr>
                        <m:chr m:val="̅"/>
                        <m:ctrlPr>
                          <a:rPr lang="en-US" altLang="zh-CN" sz="1800" b="1" i="1" dirty="0" smtClean="0">
                            <a:solidFill>
                              <a:srgbClr val="002060"/>
                            </a:solidFill>
                            <a:latin typeface="Cambria Math" panose="02040503050406030204" pitchFamily="18" charset="0"/>
                          </a:rPr>
                        </m:ctrlPr>
                      </m:accPr>
                      <m:e>
                        <m:r>
                          <a:rPr lang="en-US" altLang="zh-CN" sz="1800" b="1" i="1" dirty="0" smtClean="0">
                            <a:solidFill>
                              <a:srgbClr val="002060"/>
                            </a:solidFill>
                            <a:latin typeface="Cambria Math" panose="02040503050406030204" pitchFamily="18" charset="0"/>
                          </a:rPr>
                          <m:t>𝝎</m:t>
                        </m:r>
                      </m:e>
                    </m:acc>
                    <m:r>
                      <a:rPr lang="en-US" altLang="zh-CN" sz="1800" b="1" i="1" dirty="0" smtClean="0">
                        <a:solidFill>
                          <a:srgbClr val="002060"/>
                        </a:solidFill>
                        <a:latin typeface="Cambria Math" panose="02040503050406030204" pitchFamily="18" charset="0"/>
                      </a:rPr>
                      <m:t>,</m:t>
                    </m:r>
                  </m:oMath>
                </a14:m>
                <a:r>
                  <a:rPr lang="zh-CN" altLang="en-US" sz="1800" dirty="0">
                    <a:solidFill>
                      <a:srgbClr val="002060"/>
                    </a:solidFill>
                  </a:rPr>
                  <a:t>使得</a:t>
                </a:r>
                <a14:m>
                  <m:oMath xmlns:m="http://schemas.openxmlformats.org/officeDocument/2006/math">
                    <m:acc>
                      <m:accPr>
                        <m:chr m:val="̅"/>
                        <m:ctrlPr>
                          <a:rPr lang="en-US" altLang="zh-CN" sz="1800" b="1" i="1" dirty="0" smtClean="0">
                            <a:solidFill>
                              <a:srgbClr val="002060"/>
                            </a:solidFill>
                            <a:latin typeface="Cambria Math" panose="02040503050406030204" pitchFamily="18" charset="0"/>
                          </a:rPr>
                        </m:ctrlPr>
                      </m:accPr>
                      <m:e>
                        <m:r>
                          <a:rPr lang="en-US" altLang="zh-CN" sz="1800" b="1" i="1" dirty="0" smtClean="0">
                            <a:solidFill>
                              <a:srgbClr val="002060"/>
                            </a:solidFill>
                            <a:latin typeface="Cambria Math" panose="02040503050406030204" pitchFamily="18" charset="0"/>
                          </a:rPr>
                          <m:t>𝝎</m:t>
                        </m:r>
                      </m:e>
                    </m:acc>
                    <m:r>
                      <a:rPr lang="en-US" altLang="zh-CN" sz="1800" b="1" i="1" dirty="0" smtClean="0">
                        <a:solidFill>
                          <a:srgbClr val="002060"/>
                        </a:solidFill>
                        <a:latin typeface="Cambria Math" panose="02040503050406030204" pitchFamily="18" charset="0"/>
                      </a:rPr>
                      <m:t>≤</m:t>
                    </m:r>
                    <m:r>
                      <a:rPr lang="en-US" altLang="zh-CN" sz="1800" b="1" i="1" dirty="0" smtClean="0">
                        <a:solidFill>
                          <a:srgbClr val="002060"/>
                        </a:solidFill>
                        <a:latin typeface="Cambria Math" panose="02040503050406030204" pitchFamily="18" charset="0"/>
                      </a:rPr>
                      <m:t>𝝎</m:t>
                    </m:r>
                    <m:r>
                      <a:rPr lang="en-US" altLang="zh-CN" sz="1800" b="1" i="1" dirty="0" smtClean="0">
                        <a:solidFill>
                          <a:srgbClr val="002060"/>
                        </a:solidFill>
                        <a:latin typeface="Cambria Math" panose="02040503050406030204" pitchFamily="18" charset="0"/>
                      </a:rPr>
                      <m:t>,</m:t>
                    </m:r>
                  </m:oMath>
                </a14:m>
                <a:r>
                  <a:rPr lang="zh-CN" altLang="en-US" sz="1800" dirty="0">
                    <a:solidFill>
                      <a:srgbClr val="002060"/>
                    </a:solidFill>
                  </a:rPr>
                  <a:t>且</a:t>
                </a:r>
                <a14:m>
                  <m:oMath xmlns:m="http://schemas.openxmlformats.org/officeDocument/2006/math">
                    <m:d>
                      <m:dPr>
                        <m:ctrlPr>
                          <a:rPr lang="en-US" altLang="zh-CN" sz="1800" b="1" i="1" dirty="0" smtClean="0">
                            <a:solidFill>
                              <a:srgbClr val="002060"/>
                            </a:solidFill>
                            <a:latin typeface="Cambria Math" panose="02040503050406030204" pitchFamily="18" charset="0"/>
                          </a:rPr>
                        </m:ctrlPr>
                      </m:dPr>
                      <m:e>
                        <m:r>
                          <a:rPr lang="en-US" altLang="zh-CN" sz="1800" b="1" i="1" dirty="0" smtClean="0">
                            <a:solidFill>
                              <a:srgbClr val="002060"/>
                            </a:solidFill>
                            <a:latin typeface="Cambria Math" panose="02040503050406030204" pitchFamily="18" charset="0"/>
                          </a:rPr>
                          <m:t>𝒖</m:t>
                        </m:r>
                        <m:r>
                          <a:rPr lang="en-US" altLang="zh-CN" sz="1800" b="1" i="1" dirty="0" smtClean="0">
                            <a:solidFill>
                              <a:srgbClr val="002060"/>
                            </a:solidFill>
                            <a:latin typeface="Cambria Math" panose="02040503050406030204" pitchFamily="18" charset="0"/>
                          </a:rPr>
                          <m:t>,</m:t>
                        </m:r>
                        <m:acc>
                          <m:accPr>
                            <m:chr m:val="̅"/>
                            <m:ctrlPr>
                              <a:rPr lang="en-US" altLang="zh-CN" sz="1800" b="1" i="1" dirty="0" smtClean="0">
                                <a:solidFill>
                                  <a:srgbClr val="002060"/>
                                </a:solidFill>
                                <a:latin typeface="Cambria Math" panose="02040503050406030204" pitchFamily="18" charset="0"/>
                              </a:rPr>
                            </m:ctrlPr>
                          </m:accPr>
                          <m:e>
                            <m:r>
                              <a:rPr lang="en-US" altLang="zh-CN" sz="1800" b="1" i="1" dirty="0" smtClean="0">
                                <a:solidFill>
                                  <a:srgbClr val="002060"/>
                                </a:solidFill>
                                <a:latin typeface="Cambria Math" panose="02040503050406030204" pitchFamily="18" charset="0"/>
                              </a:rPr>
                              <m:t>𝝎</m:t>
                            </m:r>
                          </m:e>
                        </m:acc>
                      </m:e>
                    </m:d>
                    <m:r>
                      <a:rPr lang="en-US" altLang="zh-CN" sz="1800" b="1" i="1" dirty="0" smtClean="0">
                        <a:solidFill>
                          <a:srgbClr val="002060"/>
                        </a:solidFill>
                        <a:latin typeface="Cambria Math" panose="02040503050406030204" pitchFamily="18" charset="0"/>
                      </a:rPr>
                      <m:t>∈</m:t>
                    </m:r>
                    <m:r>
                      <a:rPr lang="en-US" altLang="zh-CN" sz="1800" b="1" i="1" dirty="0" smtClean="0">
                        <a:solidFill>
                          <a:srgbClr val="002060"/>
                        </a:solidFill>
                        <a:latin typeface="Cambria Math" panose="02040503050406030204" pitchFamily="18" charset="0"/>
                      </a:rPr>
                      <m:t>𝑴</m:t>
                    </m:r>
                  </m:oMath>
                </a14:m>
                <a:endParaRPr lang="zh-CN" altLang="en-US" sz="1800" dirty="0">
                  <a:solidFill>
                    <a:srgbClr val="002060"/>
                  </a:solidFill>
                </a:endParaRPr>
              </a:p>
            </p:txBody>
          </p:sp>
        </mc:Choice>
        <mc:Fallback xmlns="">
          <p:sp>
            <p:nvSpPr>
              <p:cNvPr id="11" name="文本框 10">
                <a:extLst>
                  <a:ext uri="{FF2B5EF4-FFF2-40B4-BE49-F238E27FC236}">
                    <a16:creationId xmlns:a16="http://schemas.microsoft.com/office/drawing/2014/main" id="{A81600BB-A703-4B2B-9928-BABE2BCE4890}"/>
                  </a:ext>
                </a:extLst>
              </p:cNvPr>
              <p:cNvSpPr txBox="1">
                <a:spLocks noRot="1" noChangeAspect="1" noMove="1" noResize="1" noEditPoints="1" noAdjustHandles="1" noChangeArrowheads="1" noChangeShapeType="1" noTextEdit="1"/>
              </p:cNvSpPr>
              <p:nvPr/>
            </p:nvSpPr>
            <p:spPr>
              <a:xfrm>
                <a:off x="2356530" y="6364764"/>
                <a:ext cx="3946518" cy="923330"/>
              </a:xfrm>
              <a:prstGeom prst="rect">
                <a:avLst/>
              </a:prstGeom>
              <a:blipFill>
                <a:blip r:embed="rId6"/>
                <a:stretch>
                  <a:fillRect t="-4605"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8FD31E9-967D-4629-93A2-A655E791B9B3}"/>
                  </a:ext>
                </a:extLst>
              </p:cNvPr>
              <p:cNvSpPr txBox="1"/>
              <p:nvPr/>
            </p:nvSpPr>
            <p:spPr>
              <a:xfrm>
                <a:off x="6115340" y="6364764"/>
                <a:ext cx="3946518" cy="830997"/>
              </a:xfrm>
              <a:prstGeom prst="rect">
                <a:avLst/>
              </a:prstGeom>
              <a:noFill/>
            </p:spPr>
            <p:txBody>
              <a:bodyPr wrap="square" rtlCol="0">
                <a:spAutoFit/>
              </a:bodyPr>
              <a:lstStyle/>
              <a:p>
                <a:r>
                  <a:rPr lang="zh-CN" altLang="en-US" sz="1600" dirty="0">
                    <a:solidFill>
                      <a:srgbClr val="003300"/>
                    </a:solidFill>
                  </a:rPr>
                  <a:t>凸集</a:t>
                </a:r>
                <a14:m>
                  <m:oMath xmlns:m="http://schemas.openxmlformats.org/officeDocument/2006/math">
                    <m:acc>
                      <m:accPr>
                        <m:chr m:val="̅"/>
                        <m:ctrlPr>
                          <a:rPr lang="en-US" altLang="zh-CN" sz="1600" b="1" i="1" smtClean="0">
                            <a:solidFill>
                              <a:srgbClr val="003300"/>
                            </a:solidFill>
                            <a:latin typeface="Cambria Math" panose="02040503050406030204" pitchFamily="18" charset="0"/>
                          </a:rPr>
                        </m:ctrlPr>
                      </m:accPr>
                      <m:e>
                        <m:r>
                          <a:rPr lang="en-US" altLang="zh-CN" sz="1600" b="1" i="1" smtClean="0">
                            <a:solidFill>
                              <a:srgbClr val="003300"/>
                            </a:solidFill>
                            <a:latin typeface="Cambria Math" panose="02040503050406030204" pitchFamily="18" charset="0"/>
                          </a:rPr>
                          <m:t>𝑴</m:t>
                        </m:r>
                      </m:e>
                    </m:acc>
                  </m:oMath>
                </a14:m>
                <a:r>
                  <a:rPr lang="zh-CN" altLang="en-US" sz="1600" dirty="0">
                    <a:solidFill>
                      <a:srgbClr val="003300"/>
                    </a:solidFill>
                  </a:rPr>
                  <a:t>不是闭集，但其闭包与竖直坐标轴有公共点</a:t>
                </a:r>
                <a14:m>
                  <m:oMath xmlns:m="http://schemas.openxmlformats.org/officeDocument/2006/math">
                    <m:d>
                      <m:dPr>
                        <m:ctrlPr>
                          <a:rPr lang="en-US" altLang="zh-CN" sz="1600" b="1" i="1" smtClean="0">
                            <a:solidFill>
                              <a:srgbClr val="003300"/>
                            </a:solidFill>
                            <a:latin typeface="Cambria Math" panose="02040503050406030204" pitchFamily="18" charset="0"/>
                          </a:rPr>
                        </m:ctrlPr>
                      </m:dPr>
                      <m:e>
                        <m:r>
                          <a:rPr lang="en-US" altLang="zh-CN" sz="1600" b="1" i="1" smtClean="0">
                            <a:solidFill>
                              <a:srgbClr val="003300"/>
                            </a:solidFill>
                            <a:latin typeface="Cambria Math" panose="02040503050406030204" pitchFamily="18" charset="0"/>
                          </a:rPr>
                          <m:t>𝟎</m:t>
                        </m:r>
                        <m:r>
                          <a:rPr lang="en-US" altLang="zh-CN" sz="1600" b="1" i="1" smtClean="0">
                            <a:solidFill>
                              <a:srgbClr val="003300"/>
                            </a:solidFill>
                            <a:latin typeface="Cambria Math" panose="02040503050406030204" pitchFamily="18" charset="0"/>
                          </a:rPr>
                          <m:t>,</m:t>
                        </m:r>
                        <m:acc>
                          <m:accPr>
                            <m:chr m:val="̅"/>
                            <m:ctrlPr>
                              <a:rPr lang="en-US" altLang="zh-CN" sz="1600" b="1" i="1" smtClean="0">
                                <a:solidFill>
                                  <a:srgbClr val="003300"/>
                                </a:solidFill>
                                <a:latin typeface="Cambria Math" panose="02040503050406030204" pitchFamily="18" charset="0"/>
                              </a:rPr>
                            </m:ctrlPr>
                          </m:accPr>
                          <m:e>
                            <m:r>
                              <a:rPr lang="en-US" altLang="zh-CN" sz="1600" b="1" i="1" smtClean="0">
                                <a:solidFill>
                                  <a:srgbClr val="003300"/>
                                </a:solidFill>
                                <a:latin typeface="Cambria Math" panose="02040503050406030204" pitchFamily="18" charset="0"/>
                              </a:rPr>
                              <m:t>𝝎</m:t>
                            </m:r>
                          </m:e>
                        </m:acc>
                      </m:e>
                    </m:d>
                    <m:r>
                      <a:rPr lang="en-US" altLang="zh-CN" sz="1600" b="1" i="1" smtClean="0">
                        <a:solidFill>
                          <a:srgbClr val="003300"/>
                        </a:solidFill>
                        <a:latin typeface="Cambria Math" panose="02040503050406030204" pitchFamily="18" charset="0"/>
                      </a:rPr>
                      <m:t>,</m:t>
                    </m:r>
                  </m:oMath>
                </a14:m>
                <a:r>
                  <a:rPr lang="zh-CN" altLang="en-US" sz="1600" dirty="0">
                    <a:solidFill>
                      <a:srgbClr val="003300"/>
                    </a:solidFill>
                  </a:rPr>
                  <a:t>使得</a:t>
                </a:r>
                <a14:m>
                  <m:oMath xmlns:m="http://schemas.openxmlformats.org/officeDocument/2006/math">
                    <m:acc>
                      <m:accPr>
                        <m:chr m:val="̅"/>
                        <m:ctrlPr>
                          <a:rPr lang="en-US" altLang="zh-CN" sz="1600" b="1" i="1" dirty="0" smtClean="0">
                            <a:solidFill>
                              <a:srgbClr val="003300"/>
                            </a:solidFill>
                            <a:latin typeface="Cambria Math" panose="02040503050406030204" pitchFamily="18" charset="0"/>
                          </a:rPr>
                        </m:ctrlPr>
                      </m:accPr>
                      <m:e>
                        <m:r>
                          <a:rPr lang="en-US" altLang="zh-CN" sz="1600" b="1" i="1" dirty="0" smtClean="0">
                            <a:solidFill>
                              <a:srgbClr val="003300"/>
                            </a:solidFill>
                            <a:latin typeface="Cambria Math" panose="02040503050406030204" pitchFamily="18" charset="0"/>
                          </a:rPr>
                          <m:t>𝝎</m:t>
                        </m:r>
                      </m:e>
                    </m:acc>
                    <m:r>
                      <a:rPr lang="en-US" altLang="zh-CN" sz="1600" b="1" i="1" dirty="0" smtClean="0">
                        <a:solidFill>
                          <a:srgbClr val="003300"/>
                        </a:solidFill>
                        <a:latin typeface="Cambria Math" panose="02040503050406030204" pitchFamily="18" charset="0"/>
                      </a:rPr>
                      <m:t>&lt;</m:t>
                    </m:r>
                    <m:sSup>
                      <m:sSupPr>
                        <m:ctrlPr>
                          <a:rPr lang="en-US" altLang="zh-CN" sz="1600" b="1" i="1" dirty="0" smtClean="0">
                            <a:solidFill>
                              <a:srgbClr val="003300"/>
                            </a:solidFill>
                            <a:latin typeface="Cambria Math" panose="02040503050406030204" pitchFamily="18" charset="0"/>
                          </a:rPr>
                        </m:ctrlPr>
                      </m:sSupPr>
                      <m:e>
                        <m:r>
                          <a:rPr lang="en-US" altLang="zh-CN" sz="1600" b="1" i="1" dirty="0" smtClean="0">
                            <a:solidFill>
                              <a:srgbClr val="003300"/>
                            </a:solidFill>
                            <a:latin typeface="Cambria Math" panose="02040503050406030204" pitchFamily="18" charset="0"/>
                          </a:rPr>
                          <m:t>𝝎</m:t>
                        </m:r>
                      </m:e>
                      <m:sup>
                        <m:r>
                          <a:rPr lang="en-US" altLang="zh-CN" sz="1600" b="1" i="1" dirty="0" smtClean="0">
                            <a:solidFill>
                              <a:srgbClr val="003300"/>
                            </a:solidFill>
                            <a:latin typeface="Cambria Math" panose="02040503050406030204" pitchFamily="18" charset="0"/>
                          </a:rPr>
                          <m:t>∗</m:t>
                        </m:r>
                      </m:sup>
                    </m:sSup>
                    <m:r>
                      <a:rPr lang="en-US" altLang="zh-CN" sz="1600" b="1" i="1" dirty="0" smtClean="0">
                        <a:solidFill>
                          <a:srgbClr val="003300"/>
                        </a:solidFill>
                        <a:latin typeface="Cambria Math" panose="02040503050406030204" pitchFamily="18" charset="0"/>
                      </a:rPr>
                      <m:t>,</m:t>
                    </m:r>
                  </m:oMath>
                </a14:m>
                <a:r>
                  <a:rPr lang="zh-CN" altLang="en-US" sz="1600" dirty="0">
                    <a:solidFill>
                      <a:srgbClr val="003300"/>
                    </a:solidFill>
                  </a:rPr>
                  <a:t>此时</a:t>
                </a:r>
                <a14:m>
                  <m:oMath xmlns:m="http://schemas.openxmlformats.org/officeDocument/2006/math">
                    <m:sSup>
                      <m:sSupPr>
                        <m:ctrlPr>
                          <a:rPr lang="en-US" altLang="zh-CN" sz="1600" b="1" i="1" dirty="0" smtClean="0">
                            <a:solidFill>
                              <a:srgbClr val="003300"/>
                            </a:solidFill>
                            <a:latin typeface="Cambria Math" panose="02040503050406030204" pitchFamily="18" charset="0"/>
                          </a:rPr>
                        </m:ctrlPr>
                      </m:sSupPr>
                      <m:e>
                        <m:r>
                          <a:rPr lang="en-US" altLang="zh-CN" sz="1600" b="1" i="1" dirty="0" smtClean="0">
                            <a:solidFill>
                              <a:srgbClr val="003300"/>
                            </a:solidFill>
                            <a:latin typeface="Cambria Math" panose="02040503050406030204" pitchFamily="18" charset="0"/>
                          </a:rPr>
                          <m:t>𝒒</m:t>
                        </m:r>
                      </m:e>
                      <m:sup>
                        <m:r>
                          <a:rPr lang="en-US" altLang="zh-CN" sz="1600" b="1" i="1" dirty="0" smtClean="0">
                            <a:solidFill>
                              <a:srgbClr val="003300"/>
                            </a:solidFill>
                            <a:latin typeface="Cambria Math" panose="02040503050406030204" pitchFamily="18" charset="0"/>
                          </a:rPr>
                          <m:t>∗</m:t>
                        </m:r>
                      </m:sup>
                    </m:sSup>
                  </m:oMath>
                </a14:m>
                <a:r>
                  <a:rPr lang="zh-CN" altLang="en-US" sz="1600" dirty="0">
                    <a:solidFill>
                      <a:srgbClr val="003300"/>
                    </a:solidFill>
                  </a:rPr>
                  <a:t>是所有满足条件的</a:t>
                </a:r>
                <a14:m>
                  <m:oMath xmlns:m="http://schemas.openxmlformats.org/officeDocument/2006/math">
                    <m:acc>
                      <m:accPr>
                        <m:chr m:val="̅"/>
                        <m:ctrlPr>
                          <a:rPr lang="en-US" altLang="zh-CN" sz="1600" b="1" i="1" smtClean="0">
                            <a:solidFill>
                              <a:srgbClr val="003300"/>
                            </a:solidFill>
                            <a:latin typeface="Cambria Math" panose="02040503050406030204" pitchFamily="18" charset="0"/>
                          </a:rPr>
                        </m:ctrlPr>
                      </m:accPr>
                      <m:e>
                        <m:r>
                          <a:rPr lang="en-US" altLang="zh-CN" sz="1600" b="1" i="1" smtClean="0">
                            <a:solidFill>
                              <a:srgbClr val="003300"/>
                            </a:solidFill>
                            <a:latin typeface="Cambria Math" panose="02040503050406030204" pitchFamily="18" charset="0"/>
                          </a:rPr>
                          <m:t>𝝎</m:t>
                        </m:r>
                      </m:e>
                    </m:acc>
                  </m:oMath>
                </a14:m>
                <a:r>
                  <a:rPr lang="zh-CN" altLang="en-US" sz="1600" dirty="0">
                    <a:solidFill>
                      <a:srgbClr val="003300"/>
                    </a:solidFill>
                  </a:rPr>
                  <a:t>的最小值，因此</a:t>
                </a:r>
                <a14:m>
                  <m:oMath xmlns:m="http://schemas.openxmlformats.org/officeDocument/2006/math">
                    <m:sSup>
                      <m:sSupPr>
                        <m:ctrlPr>
                          <a:rPr lang="en-US" altLang="zh-CN" sz="1600" b="1" i="1" smtClean="0">
                            <a:solidFill>
                              <a:srgbClr val="003300"/>
                            </a:solidFill>
                            <a:latin typeface="Cambria Math" panose="02040503050406030204" pitchFamily="18" charset="0"/>
                          </a:rPr>
                        </m:ctrlPr>
                      </m:sSupPr>
                      <m:e>
                        <m:r>
                          <a:rPr lang="en-US" altLang="zh-CN" sz="1600" b="1" i="1" smtClean="0">
                            <a:solidFill>
                              <a:srgbClr val="003300"/>
                            </a:solidFill>
                            <a:latin typeface="Cambria Math" panose="02040503050406030204" pitchFamily="18" charset="0"/>
                          </a:rPr>
                          <m:t>𝒒</m:t>
                        </m:r>
                      </m:e>
                      <m:sup>
                        <m:r>
                          <a:rPr lang="en-US" altLang="zh-CN" sz="1600" b="1" i="1" smtClean="0">
                            <a:solidFill>
                              <a:srgbClr val="003300"/>
                            </a:solidFill>
                            <a:latin typeface="Cambria Math" panose="02040503050406030204" pitchFamily="18" charset="0"/>
                          </a:rPr>
                          <m:t>∗</m:t>
                        </m:r>
                      </m:sup>
                    </m:sSup>
                    <m:r>
                      <a:rPr lang="en-US" altLang="zh-CN" sz="1600" b="1" i="1" smtClean="0">
                        <a:solidFill>
                          <a:srgbClr val="003300"/>
                        </a:solidFill>
                        <a:latin typeface="Cambria Math" panose="02040503050406030204" pitchFamily="18" charset="0"/>
                      </a:rPr>
                      <m:t>&lt;</m:t>
                    </m:r>
                    <m:sSup>
                      <m:sSupPr>
                        <m:ctrlPr>
                          <a:rPr lang="en-US" altLang="zh-CN" sz="1600" b="1" i="1" smtClean="0">
                            <a:solidFill>
                              <a:srgbClr val="003300"/>
                            </a:solidFill>
                            <a:latin typeface="Cambria Math" panose="02040503050406030204" pitchFamily="18" charset="0"/>
                          </a:rPr>
                        </m:ctrlPr>
                      </m:sSupPr>
                      <m:e>
                        <m:r>
                          <a:rPr lang="en-US" altLang="zh-CN" sz="1600" b="1" i="1" smtClean="0">
                            <a:solidFill>
                              <a:srgbClr val="003300"/>
                            </a:solidFill>
                            <a:latin typeface="Cambria Math" panose="02040503050406030204" pitchFamily="18" charset="0"/>
                          </a:rPr>
                          <m:t>𝝎</m:t>
                        </m:r>
                      </m:e>
                      <m:sup>
                        <m:r>
                          <a:rPr lang="en-US" altLang="zh-CN" sz="1600" b="1" i="1" smtClean="0">
                            <a:solidFill>
                              <a:srgbClr val="003300"/>
                            </a:solidFill>
                            <a:latin typeface="Cambria Math" panose="02040503050406030204" pitchFamily="18" charset="0"/>
                          </a:rPr>
                          <m:t>∗</m:t>
                        </m:r>
                      </m:sup>
                    </m:sSup>
                  </m:oMath>
                </a14:m>
                <a:endParaRPr lang="zh-CN" altLang="en-US" sz="1600" dirty="0">
                  <a:solidFill>
                    <a:srgbClr val="003300"/>
                  </a:solidFill>
                </a:endParaRPr>
              </a:p>
            </p:txBody>
          </p:sp>
        </mc:Choice>
        <mc:Fallback xmlns="">
          <p:sp>
            <p:nvSpPr>
              <p:cNvPr id="12" name="文本框 11">
                <a:extLst>
                  <a:ext uri="{FF2B5EF4-FFF2-40B4-BE49-F238E27FC236}">
                    <a16:creationId xmlns:a16="http://schemas.microsoft.com/office/drawing/2014/main" id="{C8FD31E9-967D-4629-93A2-A655E791B9B3}"/>
                  </a:ext>
                </a:extLst>
              </p:cNvPr>
              <p:cNvSpPr txBox="1">
                <a:spLocks noRot="1" noChangeAspect="1" noMove="1" noResize="1" noEditPoints="1" noAdjustHandles="1" noChangeArrowheads="1" noChangeShapeType="1" noTextEdit="1"/>
              </p:cNvSpPr>
              <p:nvPr/>
            </p:nvSpPr>
            <p:spPr>
              <a:xfrm>
                <a:off x="6115340" y="6364764"/>
                <a:ext cx="3946518" cy="830997"/>
              </a:xfrm>
              <a:prstGeom prst="rect">
                <a:avLst/>
              </a:prstGeom>
              <a:blipFill>
                <a:blip r:embed="rId7"/>
                <a:stretch>
                  <a:fillRect l="-772" t="-2941" r="-617" b="-80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6892407"/>
      </p:ext>
    </p:extLst>
  </p:cSld>
  <p:clrMapOvr>
    <a:masterClrMapping/>
  </p:clrMapOvr>
  <p:transition spd="med">
    <p:rand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EC5FF5-9EE4-4FB8-958A-1779870A808F}"/>
              </a:ext>
            </a:extLst>
          </p:cNvPr>
          <p:cNvSpPr>
            <a:spLocks noGrp="1"/>
          </p:cNvSpPr>
          <p:nvPr>
            <p:ph type="title"/>
          </p:nvPr>
        </p:nvSpPr>
        <p:spPr/>
        <p:txBody>
          <a:bodyPr/>
          <a:lstStyle/>
          <a:p>
            <a:r>
              <a:rPr lang="zh-CN" altLang="en-US" dirty="0"/>
              <a:t>第</a:t>
            </a:r>
            <a:r>
              <a:rPr lang="en-US" altLang="zh-CN" dirty="0"/>
              <a:t>6</a:t>
            </a:r>
            <a:r>
              <a:rPr lang="zh-CN" altLang="en-US" dirty="0"/>
              <a:t>章</a:t>
            </a:r>
            <a:r>
              <a:rPr lang="zh-CN" altLang="en-US" dirty="0">
                <a:latin typeface="隶书" panose="02010509060101010101" pitchFamily="1" charset="-122"/>
              </a:rPr>
              <a:t>约束最优化理论</a:t>
            </a:r>
            <a:r>
              <a:rPr lang="en-US" altLang="zh-CN" dirty="0">
                <a:latin typeface="隶书" panose="02010509060101010101" pitchFamily="1" charset="-122"/>
              </a:rPr>
              <a:t>(Theory of Constrained Optimization)-</a:t>
            </a:r>
            <a:r>
              <a:rPr lang="zh-CN" altLang="en-US" dirty="0">
                <a:latin typeface="隶书" panose="02010509060101010101" pitchFamily="1" charset="-122"/>
              </a:rPr>
              <a:t>对偶问题</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F8A27A6-5C7A-4CF9-A38F-28027FA84F88}"/>
                  </a:ext>
                </a:extLst>
              </p:cNvPr>
              <p:cNvSpPr>
                <a:spLocks noGrp="1"/>
              </p:cNvSpPr>
              <p:nvPr>
                <p:ph idx="1"/>
              </p:nvPr>
            </p:nvSpPr>
            <p:spPr/>
            <p:txBody>
              <a:bodyPr/>
              <a:lstStyle/>
              <a:p>
                <a:r>
                  <a:rPr lang="zh-CN" altLang="en-US" sz="2000" dirty="0"/>
                  <a:t>最小公共点问题：</a:t>
                </a:r>
                <a14:m>
                  <m:oMath xmlns:m="http://schemas.openxmlformats.org/officeDocument/2006/math">
                    <m:r>
                      <a:rPr lang="en-US" altLang="zh-CN" sz="2000" b="1" i="1" smtClean="0">
                        <a:latin typeface="Cambria Math" panose="02040503050406030204" pitchFamily="18" charset="0"/>
                      </a:rPr>
                      <m:t>𝒎𝒊𝒏</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𝝎</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𝒔𝒕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 </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𝝎</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𝑴</m:t>
                    </m:r>
                    <m:r>
                      <a:rPr lang="en-US" altLang="zh-CN" sz="2000" b="1" i="1" smtClean="0">
                        <a:latin typeface="Cambria Math" panose="02040503050406030204" pitchFamily="18" charset="0"/>
                      </a:rPr>
                      <m:t>,</m:t>
                    </m:r>
                  </m:oMath>
                </a14:m>
                <a:r>
                  <a:rPr lang="zh-CN" altLang="en-US" sz="2000" dirty="0"/>
                  <a:t>从而</a:t>
                </a:r>
                <a14:m>
                  <m:oMath xmlns:m="http://schemas.openxmlformats.org/officeDocument/2006/math">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𝝎</m:t>
                        </m:r>
                      </m:e>
                      <m:sup>
                        <m:r>
                          <a:rPr lang="en-US" altLang="zh-CN" sz="2000" b="1" i="1" dirty="0" smtClean="0">
                            <a:latin typeface="Cambria Math" panose="02040503050406030204" pitchFamily="18" charset="0"/>
                          </a:rPr>
                          <m:t>∗</m:t>
                        </m:r>
                      </m:sup>
                    </m:sSup>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𝒊𝒏</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𝒇</m:t>
                        </m:r>
                      </m:e>
                      <m:sub>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𝟎</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𝝎</m:t>
                            </m:r>
                          </m:e>
                        </m:d>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𝑴</m:t>
                        </m:r>
                      </m:sub>
                    </m:sSub>
                    <m:r>
                      <a:rPr lang="en-US" altLang="zh-CN" sz="2000" b="1" i="1" dirty="0" smtClean="0">
                        <a:latin typeface="Cambria Math" panose="02040503050406030204" pitchFamily="18" charset="0"/>
                      </a:rPr>
                      <m:t>𝝎</m:t>
                    </m:r>
                  </m:oMath>
                </a14:m>
                <a:endParaRPr lang="en-US" altLang="zh-CN" sz="2000" b="1" dirty="0"/>
              </a:p>
              <a:p>
                <a:r>
                  <a:rPr lang="zh-CN" altLang="en-US" sz="2000" dirty="0"/>
                  <a:t>最大相交点问题：超平面的法向量表示为</a:t>
                </a:r>
                <a14:m>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oMath>
                </a14:m>
                <a:r>
                  <a:rPr lang="zh-CN" altLang="en-US" sz="2000" dirty="0"/>
                  <a:t>，则超平面可表示为</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𝑯</m:t>
                        </m:r>
                      </m:e>
                      <m:sub>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𝝃</m:t>
                        </m:r>
                      </m:sub>
                    </m:sSub>
                    <m:r>
                      <a:rPr lang="en-US" altLang="zh-CN" sz="2000" b="1" i="1" smtClean="0">
                        <a:latin typeface="Cambria Math" panose="02040503050406030204" pitchFamily="18" charset="0"/>
                      </a:rPr>
                      <m:t>=</m:t>
                    </m:r>
                    <m:d>
                      <m:dPr>
                        <m:begChr m:val="{"/>
                        <m:endChr m:val="}"/>
                        <m:ctrlPr>
                          <a:rPr lang="en-US" altLang="zh-CN" sz="2000" b="1" i="1" smtClean="0">
                            <a:latin typeface="Cambria Math" panose="02040503050406030204" pitchFamily="18" charset="0"/>
                          </a:rPr>
                        </m:ctrlPr>
                      </m:d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𝝎</m:t>
                            </m:r>
                          </m:e>
                        </m:d>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𝝎</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𝝁</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𝝃</m:t>
                        </m:r>
                      </m:e>
                    </m:d>
                    <m:r>
                      <a:rPr lang="en-US" altLang="zh-CN" sz="2000" b="1" i="1" smtClean="0">
                        <a:latin typeface="Cambria Math" panose="02040503050406030204" pitchFamily="18" charset="0"/>
                      </a:rPr>
                      <m:t>,</m:t>
                    </m:r>
                  </m:oMath>
                </a14:m>
                <a:r>
                  <a:rPr lang="zh-CN" altLang="en-US" sz="2000" dirty="0"/>
                  <a:t>其与</a:t>
                </a:r>
                <a14:m>
                  <m:oMath xmlns:m="http://schemas.openxmlformats.org/officeDocument/2006/math">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oMath>
                </a14:m>
                <a:r>
                  <a:rPr lang="zh-CN" altLang="en-US" sz="2000" dirty="0"/>
                  <a:t>维坐标轴的交点为</a:t>
                </a:r>
                <a14:m>
                  <m:oMath xmlns:m="http://schemas.openxmlformats.org/officeDocument/2006/math">
                    <m:d>
                      <m:dPr>
                        <m:ctrlPr>
                          <a:rPr lang="en-US" altLang="zh-CN" sz="2000" b="1" i="1" smtClean="0">
                            <a:latin typeface="Cambria Math" panose="02040503050406030204" pitchFamily="18" charset="0"/>
                          </a:rPr>
                        </m:ctrlPr>
                      </m:dPr>
                      <m:e>
                        <m:r>
                          <a:rPr lang="en-US" altLang="zh-CN" sz="2000" b="1" i="0" smtClean="0">
                            <a:latin typeface="Cambria Math" panose="02040503050406030204" pitchFamily="18" charset="0"/>
                          </a:rPr>
                          <m:t>𝟎</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𝝃</m:t>
                        </m:r>
                      </m:e>
                    </m:d>
                    <m:r>
                      <a:rPr lang="en-US" altLang="zh-CN" sz="2000" b="1" i="1" smtClean="0">
                        <a:latin typeface="Cambria Math" panose="02040503050406030204" pitchFamily="18" charset="0"/>
                      </a:rPr>
                      <m:t>.</m:t>
                    </m:r>
                  </m:oMath>
                </a14:m>
                <a:r>
                  <a:rPr lang="zh-CN" altLang="en-US" sz="2000" dirty="0"/>
                  <a:t>超平面关联的上半闭空间包含集合</a:t>
                </a:r>
                <a14:m>
                  <m:oMath xmlns:m="http://schemas.openxmlformats.org/officeDocument/2006/math">
                    <m:r>
                      <a:rPr lang="en-US" altLang="zh-CN" sz="2000" b="1" i="1" smtClean="0">
                        <a:latin typeface="Cambria Math" panose="02040503050406030204" pitchFamily="18" charset="0"/>
                      </a:rPr>
                      <m:t>𝑴</m:t>
                    </m:r>
                  </m:oMath>
                </a14:m>
                <a:r>
                  <a:rPr lang="zh-CN" altLang="en-US" sz="2000" dirty="0"/>
                  <a:t>的充要条件是</a:t>
                </a:r>
                <a14:m>
                  <m:oMath xmlns:m="http://schemas.openxmlformats.org/officeDocument/2006/math">
                    <m:r>
                      <a:rPr lang="en-US" altLang="zh-CN" sz="2000" b="1" i="1" smtClean="0">
                        <a:latin typeface="Cambria Math" panose="02040503050406030204" pitchFamily="18" charset="0"/>
                      </a:rPr>
                      <m:t>𝝃</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𝝎</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𝝁</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𝝎</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𝑴</m:t>
                    </m:r>
                  </m:oMath>
                </a14:m>
                <a:r>
                  <a:rPr lang="en-US" altLang="zh-CN" sz="2000" dirty="0"/>
                  <a:t>,</a:t>
                </a:r>
                <a:r>
                  <a:rPr lang="zh-CN" altLang="en-US" sz="2000" dirty="0"/>
                  <a:t>即</a:t>
                </a:r>
                <a14:m>
                  <m:oMath xmlns:m="http://schemas.openxmlformats.org/officeDocument/2006/math">
                    <m:r>
                      <a:rPr lang="en-US" altLang="zh-CN" sz="2000" b="1" i="1" smtClean="0">
                        <a:latin typeface="Cambria Math" panose="02040503050406030204" pitchFamily="18" charset="0"/>
                      </a:rPr>
                      <m:t>𝝃</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𝒊𝒏</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𝒇</m:t>
                        </m:r>
                      </m:e>
                      <m: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𝝎</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𝑴</m:t>
                        </m:r>
                      </m:sub>
                    </m:sSub>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𝝎</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𝝁</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𝒖</m:t>
                        </m:r>
                      </m:e>
                    </m:d>
                  </m:oMath>
                </a14:m>
                <a:r>
                  <a:rPr lang="en-US" altLang="zh-CN" sz="2000" dirty="0"/>
                  <a:t>,</a:t>
                </a:r>
                <a:r>
                  <a:rPr lang="zh-CN" altLang="en-US" sz="2000" dirty="0"/>
                  <a:t>给定法向量</a:t>
                </a:r>
                <a14:m>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zh-CN" altLang="en-US" sz="2000" i="1">
                        <a:latin typeface="Cambria Math" panose="02040503050406030204" pitchFamily="18" charset="0"/>
                      </a:rPr>
                      <m:t>，</m:t>
                    </m:r>
                  </m:oMath>
                </a14:m>
                <a:r>
                  <a:rPr lang="zh-CN" altLang="en-US" sz="2000" dirty="0"/>
                  <a:t>存在一族互相平行额超平面买足上述条件，记</a:t>
                </a:r>
                <a14:m>
                  <m:oMath xmlns:m="http://schemas.openxmlformats.org/officeDocument/2006/math">
                    <m:r>
                      <a:rPr lang="en-US" altLang="zh-CN" sz="2000" b="1" i="1" smtClean="0">
                        <a:latin typeface="Cambria Math" panose="02040503050406030204" pitchFamily="18" charset="0"/>
                      </a:rPr>
                      <m:t>𝒒</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oMath>
                </a14:m>
                <a:r>
                  <a:rPr lang="zh-CN" altLang="en-US" sz="2000" dirty="0"/>
                  <a:t>为这些超平面与竖直坐标轴的最高交点的位置，</a:t>
                </a:r>
                <a14:m>
                  <m:oMath xmlns:m="http://schemas.openxmlformats.org/officeDocument/2006/math">
                    <m:r>
                      <a:rPr lang="en-US" altLang="zh-CN" sz="2000" b="1" i="1" smtClean="0">
                        <a:latin typeface="Cambria Math" panose="02040503050406030204" pitchFamily="18" charset="0"/>
                      </a:rPr>
                      <m:t>𝒒</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𝝁</m:t>
                        </m:r>
                      </m:e>
                    </m:d>
                    <m:r>
                      <a:rPr lang="en-US" altLang="zh-CN" sz="2000" b="1" i="1" smtClean="0">
                        <a:latin typeface="Cambria Math" panose="02040503050406030204" pitchFamily="18" charset="0"/>
                      </a:rPr>
                      <m:t>=</m:t>
                    </m:r>
                  </m:oMath>
                </a14:m>
                <a:r>
                  <a:rPr lang="en-US" altLang="zh-CN" sz="2000" dirty="0"/>
                  <a:t> </a:t>
                </a:r>
                <a14:m>
                  <m:oMath xmlns:m="http://schemas.openxmlformats.org/officeDocument/2006/math">
                    <m:r>
                      <a:rPr lang="en-US" altLang="zh-CN" sz="2000" i="1">
                        <a:latin typeface="Cambria Math" panose="02040503050406030204" pitchFamily="18" charset="0"/>
                      </a:rPr>
                      <m:t>𝒊𝒏</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𝒇</m:t>
                        </m:r>
                      </m:e>
                      <m: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𝒖</m:t>
                            </m:r>
                            <m:r>
                              <a:rPr lang="en-US" altLang="zh-CN" sz="2000" i="1">
                                <a:latin typeface="Cambria Math" panose="02040503050406030204" pitchFamily="18" charset="0"/>
                              </a:rPr>
                              <m:t>,</m:t>
                            </m:r>
                            <m:r>
                              <a:rPr lang="en-US" altLang="zh-CN" sz="2000" i="1">
                                <a:latin typeface="Cambria Math" panose="02040503050406030204" pitchFamily="18" charset="0"/>
                              </a:rPr>
                              <m:t>𝝎</m:t>
                            </m:r>
                          </m:e>
                        </m:d>
                        <m:r>
                          <a:rPr lang="en-US" altLang="zh-CN" sz="2000" i="1">
                            <a:latin typeface="Cambria Math" panose="02040503050406030204" pitchFamily="18" charset="0"/>
                          </a:rPr>
                          <m:t>∈</m:t>
                        </m:r>
                        <m:r>
                          <a:rPr lang="en-US" altLang="zh-CN" sz="2000" i="1">
                            <a:latin typeface="Cambria Math" panose="02040503050406030204" pitchFamily="18" charset="0"/>
                          </a:rPr>
                          <m:t>𝑴</m:t>
                        </m:r>
                      </m:sub>
                    </m:sSub>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𝝎</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𝝁</m:t>
                            </m:r>
                          </m:e>
                          <m:sup>
                            <m:r>
                              <a:rPr lang="en-US" altLang="zh-CN" sz="2000" i="1">
                                <a:latin typeface="Cambria Math" panose="02040503050406030204" pitchFamily="18" charset="0"/>
                              </a:rPr>
                              <m:t>′</m:t>
                            </m:r>
                          </m:sup>
                        </m:sSup>
                        <m:r>
                          <a:rPr lang="en-US" altLang="zh-CN" sz="2000" i="1">
                            <a:latin typeface="Cambria Math" panose="02040503050406030204" pitchFamily="18" charset="0"/>
                          </a:rPr>
                          <m:t>𝒖</m:t>
                        </m:r>
                      </m:e>
                    </m:d>
                  </m:oMath>
                </a14:m>
                <a:r>
                  <a:rPr lang="en-US" altLang="zh-CN" sz="2000" dirty="0"/>
                  <a:t>,</a:t>
                </a:r>
                <a:r>
                  <a:rPr lang="zh-CN" altLang="en-US" sz="2000" dirty="0"/>
                  <a:t>从而最大相交点问题转换为求函数</a:t>
                </a:r>
                <a14:m>
                  <m:oMath xmlns:m="http://schemas.openxmlformats.org/officeDocument/2006/math">
                    <m:r>
                      <a:rPr lang="en-US" altLang="zh-CN" sz="2000" b="1" i="1" smtClean="0">
                        <a:latin typeface="Cambria Math" panose="02040503050406030204" pitchFamily="18" charset="0"/>
                      </a:rPr>
                      <m:t>𝒒</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oMath>
                </a14:m>
                <a:r>
                  <a:rPr lang="zh-CN" altLang="en-US" sz="2000" dirty="0"/>
                  <a:t>的最大值及对应的</a:t>
                </a:r>
                <a14:m>
                  <m:oMath xmlns:m="http://schemas.openxmlformats.org/officeDocument/2006/math">
                    <m:r>
                      <a:rPr lang="en-US" altLang="zh-CN" sz="2000" b="1" i="1" smtClean="0">
                        <a:latin typeface="Cambria Math" panose="02040503050406030204" pitchFamily="18" charset="0"/>
                      </a:rPr>
                      <m:t>𝝁</m:t>
                    </m:r>
                  </m:oMath>
                </a14:m>
                <a:r>
                  <a:rPr lang="zh-CN" altLang="en-US" sz="2000" dirty="0"/>
                  <a:t>值，即：</a:t>
                </a:r>
                <a14:m>
                  <m:oMath xmlns:m="http://schemas.openxmlformats.org/officeDocument/2006/math">
                    <m:r>
                      <a:rPr lang="en-US" altLang="zh-CN" sz="2000" b="1" i="0" smtClean="0">
                        <a:latin typeface="Cambria Math" panose="02040503050406030204" pitchFamily="18" charset="0"/>
                      </a:rPr>
                      <m:t>𝐦𝐚𝐱</m:t>
                    </m:r>
                    <m:r>
                      <a:rPr lang="en-US" altLang="zh-CN" sz="2000" b="1" i="0" smtClean="0">
                        <a:latin typeface="Cambria Math" panose="02040503050406030204" pitchFamily="18" charset="0"/>
                      </a:rPr>
                      <m:t> </m:t>
                    </m:r>
                    <m:r>
                      <a:rPr lang="en-US" altLang="zh-CN" sz="2000" b="1" i="1" smtClean="0">
                        <a:latin typeface="Cambria Math" panose="02040503050406030204" pitchFamily="18" charset="0"/>
                      </a:rPr>
                      <m:t>𝒒</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𝝁</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oMath>
                </a14:m>
                <a:r>
                  <a:rPr lang="en-US" altLang="zh-CN" sz="2000" dirty="0"/>
                  <a:t>,</a:t>
                </a:r>
                <a:r>
                  <a:rPr lang="zh-CN" altLang="en-US" sz="2000" dirty="0"/>
                  <a:t>该问题称为对偶问题，</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𝒒</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𝒔𝒖</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𝒑</m:t>
                        </m:r>
                      </m:e>
                      <m:sub>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sub>
                    </m:sSub>
                    <m:r>
                      <a:rPr lang="en-US" altLang="zh-CN" sz="2000" b="1" i="1" smtClean="0">
                        <a:latin typeface="Cambria Math" panose="02040503050406030204" pitchFamily="18" charset="0"/>
                      </a:rPr>
                      <m:t>𝒒</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m:t>
                    </m:r>
                  </m:oMath>
                </a14:m>
                <a:r>
                  <a:rPr lang="en-US" altLang="zh-CN" sz="2000" dirty="0"/>
                  <a:t>, </a:t>
                </a:r>
                <a14:m>
                  <m:oMath xmlns:m="http://schemas.openxmlformats.org/officeDocument/2006/math">
                    <m:r>
                      <a:rPr lang="en-US" altLang="zh-CN" sz="2000" i="1">
                        <a:latin typeface="Cambria Math" panose="02040503050406030204" pitchFamily="18" charset="0"/>
                      </a:rPr>
                      <m:t>𝒒</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𝝁</m:t>
                        </m:r>
                      </m:e>
                    </m:d>
                  </m:oMath>
                </a14:m>
                <a:r>
                  <a:rPr lang="zh-CN" altLang="en-US" sz="2000" dirty="0"/>
                  <a:t>称为相交函数或对偶函数</a:t>
                </a:r>
                <a:r>
                  <a:rPr lang="en-US" altLang="zh-CN" sz="2000" dirty="0"/>
                  <a:t> </a:t>
                </a:r>
                <a:endParaRPr lang="zh-CN" altLang="en-US" sz="2000" dirty="0"/>
              </a:p>
            </p:txBody>
          </p:sp>
        </mc:Choice>
        <mc:Fallback xmlns="">
          <p:sp>
            <p:nvSpPr>
              <p:cNvPr id="3" name="内容占位符 2">
                <a:extLst>
                  <a:ext uri="{FF2B5EF4-FFF2-40B4-BE49-F238E27FC236}">
                    <a16:creationId xmlns:a16="http://schemas.microsoft.com/office/drawing/2014/main" id="{8F8A27A6-5C7A-4CF9-A38F-28027FA84F88}"/>
                  </a:ext>
                </a:extLst>
              </p:cNvPr>
              <p:cNvSpPr>
                <a:spLocks noGrp="1" noRot="1" noChangeAspect="1" noMove="1" noResize="1" noEditPoints="1" noAdjustHandles="1" noChangeArrowheads="1" noChangeShapeType="1" noTextEdit="1"/>
              </p:cNvSpPr>
              <p:nvPr>
                <p:ph idx="1"/>
              </p:nvPr>
            </p:nvSpPr>
            <p:spPr>
              <a:blipFill>
                <a:blip r:embed="rId2"/>
                <a:stretch>
                  <a:fillRect l="-595" t="-868" r="-125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35383F7-5104-47A8-995D-453D10063435}"/>
              </a:ext>
            </a:extLst>
          </p:cNvPr>
          <p:cNvPicPr>
            <a:picLocks noChangeAspect="1"/>
          </p:cNvPicPr>
          <p:nvPr/>
        </p:nvPicPr>
        <p:blipFill>
          <a:blip r:embed="rId3"/>
          <a:stretch>
            <a:fillRect/>
          </a:stretch>
        </p:blipFill>
        <p:spPr>
          <a:xfrm>
            <a:off x="2936776" y="3913626"/>
            <a:ext cx="4968552" cy="3223947"/>
          </a:xfrm>
          <a:prstGeom prst="rect">
            <a:avLst/>
          </a:prstGeom>
        </p:spPr>
      </p:pic>
    </p:spTree>
    <p:extLst>
      <p:ext uri="{BB962C8B-B14F-4D97-AF65-F5344CB8AC3E}">
        <p14:creationId xmlns:p14="http://schemas.microsoft.com/office/powerpoint/2010/main" val="1215514245"/>
      </p:ext>
    </p:extLst>
  </p:cSld>
  <p:clrMapOvr>
    <a:masterClrMapping/>
  </p:clrMapOvr>
  <p:transition spd="med">
    <p:rand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总结</a:t>
            </a:r>
            <a:endParaRPr lang="zh-CN" altLang="en-US" sz="2800" dirty="0"/>
          </a:p>
        </p:txBody>
      </p:sp>
      <p:sp>
        <p:nvSpPr>
          <p:cNvPr id="3" name="Content Placeholder 2"/>
          <p:cNvSpPr>
            <a:spLocks noGrp="1"/>
          </p:cNvSpPr>
          <p:nvPr>
            <p:ph idx="1"/>
          </p:nvPr>
        </p:nvSpPr>
        <p:spPr/>
        <p:txBody>
          <a:bodyPr/>
          <a:lstStyle/>
          <a:p>
            <a:r>
              <a:rPr lang="zh-CN" altLang="en-US" sz="2400" dirty="0"/>
              <a:t>无约束问题</a:t>
            </a:r>
            <a:endParaRPr lang="en-US" altLang="zh-CN" sz="2400" dirty="0"/>
          </a:p>
          <a:p>
            <a:pPr lvl="1"/>
            <a:r>
              <a:rPr lang="zh-CN" altLang="en-US" sz="2000" dirty="0"/>
              <a:t>一阶和二阶条件</a:t>
            </a:r>
            <a:endParaRPr lang="en-US" altLang="zh-CN" sz="2000" dirty="0"/>
          </a:p>
          <a:p>
            <a:r>
              <a:rPr lang="zh-CN" altLang="en-US" sz="2400" dirty="0"/>
              <a:t>有约束问题</a:t>
            </a:r>
            <a:endParaRPr lang="en-US" altLang="zh-CN" sz="2400" dirty="0"/>
          </a:p>
          <a:p>
            <a:pPr lvl="1"/>
            <a:r>
              <a:rPr lang="zh-CN" altLang="en-US" sz="2000" dirty="0"/>
              <a:t>不等式约束</a:t>
            </a:r>
            <a:endParaRPr lang="en-US" altLang="zh-CN" sz="2000" dirty="0"/>
          </a:p>
          <a:p>
            <a:pPr lvl="1"/>
            <a:r>
              <a:rPr lang="zh-CN" altLang="en-US" sz="2000" dirty="0"/>
              <a:t>等式和不等式约束</a:t>
            </a:r>
            <a:endParaRPr lang="en-US" altLang="zh-CN" sz="2000" dirty="0"/>
          </a:p>
          <a:p>
            <a:pPr lvl="1"/>
            <a:r>
              <a:rPr lang="zh-CN" altLang="en-US" sz="2000" dirty="0"/>
              <a:t>有约束问题的二阶充要条件</a:t>
            </a:r>
            <a:endParaRPr lang="en-US" altLang="zh-CN" sz="2000" dirty="0"/>
          </a:p>
          <a:p>
            <a:r>
              <a:rPr lang="zh-CN" altLang="en-US" sz="2400" dirty="0"/>
              <a:t>对偶问题</a:t>
            </a:r>
            <a:endParaRPr lang="en-US" altLang="zh-CN" sz="2400" dirty="0"/>
          </a:p>
          <a:p>
            <a:r>
              <a:rPr lang="zh-CN" altLang="en-US" sz="2400" dirty="0"/>
              <a:t>总结</a:t>
            </a:r>
            <a:endParaRPr lang="en-US" altLang="zh-CN" sz="2400" dirty="0"/>
          </a:p>
          <a:p>
            <a:endParaRPr lang="zh-CN" altLang="en-US" dirty="0"/>
          </a:p>
        </p:txBody>
      </p:sp>
    </p:spTree>
  </p:cSld>
  <p:clrMapOvr>
    <a:masterClrMapping/>
  </p:clrMapOvr>
  <p:transition spd="med">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共轭方向法</a:t>
                </a:r>
                <a:endParaRPr lang="en-US" altLang="zh-CN" sz="2800" dirty="0"/>
              </a:p>
              <a:p>
                <a:pPr lvl="1"/>
                <a:r>
                  <a:rPr lang="zh-CN" altLang="en-US" sz="2400" dirty="0"/>
                  <a:t>共轭方向法介于最速下降发和牛顿法之间的一个方法，仅仅需要利用一阶导数信息，克服了最速下降法收敛慢的特点，又避免了存储和计算牛顿法所需要的二阶导数信息</a:t>
                </a:r>
                <a:endParaRPr lang="en-US" altLang="zh-CN" sz="2400" dirty="0"/>
              </a:p>
              <a:p>
                <a:pPr lvl="1"/>
                <a:r>
                  <a:rPr lang="zh-CN" altLang="en-US" sz="2400" dirty="0"/>
                  <a:t>典型的共轭方向法包括共轭梯度法</a:t>
                </a:r>
                <a:r>
                  <a:rPr lang="en-US" altLang="zh-CN" sz="2400" dirty="0"/>
                  <a:t>(Conjugate Gradient Method)</a:t>
                </a:r>
                <a:r>
                  <a:rPr lang="zh-CN" altLang="en-US" sz="2400" dirty="0"/>
                  <a:t>和拟牛顿法</a:t>
                </a:r>
                <a:endParaRPr lang="en-US" altLang="zh-CN" sz="2400" dirty="0"/>
              </a:p>
              <a:p>
                <a:pPr lvl="1"/>
                <a:r>
                  <a:rPr lang="zh-CN" altLang="en-US" sz="2400" dirty="0">
                    <a:solidFill>
                      <a:srgbClr val="0000FF"/>
                    </a:solidFill>
                  </a:rPr>
                  <a:t>一般步骤</a:t>
                </a:r>
                <a:endParaRPr lang="en-US" altLang="zh-CN" sz="2400" dirty="0">
                  <a:solidFill>
                    <a:srgbClr val="0000FF"/>
                  </a:solidFill>
                </a:endParaRPr>
              </a:p>
              <a:p>
                <a:pPr lvl="1"/>
                <a:r>
                  <a:rPr lang="en-US" altLang="zh-CN" sz="2400" dirty="0">
                    <a:solidFill>
                      <a:srgbClr val="FF0000"/>
                    </a:solidFill>
                  </a:rPr>
                  <a:t>1.</a:t>
                </a:r>
                <a:r>
                  <a:rPr lang="zh-CN" altLang="en-US" sz="2400" dirty="0"/>
                  <a:t>初始点</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𝟎</m:t>
                        </m:r>
                      </m:sub>
                    </m:sSub>
                    <m:r>
                      <a:rPr lang="en-US" altLang="zh-CN" sz="2400" b="1" i="1" smtClean="0">
                        <a:latin typeface="Cambria Math"/>
                      </a:rPr>
                      <m:t>,</m:t>
                    </m:r>
                  </m:oMath>
                </a14:m>
                <a:r>
                  <a:rPr lang="zh-CN" altLang="en-US" sz="2400" dirty="0"/>
                  <a:t>计算</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𝟎</m:t>
                        </m:r>
                      </m:sub>
                    </m:sSub>
                    <m:r>
                      <a:rPr lang="en-US" altLang="zh-CN" sz="2400" b="1" i="1" smtClean="0">
                        <a:latin typeface="Cambria Math"/>
                      </a:rPr>
                      <m:t>=</m:t>
                    </m:r>
                    <m:r>
                      <a:rPr lang="en-US" altLang="zh-CN" sz="2400" b="1" i="1" smtClean="0">
                        <a:latin typeface="Cambria Math"/>
                      </a:rPr>
                      <m:t>𝒈</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𝟎</m:t>
                        </m:r>
                      </m:sub>
                    </m:sSub>
                    <m:r>
                      <a:rPr lang="en-US" altLang="zh-CN" sz="2400" b="1" i="1" smtClean="0">
                        <a:latin typeface="Cambria Math"/>
                      </a:rPr>
                      <m:t>)</m:t>
                    </m:r>
                  </m:oMath>
                </a14:m>
                <a:r>
                  <a:rPr lang="en-US" altLang="zh-CN" sz="2400" dirty="0"/>
                  <a:t>;</a:t>
                </a:r>
                <a:r>
                  <a:rPr lang="en-US" altLang="zh-CN" sz="2400" dirty="0">
                    <a:solidFill>
                      <a:srgbClr val="FF0000"/>
                    </a:solidFill>
                  </a:rPr>
                  <a:t>2.</a:t>
                </a:r>
                <a:r>
                  <a:rPr lang="en-US" altLang="zh-CN" sz="2400" dirty="0"/>
                  <a:t> </a:t>
                </a:r>
                <a:r>
                  <a:rPr lang="zh-CN" altLang="en-US" sz="2400" dirty="0"/>
                  <a:t>计算</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𝟎</m:t>
                        </m:r>
                      </m:sub>
                    </m:sSub>
                    <m:r>
                      <a:rPr lang="en-US" altLang="zh-CN" sz="2400" b="1" i="1" smtClean="0">
                        <a:latin typeface="Cambria Math"/>
                      </a:rPr>
                      <m:t>,</m:t>
                    </m:r>
                  </m:oMath>
                </a14:m>
                <a:r>
                  <a:rPr lang="zh-CN" altLang="en-US" sz="2400" dirty="0"/>
                  <a:t>使得</a:t>
                </a:r>
                <a14:m>
                  <m:oMath xmlns:m="http://schemas.openxmlformats.org/officeDocument/2006/math">
                    <m:sSubSup>
                      <m:sSubSupPr>
                        <m:ctrlPr>
                          <a:rPr lang="en-US" altLang="zh-CN" sz="2400" b="1" i="1" smtClean="0">
                            <a:latin typeface="Cambria Math" panose="02040503050406030204" pitchFamily="18" charset="0"/>
                          </a:rPr>
                        </m:ctrlPr>
                      </m:sSubSupPr>
                      <m:e>
                        <m:r>
                          <a:rPr lang="en-US" altLang="zh-CN" sz="2400" b="1" i="1" smtClean="0">
                            <a:latin typeface="Cambria Math"/>
                          </a:rPr>
                          <m:t>𝒅</m:t>
                        </m:r>
                      </m:e>
                      <m:sub>
                        <m:r>
                          <a:rPr lang="en-US" altLang="zh-CN" sz="2400" b="1" i="1" smtClean="0">
                            <a:latin typeface="Cambria Math"/>
                          </a:rPr>
                          <m:t>𝟎</m:t>
                        </m:r>
                      </m:sub>
                      <m:sup>
                        <m:r>
                          <a:rPr lang="en-US" altLang="zh-CN" sz="2400" b="1" i="1" smtClean="0">
                            <a:latin typeface="Cambria Math"/>
                          </a:rPr>
                          <m:t>𝑻</m:t>
                        </m:r>
                      </m:sup>
                    </m:sSubSup>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𝟎</m:t>
                        </m:r>
                      </m:sub>
                    </m:sSub>
                    <m:r>
                      <a:rPr lang="en-US" altLang="zh-CN" sz="2400" b="1" i="1" smtClean="0">
                        <a:latin typeface="Cambria Math"/>
                      </a:rPr>
                      <m:t>&lt;</m:t>
                    </m:r>
                    <m:r>
                      <a:rPr lang="en-US" altLang="zh-CN" sz="2400" b="1" i="1" smtClean="0">
                        <a:latin typeface="Cambria Math"/>
                      </a:rPr>
                      <m:t>𝟎</m:t>
                    </m:r>
                  </m:oMath>
                </a14:m>
                <a:r>
                  <a:rPr lang="en-US" altLang="zh-CN" sz="2400" dirty="0"/>
                  <a:t>, </a:t>
                </a:r>
                <a:r>
                  <a:rPr lang="en-US" altLang="zh-CN" sz="2400" dirty="0">
                    <a:solidFill>
                      <a:srgbClr val="FF0000"/>
                    </a:solidFill>
                  </a:rPr>
                  <a:t>3.</a:t>
                </a:r>
                <a:r>
                  <a:rPr lang="en-US" altLang="zh-CN" sz="2400" dirty="0"/>
                  <a:t> </a:t>
                </a:r>
                <a:r>
                  <a:rPr lang="zh-CN" altLang="en-US" sz="2400" dirty="0"/>
                  <a:t>令</a:t>
                </a:r>
                <a14:m>
                  <m:oMath xmlns:m="http://schemas.openxmlformats.org/officeDocument/2006/math">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oMath>
                </a14:m>
                <a:r>
                  <a:rPr lang="en-US" altLang="zh-CN" sz="2400" dirty="0">
                    <a:solidFill>
                      <a:srgbClr val="FF0000"/>
                    </a:solidFill>
                  </a:rPr>
                  <a:t>4.</a:t>
                </a:r>
                <a:r>
                  <a:rPr lang="zh-CN" altLang="en-US" sz="2400" dirty="0"/>
                  <a:t>计算</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oMath>
                </a14:m>
                <a:r>
                  <a:rPr lang="en-US" altLang="zh-CN" sz="2400" dirty="0"/>
                  <a:t>,</a:t>
                </a:r>
                <a:r>
                  <a:rPr lang="zh-CN" altLang="en-US" sz="2400" dirty="0"/>
                  <a:t>使得</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sub>
                        </m:sSub>
                      </m:e>
                    </m:d>
                    <m:r>
                      <a:rPr lang="en-US" altLang="zh-CN" sz="2400" b="1" i="1" smtClean="0">
                        <a:latin typeface="Cambria Math"/>
                      </a:rPr>
                      <m:t>=</m:t>
                    </m:r>
                    <m:r>
                      <a:rPr lang="en-US" altLang="zh-CN" sz="2400" b="1" i="1" smtClean="0">
                        <a:latin typeface="Cambria Math"/>
                      </a:rPr>
                      <m:t>𝒎𝒊</m:t>
                    </m:r>
                    <m:sSub>
                      <m:sSubPr>
                        <m:ctrlPr>
                          <a:rPr lang="en-US" altLang="zh-CN" sz="2400" b="1" i="1" smtClean="0">
                            <a:latin typeface="Cambria Math" panose="02040503050406030204" pitchFamily="18" charset="0"/>
                          </a:rPr>
                        </m:ctrlPr>
                      </m:sSubPr>
                      <m:e>
                        <m:r>
                          <a:rPr lang="en-US" altLang="zh-CN" sz="2400" b="1" i="1" smtClean="0">
                            <a:latin typeface="Cambria Math"/>
                          </a:rPr>
                          <m:t>𝒏</m:t>
                        </m:r>
                      </m:e>
                      <m:sub>
                        <m:r>
                          <a:rPr lang="en-US" altLang="zh-CN" sz="2400" b="1" i="1" smtClean="0">
                            <a:latin typeface="Cambria Math"/>
                          </a:rPr>
                          <m:t>𝝀</m:t>
                        </m:r>
                      </m:sub>
                    </m:sSub>
                    <m:r>
                      <a:rPr lang="en-US" altLang="zh-CN" sz="2400" b="1" i="1" smtClean="0">
                        <a:latin typeface="Cambria Math"/>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𝝀</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sub>
                        </m:sSub>
                      </m:e>
                    </m:d>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sub>
                    </m:sSub>
                    <m:r>
                      <a:rPr lang="en-US" altLang="zh-CN" sz="2400" b="1" i="0" smtClean="0">
                        <a:latin typeface="Cambria Math"/>
                      </a:rPr>
                      <m:t>;</m:t>
                    </m:r>
                  </m:oMath>
                </a14:m>
                <a:r>
                  <a:rPr lang="en-US" altLang="zh-CN" sz="2400" dirty="0">
                    <a:solidFill>
                      <a:srgbClr val="FF0000"/>
                    </a:solidFill>
                  </a:rPr>
                  <a:t>5.</a:t>
                </a:r>
                <a:r>
                  <a:rPr lang="zh-CN" altLang="en-US" sz="2400" dirty="0"/>
                  <a:t>计算共轭方向</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r>
                      <a:rPr lang="en-US" altLang="zh-CN" sz="2400" b="1" i="1" smtClean="0">
                        <a:latin typeface="Cambria Math"/>
                      </a:rPr>
                      <m:t>:</m:t>
                    </m:r>
                    <m:sSubSup>
                      <m:sSubSupPr>
                        <m:ctrlPr>
                          <a:rPr lang="en-US" altLang="zh-CN" sz="2400" b="1" i="1" smtClean="0">
                            <a:latin typeface="Cambria Math" panose="02040503050406030204" pitchFamily="18" charset="0"/>
                          </a:rPr>
                        </m:ctrlPr>
                      </m:sSubSupPr>
                      <m:e>
                        <m:r>
                          <a:rPr lang="en-US" altLang="zh-CN" sz="2400" b="1" i="1" smtClean="0">
                            <a:latin typeface="Cambria Math"/>
                          </a:rPr>
                          <m:t>𝒅</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up>
                        <m:r>
                          <a:rPr lang="en-US" altLang="zh-CN" sz="2400" b="1" i="1" smtClean="0">
                            <a:latin typeface="Cambria Math"/>
                          </a:rPr>
                          <m:t>𝑻</m:t>
                        </m:r>
                      </m:sup>
                    </m:sSubSup>
                    <m:r>
                      <a:rPr lang="en-US" altLang="zh-CN" sz="2400" b="1" i="1" smtClean="0">
                        <a:latin typeface="Cambria Math"/>
                      </a:rPr>
                      <m:t>𝑮</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𝒋</m:t>
                        </m:r>
                      </m:sub>
                    </m:sSub>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𝒌</m:t>
                    </m:r>
                  </m:oMath>
                </a14:m>
                <a:r>
                  <a:rPr lang="en-US" altLang="zh-CN" sz="2400" dirty="0"/>
                  <a:t>,</a:t>
                </a:r>
                <a:r>
                  <a:rPr lang="en-US" altLang="zh-CN" sz="2400" dirty="0">
                    <a:solidFill>
                      <a:srgbClr val="FF0000"/>
                    </a:solidFill>
                  </a:rPr>
                  <a:t>6.</a:t>
                </a:r>
                <a:r>
                  <a:rPr lang="zh-CN" altLang="en-US" sz="2400" dirty="0"/>
                  <a:t>令</a:t>
                </a:r>
                <a14:m>
                  <m:oMath xmlns:m="http://schemas.openxmlformats.org/officeDocument/2006/math">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oMath>
                </a14:m>
                <a:r>
                  <a:rPr lang="en-US" altLang="zh-CN" sz="2400" dirty="0"/>
                  <a:t>,</a:t>
                </a:r>
                <a:r>
                  <a:rPr lang="en-US" altLang="zh-CN" sz="2400" dirty="0" err="1">
                    <a:solidFill>
                      <a:srgbClr val="FF0000"/>
                    </a:solidFill>
                  </a:rPr>
                  <a:t>Goto</a:t>
                </a:r>
                <a:r>
                  <a:rPr lang="en-US" altLang="zh-CN" sz="2400" dirty="0">
                    <a:solidFill>
                      <a:srgbClr val="FF0000"/>
                    </a:solidFill>
                  </a:rPr>
                  <a:t> 4</a:t>
                </a:r>
              </a:p>
              <a:p>
                <a:pPr lvl="1"/>
                <a:r>
                  <a:rPr lang="zh-CN" altLang="en-US" sz="2400" dirty="0">
                    <a:solidFill>
                      <a:srgbClr val="FF0000"/>
                    </a:solidFill>
                  </a:rPr>
                  <a:t>共轭方向法的性质：只要执行精确的一维搜索，就能得到二次终止性</a:t>
                </a:r>
                <a:endParaRPr lang="en-US" altLang="zh-CN" sz="24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728"/>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800" dirty="0"/>
                  <a:t>例如对于二次函数</a:t>
                </a:r>
                <a14:m>
                  <m:oMath xmlns:m="http://schemas.openxmlformats.org/officeDocument/2006/math">
                    <m:r>
                      <a:rPr lang="en-US" altLang="zh-CN" sz="1800" b="1" i="1" smtClean="0">
                        <a:latin typeface="Cambria Math"/>
                      </a:rPr>
                      <m:t>𝒇</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f>
                      <m:fPr>
                        <m:ctrlPr>
                          <a:rPr lang="en-US" altLang="zh-CN" sz="1800" b="1" i="1" smtClean="0">
                            <a:latin typeface="Cambria Math" panose="02040503050406030204" pitchFamily="18" charset="0"/>
                          </a:rPr>
                        </m:ctrlPr>
                      </m:fPr>
                      <m:num>
                        <m:r>
                          <a:rPr lang="en-US" altLang="zh-CN" sz="1800" b="1" i="1" smtClean="0">
                            <a:latin typeface="Cambria Math"/>
                          </a:rPr>
                          <m:t>𝟏</m:t>
                        </m:r>
                      </m:num>
                      <m:den>
                        <m:r>
                          <a:rPr lang="en-US" altLang="zh-CN" sz="1800" b="1" i="1" smtClean="0">
                            <a:latin typeface="Cambria Math"/>
                          </a:rPr>
                          <m:t>𝟐</m:t>
                        </m:r>
                      </m:den>
                    </m:f>
                    <m:sSup>
                      <m:sSupPr>
                        <m:ctrlPr>
                          <a:rPr lang="en-US" altLang="zh-CN" sz="1800" b="1" i="1" smtClean="0">
                            <a:latin typeface="Cambria Math" panose="02040503050406030204" pitchFamily="18" charset="0"/>
                          </a:rPr>
                        </m:ctrlPr>
                      </m:sSupPr>
                      <m:e>
                        <m:r>
                          <a:rPr lang="en-US" altLang="zh-CN" sz="1800" b="1" i="1" smtClean="0">
                            <a:latin typeface="Cambria Math"/>
                          </a:rPr>
                          <m:t>𝒙</m:t>
                        </m:r>
                      </m:e>
                      <m:sup>
                        <m:r>
                          <a:rPr lang="en-US" altLang="zh-CN" sz="1800" b="1" i="1" smtClean="0">
                            <a:latin typeface="Cambria Math"/>
                          </a:rPr>
                          <m:t>𝑻</m:t>
                        </m:r>
                      </m:sup>
                    </m:sSup>
                    <m:r>
                      <a:rPr lang="en-US" altLang="zh-CN" sz="1800" b="1" i="1" smtClean="0">
                        <a:latin typeface="Cambria Math"/>
                      </a:rPr>
                      <m:t>𝑮𝒙</m:t>
                    </m:r>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1" smtClean="0">
                            <a:latin typeface="Cambria Math"/>
                          </a:rPr>
                          <m:t>𝒃</m:t>
                        </m:r>
                      </m:e>
                      <m:sup>
                        <m:r>
                          <a:rPr lang="en-US" altLang="zh-CN" sz="1800" b="1" i="1" smtClean="0">
                            <a:latin typeface="Cambria Math"/>
                          </a:rPr>
                          <m:t>𝑻</m:t>
                        </m:r>
                      </m:sup>
                    </m:sSup>
                    <m:r>
                      <a:rPr lang="en-US" altLang="zh-CN" sz="1800" b="1" i="1" smtClean="0">
                        <a:latin typeface="Cambria Math"/>
                      </a:rPr>
                      <m:t>𝒙</m:t>
                    </m:r>
                    <m:r>
                      <a:rPr lang="en-US" altLang="zh-CN" sz="1800" b="1" i="1" smtClean="0">
                        <a:latin typeface="Cambria Math"/>
                      </a:rPr>
                      <m:t>+</m:t>
                    </m:r>
                    <m:r>
                      <a:rPr lang="en-US" altLang="zh-CN" sz="1800" b="1" i="1" smtClean="0">
                        <a:latin typeface="Cambria Math"/>
                      </a:rPr>
                      <m:t>𝒄</m:t>
                    </m:r>
                  </m:oMath>
                </a14:m>
                <a:r>
                  <a:rPr lang="en-US" altLang="zh-CN" sz="1800" dirty="0"/>
                  <a:t>,</a:t>
                </a:r>
                <a:r>
                  <a:rPr lang="zh-CN" altLang="en-US" sz="1800" dirty="0"/>
                  <a:t>显然</a:t>
                </a:r>
                <a14:m>
                  <m:oMath xmlns:m="http://schemas.openxmlformats.org/officeDocument/2006/math">
                    <m:r>
                      <a:rPr lang="en-US" altLang="zh-CN" sz="1800" b="1" i="1" smtClean="0">
                        <a:latin typeface="Cambria Math"/>
                      </a:rPr>
                      <m:t>𝒈</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r>
                      <a:rPr lang="en-US" altLang="zh-CN" sz="1800" b="1" i="1" smtClean="0">
                        <a:latin typeface="Cambria Math"/>
                      </a:rPr>
                      <m:t>𝑮𝒙</m:t>
                    </m:r>
                    <m:r>
                      <a:rPr lang="en-US" altLang="zh-CN" sz="1800" b="1" i="1" smtClean="0">
                        <a:latin typeface="Cambria Math"/>
                      </a:rPr>
                      <m:t>+</m:t>
                    </m:r>
                    <m:r>
                      <a:rPr lang="en-US" altLang="zh-CN" sz="1800" b="1" i="1" smtClean="0">
                        <a:latin typeface="Cambria Math"/>
                      </a:rPr>
                      <m:t>𝒃</m:t>
                    </m:r>
                  </m:oMath>
                </a14:m>
                <a:r>
                  <a:rPr lang="en-US" altLang="zh-CN" sz="1800" dirty="0"/>
                  <a:t>,</a:t>
                </a:r>
                <a:r>
                  <a:rPr lang="zh-CN" altLang="en-US" sz="1800" dirty="0"/>
                  <a:t>令</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𝟎</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𝟎</m:t>
                        </m:r>
                      </m:sub>
                    </m:sSub>
                  </m:oMath>
                </a14:m>
                <a:r>
                  <a:rPr lang="en-US" altLang="zh-CN" sz="1800" dirty="0"/>
                  <a:t>,</a:t>
                </a:r>
                <a:r>
                  <a:rPr lang="zh-CN" altLang="en-US" sz="1800" dirty="0"/>
                  <a:t>这时进行一维精确搜索得到</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𝝀</m:t>
                        </m:r>
                      </m:e>
                      <m:sub>
                        <m:r>
                          <a:rPr lang="en-US" altLang="zh-CN" sz="1800" b="1" i="1" smtClean="0">
                            <a:latin typeface="Cambria Math"/>
                          </a:rPr>
                          <m:t>𝟎</m:t>
                        </m:r>
                      </m:sub>
                    </m:sSub>
                  </m:oMath>
                </a14:m>
                <a:r>
                  <a:rPr lang="en-US" altLang="zh-CN" sz="1800" dirty="0"/>
                  <a:t>,</a:t>
                </a:r>
                <a:r>
                  <a:rPr lang="zh-CN" altLang="en-US" sz="1800" dirty="0"/>
                  <a:t>且有</a:t>
                </a:r>
                <a14:m>
                  <m:oMath xmlns:m="http://schemas.openxmlformats.org/officeDocument/2006/math">
                    <m:sSubSup>
                      <m:sSubSupPr>
                        <m:ctrlPr>
                          <a:rPr lang="en-US" altLang="zh-CN" sz="1800" b="1" i="1" smtClean="0">
                            <a:latin typeface="Cambria Math" panose="02040503050406030204" pitchFamily="18" charset="0"/>
                          </a:rPr>
                        </m:ctrlPr>
                      </m:sSubSupPr>
                      <m:e>
                        <m:r>
                          <a:rPr lang="en-US" altLang="zh-CN" sz="1800" b="1" i="1" smtClean="0">
                            <a:latin typeface="Cambria Math"/>
                          </a:rPr>
                          <m:t>𝒈</m:t>
                        </m:r>
                      </m:e>
                      <m:sub>
                        <m:r>
                          <a:rPr lang="en-US" altLang="zh-CN" sz="1800" b="1" i="1" smtClean="0">
                            <a:latin typeface="Cambria Math"/>
                          </a:rPr>
                          <m:t>𝟏</m:t>
                        </m:r>
                      </m:sub>
                      <m:sup>
                        <m:r>
                          <a:rPr lang="en-US" altLang="zh-CN" sz="1800" b="1" i="1" smtClean="0">
                            <a:latin typeface="Cambria Math"/>
                          </a:rPr>
                          <m:t>𝑻</m:t>
                        </m:r>
                      </m:sup>
                    </m:sSubSup>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𝟎</m:t>
                        </m:r>
                      </m:sub>
                    </m:sSub>
                    <m:r>
                      <a:rPr lang="en-US" altLang="zh-CN" sz="1800" b="1" i="1" smtClean="0">
                        <a:latin typeface="Cambria Math"/>
                      </a:rPr>
                      <m:t>=</m:t>
                    </m:r>
                    <m:r>
                      <a:rPr lang="en-US" altLang="zh-CN" sz="1800" b="1" i="1" smtClean="0">
                        <a:latin typeface="Cambria Math"/>
                      </a:rPr>
                      <m:t>𝟎</m:t>
                    </m:r>
                  </m:oMath>
                </a14:m>
                <a:r>
                  <a:rPr lang="en-US" altLang="zh-CN" sz="1800" dirty="0"/>
                  <a:t>,</a:t>
                </a:r>
                <a:r>
                  <a:rPr lang="zh-CN" altLang="en-US" sz="1800" dirty="0"/>
                  <a:t>令</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𝟏</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𝟏</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𝜷</m:t>
                        </m:r>
                      </m:e>
                      <m:sub>
                        <m:r>
                          <a:rPr lang="en-US" altLang="zh-CN" sz="1800" b="1" i="1" smtClean="0">
                            <a:latin typeface="Cambria Math"/>
                          </a:rPr>
                          <m:t>𝟎</m:t>
                        </m:r>
                      </m:sub>
                    </m:sSub>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𝟎</m:t>
                        </m:r>
                      </m:sub>
                    </m:sSub>
                  </m:oMath>
                </a14:m>
                <a:r>
                  <a:rPr lang="en-US" altLang="zh-CN" sz="1800" dirty="0"/>
                  <a:t>,</a:t>
                </a:r>
                <a:r>
                  <a:rPr lang="zh-CN" altLang="en-US" sz="1800" dirty="0"/>
                  <a:t>选择</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𝜷</m:t>
                        </m:r>
                      </m:e>
                      <m:sub>
                        <m:r>
                          <a:rPr lang="en-US" altLang="zh-CN" sz="1800" b="1" i="1" smtClean="0">
                            <a:latin typeface="Cambria Math"/>
                          </a:rPr>
                          <m:t>𝟎</m:t>
                        </m:r>
                      </m:sub>
                    </m:sSub>
                    <m:r>
                      <a:rPr lang="en-US" altLang="zh-CN" sz="1800" b="1" i="1" smtClean="0">
                        <a:latin typeface="Cambria Math"/>
                      </a:rPr>
                      <m:t>:</m:t>
                    </m:r>
                    <m:sSubSup>
                      <m:sSubSupPr>
                        <m:ctrlPr>
                          <a:rPr lang="en-US" altLang="zh-CN" sz="1800" b="1" i="1" smtClean="0">
                            <a:latin typeface="Cambria Math" panose="02040503050406030204" pitchFamily="18" charset="0"/>
                          </a:rPr>
                        </m:ctrlPr>
                      </m:sSubSupPr>
                      <m:e>
                        <m:r>
                          <a:rPr lang="en-US" altLang="zh-CN" sz="1800" b="1" i="1" smtClean="0">
                            <a:latin typeface="Cambria Math"/>
                          </a:rPr>
                          <m:t>𝒅</m:t>
                        </m:r>
                      </m:e>
                      <m:sub>
                        <m:r>
                          <a:rPr lang="en-US" altLang="zh-CN" sz="1800" b="1" i="1" smtClean="0">
                            <a:latin typeface="Cambria Math"/>
                          </a:rPr>
                          <m:t>𝟏</m:t>
                        </m:r>
                      </m:sub>
                      <m:sup>
                        <m:r>
                          <a:rPr lang="en-US" altLang="zh-CN" sz="1800" b="1" i="1" smtClean="0">
                            <a:latin typeface="Cambria Math"/>
                          </a:rPr>
                          <m:t>𝑻</m:t>
                        </m:r>
                      </m:sup>
                    </m:sSubSup>
                    <m:r>
                      <a:rPr lang="en-US" altLang="zh-CN" sz="1800" b="1" i="1" smtClean="0">
                        <a:latin typeface="Cambria Math"/>
                      </a:rPr>
                      <m:t>𝑮</m:t>
                    </m:r>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𝟎</m:t>
                        </m:r>
                      </m:sub>
                    </m:sSub>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𝜷</m:t>
                        </m:r>
                      </m:e>
                      <m:sub>
                        <m:r>
                          <a:rPr lang="en-US" altLang="zh-CN" sz="1800" b="1" i="1" smtClean="0">
                            <a:latin typeface="Cambria Math"/>
                          </a:rPr>
                          <m:t>𝟎</m:t>
                        </m:r>
                      </m:sub>
                    </m:sSub>
                    <m:r>
                      <a:rPr lang="en-US" altLang="zh-CN" sz="1800" b="1" i="1" smtClean="0">
                        <a:latin typeface="Cambria Math"/>
                      </a:rPr>
                      <m:t>=</m:t>
                    </m:r>
                    <m:f>
                      <m:fPr>
                        <m:ctrlPr>
                          <a:rPr lang="en-US" altLang="zh-CN" sz="1800" b="1" i="1" smtClean="0">
                            <a:latin typeface="Cambria Math" panose="02040503050406030204" pitchFamily="18" charset="0"/>
                          </a:rPr>
                        </m:ctrlPr>
                      </m:fPr>
                      <m:num>
                        <m:sSubSup>
                          <m:sSubSupPr>
                            <m:ctrlPr>
                              <a:rPr lang="en-US" altLang="zh-CN" sz="1800" b="1" i="1" smtClean="0">
                                <a:latin typeface="Cambria Math" panose="02040503050406030204" pitchFamily="18" charset="0"/>
                              </a:rPr>
                            </m:ctrlPr>
                          </m:sSubSupPr>
                          <m:e>
                            <m:r>
                              <a:rPr lang="en-US" altLang="zh-CN" sz="1800" b="1" i="1" smtClean="0">
                                <a:latin typeface="Cambria Math"/>
                              </a:rPr>
                              <m:t>𝒈</m:t>
                            </m:r>
                          </m:e>
                          <m:sub>
                            <m:r>
                              <a:rPr lang="en-US" altLang="zh-CN" sz="1800" b="1" i="1" smtClean="0">
                                <a:latin typeface="Cambria Math"/>
                              </a:rPr>
                              <m:t>𝟏</m:t>
                            </m:r>
                          </m:sub>
                          <m:sup>
                            <m:r>
                              <a:rPr lang="en-US" altLang="zh-CN" sz="1800" b="1" i="1" smtClean="0">
                                <a:latin typeface="Cambria Math"/>
                              </a:rPr>
                              <m:t>𝑻</m:t>
                            </m:r>
                          </m:sup>
                        </m:sSubSup>
                        <m:r>
                          <a:rPr lang="en-US" altLang="zh-CN" sz="1800" b="1" i="1" smtClean="0">
                            <a:latin typeface="Cambria Math"/>
                          </a:rPr>
                          <m:t>𝑮</m:t>
                        </m:r>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𝟎</m:t>
                            </m:r>
                          </m:sub>
                        </m:sSub>
                      </m:num>
                      <m:den>
                        <m:sSubSup>
                          <m:sSubSupPr>
                            <m:ctrlPr>
                              <a:rPr lang="en-US" altLang="zh-CN" sz="1800" b="1" i="1" smtClean="0">
                                <a:latin typeface="Cambria Math" panose="02040503050406030204" pitchFamily="18" charset="0"/>
                              </a:rPr>
                            </m:ctrlPr>
                          </m:sSubSupPr>
                          <m:e>
                            <m:r>
                              <a:rPr lang="en-US" altLang="zh-CN" sz="1800" b="1" i="1" smtClean="0">
                                <a:latin typeface="Cambria Math"/>
                              </a:rPr>
                              <m:t>𝒈</m:t>
                            </m:r>
                          </m:e>
                          <m:sub>
                            <m:r>
                              <a:rPr lang="en-US" altLang="zh-CN" sz="1800" b="1" i="1" smtClean="0">
                                <a:latin typeface="Cambria Math"/>
                              </a:rPr>
                              <m:t>𝟎</m:t>
                            </m:r>
                          </m:sub>
                          <m:sup>
                            <m:r>
                              <a:rPr lang="en-US" altLang="zh-CN" sz="1800" b="1" i="1" smtClean="0">
                                <a:latin typeface="Cambria Math"/>
                              </a:rPr>
                              <m:t>𝑻</m:t>
                            </m:r>
                          </m:sup>
                        </m:sSubSup>
                        <m:r>
                          <a:rPr lang="en-US" altLang="zh-CN" sz="1800" b="1" i="1" smtClean="0">
                            <a:latin typeface="Cambria Math"/>
                          </a:rPr>
                          <m:t>𝑮</m:t>
                        </m:r>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𝟎</m:t>
                            </m:r>
                          </m:sub>
                        </m:sSub>
                      </m:den>
                    </m:f>
                    <m:r>
                      <a:rPr lang="en-US" altLang="zh-CN" sz="1800" b="1" i="1" smtClean="0">
                        <a:latin typeface="Cambria Math"/>
                      </a:rPr>
                      <m:t>=</m:t>
                    </m:r>
                    <m:f>
                      <m:fPr>
                        <m:ctrlPr>
                          <a:rPr lang="en-US" altLang="zh-CN" sz="1800" b="1" i="1" smtClean="0">
                            <a:latin typeface="Cambria Math" panose="02040503050406030204" pitchFamily="18" charset="0"/>
                          </a:rPr>
                        </m:ctrlPr>
                      </m:fPr>
                      <m:num>
                        <m:sSubSup>
                          <m:sSubSupPr>
                            <m:ctrlPr>
                              <a:rPr lang="en-US" altLang="zh-CN" sz="1800" b="1" i="1" smtClean="0">
                                <a:latin typeface="Cambria Math" panose="02040503050406030204" pitchFamily="18" charset="0"/>
                              </a:rPr>
                            </m:ctrlPr>
                          </m:sSubSupPr>
                          <m:e>
                            <m:r>
                              <a:rPr lang="en-US" altLang="zh-CN" sz="1800" b="1" i="1" smtClean="0">
                                <a:latin typeface="Cambria Math"/>
                              </a:rPr>
                              <m:t>𝒈</m:t>
                            </m:r>
                          </m:e>
                          <m:sub>
                            <m:r>
                              <a:rPr lang="en-US" altLang="zh-CN" sz="1800" b="1" i="1" smtClean="0">
                                <a:latin typeface="Cambria Math"/>
                              </a:rPr>
                              <m:t>𝟏</m:t>
                            </m:r>
                          </m:sub>
                          <m:sup>
                            <m:r>
                              <a:rPr lang="en-US" altLang="zh-CN" sz="1800" b="1" i="1" smtClean="0">
                                <a:latin typeface="Cambria Math"/>
                              </a:rPr>
                              <m:t>𝑻</m:t>
                            </m:r>
                          </m:sup>
                        </m:sSubSup>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𝟏</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𝟎</m:t>
                                </m:r>
                              </m:sub>
                            </m:sSub>
                          </m:e>
                        </m:d>
                      </m:num>
                      <m:den>
                        <m:d>
                          <m:dPr>
                            <m:ctrlPr>
                              <a:rPr lang="en-US" altLang="zh-CN" sz="1800" b="1" i="1" smtClean="0">
                                <a:latin typeface="Cambria Math" panose="02040503050406030204" pitchFamily="18" charset="0"/>
                              </a:rPr>
                            </m:ctrlPr>
                          </m:dPr>
                          <m:e>
                            <m:sSubSup>
                              <m:sSubSupPr>
                                <m:ctrlPr>
                                  <a:rPr lang="en-US" altLang="zh-CN" sz="1800" b="1" i="1" smtClean="0">
                                    <a:latin typeface="Cambria Math" panose="02040503050406030204" pitchFamily="18" charset="0"/>
                                  </a:rPr>
                                </m:ctrlPr>
                              </m:sSubSupPr>
                              <m:e>
                                <m:r>
                                  <a:rPr lang="en-US" altLang="zh-CN" sz="1800" b="1" i="1" smtClean="0">
                                    <a:latin typeface="Cambria Math"/>
                                  </a:rPr>
                                  <m:t>𝒅</m:t>
                                </m:r>
                              </m:e>
                              <m:sub>
                                <m:r>
                                  <a:rPr lang="en-US" altLang="zh-CN" sz="1800" b="1" i="1" smtClean="0">
                                    <a:latin typeface="Cambria Math"/>
                                  </a:rPr>
                                  <m:t>𝟎</m:t>
                                </m:r>
                              </m:sub>
                              <m:sup>
                                <m:r>
                                  <a:rPr lang="en-US" altLang="zh-CN" sz="1800" b="1" i="1" smtClean="0">
                                    <a:latin typeface="Cambria Math"/>
                                  </a:rPr>
                                  <m:t>𝑻</m:t>
                                </m:r>
                              </m:sup>
                            </m:sSubSup>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𝟏</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𝟎</m:t>
                                    </m:r>
                                  </m:sub>
                                </m:sSub>
                              </m:e>
                            </m:d>
                          </m:e>
                        </m:d>
                      </m:den>
                    </m:f>
                    <m:r>
                      <a:rPr lang="en-US" altLang="zh-CN" sz="1800" b="1" i="1" smtClean="0">
                        <a:latin typeface="Cambria Math"/>
                      </a:rPr>
                      <m:t>=</m:t>
                    </m:r>
                    <m:f>
                      <m:fPr>
                        <m:ctrlPr>
                          <a:rPr lang="en-US" altLang="zh-CN" sz="1800" b="1" i="1" smtClean="0">
                            <a:latin typeface="Cambria Math" panose="02040503050406030204" pitchFamily="18" charset="0"/>
                          </a:rPr>
                        </m:ctrlPr>
                      </m:fPr>
                      <m:num>
                        <m:sSubSup>
                          <m:sSubSupPr>
                            <m:ctrlPr>
                              <a:rPr lang="en-US" altLang="zh-CN" sz="1800" b="1" i="1" smtClean="0">
                                <a:latin typeface="Cambria Math" panose="02040503050406030204" pitchFamily="18" charset="0"/>
                              </a:rPr>
                            </m:ctrlPr>
                          </m:sSubSupPr>
                          <m:e>
                            <m:r>
                              <a:rPr lang="en-US" altLang="zh-CN" sz="1800" b="1" i="1" smtClean="0">
                                <a:latin typeface="Cambria Math"/>
                              </a:rPr>
                              <m:t>𝒈</m:t>
                            </m:r>
                          </m:e>
                          <m:sub>
                            <m:r>
                              <a:rPr lang="en-US" altLang="zh-CN" sz="1800" b="1" i="1" smtClean="0">
                                <a:latin typeface="Cambria Math"/>
                              </a:rPr>
                              <m:t>𝟏</m:t>
                            </m:r>
                          </m:sub>
                          <m:sup>
                            <m:r>
                              <a:rPr lang="en-US" altLang="zh-CN" sz="1800" b="1" i="1" smtClean="0">
                                <a:latin typeface="Cambria Math"/>
                              </a:rPr>
                              <m:t>𝑻</m:t>
                            </m:r>
                          </m:sup>
                        </m:sSubSup>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𝟏</m:t>
                            </m:r>
                          </m:sub>
                        </m:sSub>
                      </m:num>
                      <m:den>
                        <m:sSubSup>
                          <m:sSubSupPr>
                            <m:ctrlPr>
                              <a:rPr lang="en-US" altLang="zh-CN" sz="1800" b="1" i="1" smtClean="0">
                                <a:latin typeface="Cambria Math" panose="02040503050406030204" pitchFamily="18" charset="0"/>
                              </a:rPr>
                            </m:ctrlPr>
                          </m:sSubSupPr>
                          <m:e>
                            <m:r>
                              <a:rPr lang="en-US" altLang="zh-CN" sz="1800" b="1" i="1" smtClean="0">
                                <a:latin typeface="Cambria Math"/>
                              </a:rPr>
                              <m:t>𝒈</m:t>
                            </m:r>
                          </m:e>
                          <m:sub>
                            <m:r>
                              <a:rPr lang="en-US" altLang="zh-CN" sz="1800" b="1" i="1" smtClean="0">
                                <a:latin typeface="Cambria Math"/>
                              </a:rPr>
                              <m:t>𝟎</m:t>
                            </m:r>
                          </m:sub>
                          <m:sup>
                            <m:r>
                              <a:rPr lang="en-US" altLang="zh-CN" sz="1800" b="1" i="1" smtClean="0">
                                <a:latin typeface="Cambria Math"/>
                              </a:rPr>
                              <m:t>𝑻</m:t>
                            </m:r>
                          </m:sup>
                        </m:sSubSup>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𝟎</m:t>
                            </m:r>
                          </m:sub>
                        </m:sSub>
                      </m:den>
                    </m:f>
                  </m:oMath>
                </a14:m>
                <a:r>
                  <a:rPr lang="en-US" altLang="zh-CN" sz="1800" dirty="0"/>
                  <a:t>,</a:t>
                </a:r>
                <a:r>
                  <a:rPr lang="zh-CN" altLang="en-US" sz="1800" dirty="0"/>
                  <a:t>后续第</a:t>
                </a:r>
                <a14:m>
                  <m:oMath xmlns:m="http://schemas.openxmlformats.org/officeDocument/2006/math">
                    <m:r>
                      <a:rPr lang="en-US" altLang="zh-CN" sz="1800" b="1" i="1" smtClean="0">
                        <a:latin typeface="Cambria Math"/>
                      </a:rPr>
                      <m:t>𝒌</m:t>
                    </m:r>
                  </m:oMath>
                </a14:m>
                <a:r>
                  <a:rPr lang="zh-CN" altLang="en-US" sz="1800" dirty="0"/>
                  <a:t>次迭代，令</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𝒌</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𝒌</m:t>
                        </m:r>
                      </m:sub>
                    </m:sSub>
                    <m:r>
                      <a:rPr lang="en-US" altLang="zh-CN" sz="1800" b="1" i="1" smtClean="0">
                        <a:latin typeface="Cambria Math"/>
                      </a:rPr>
                      <m:t>+</m:t>
                    </m:r>
                    <m:nary>
                      <m:naryPr>
                        <m:chr m:val="∑"/>
                        <m:limLoc m:val="subSup"/>
                        <m:ctrlPr>
                          <a:rPr lang="en-US" altLang="zh-CN" sz="1800" b="1" i="1" smtClean="0">
                            <a:latin typeface="Cambria Math" panose="02040503050406030204" pitchFamily="18" charset="0"/>
                          </a:rPr>
                        </m:ctrlPr>
                      </m:naryPr>
                      <m:sub>
                        <m:r>
                          <m:rPr>
                            <m:brk m:alnAt="25"/>
                          </m:rPr>
                          <a:rPr lang="en-US" altLang="zh-CN" sz="1800" b="1" i="1" smtClean="0">
                            <a:latin typeface="Cambria Math"/>
                          </a:rPr>
                          <m:t>𝒊</m:t>
                        </m:r>
                        <m:r>
                          <a:rPr lang="en-US" altLang="zh-CN" sz="1800" b="1" i="1" smtClean="0">
                            <a:latin typeface="Cambria Math"/>
                          </a:rPr>
                          <m:t>=</m:t>
                        </m:r>
                        <m:r>
                          <a:rPr lang="en-US" altLang="zh-CN" sz="1800" b="1" i="1" smtClean="0">
                            <a:latin typeface="Cambria Math"/>
                          </a:rPr>
                          <m:t>𝟎</m:t>
                        </m:r>
                      </m:sub>
                      <m:sup>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p>
                      <m:e>
                        <m:sSub>
                          <m:sSubPr>
                            <m:ctrlPr>
                              <a:rPr lang="en-US" altLang="zh-CN" sz="1800" b="1" i="1" smtClean="0">
                                <a:latin typeface="Cambria Math" panose="02040503050406030204" pitchFamily="18" charset="0"/>
                              </a:rPr>
                            </m:ctrlPr>
                          </m:sSubPr>
                          <m:e>
                            <m:r>
                              <a:rPr lang="en-US" altLang="zh-CN" sz="1800" b="1" i="1" smtClean="0">
                                <a:latin typeface="Cambria Math"/>
                              </a:rPr>
                              <m:t>𝜷</m:t>
                            </m:r>
                          </m:e>
                          <m:sub>
                            <m:r>
                              <a:rPr lang="en-US" altLang="zh-CN" sz="1800" b="1" i="1" smtClean="0">
                                <a:latin typeface="Cambria Math"/>
                              </a:rPr>
                              <m:t>𝒊</m:t>
                            </m:r>
                          </m:sub>
                        </m:sSub>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𝒊</m:t>
                            </m:r>
                          </m:sub>
                        </m:sSub>
                      </m:e>
                    </m:nary>
                  </m:oMath>
                </a14:m>
                <a:r>
                  <a:rPr lang="en-US" altLang="zh-CN" sz="1800" dirty="0"/>
                  <a:t>,</a:t>
                </a:r>
                <a:r>
                  <a:rPr lang="zh-CN" altLang="en-US" sz="1800" dirty="0"/>
                  <a:t>根据共轭性质，求得</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𝜷</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oMath>
                </a14:m>
                <a:r>
                  <a:rPr lang="en-US" altLang="zh-CN" sz="1800" dirty="0"/>
                  <a:t>.</a:t>
                </a:r>
                <a:r>
                  <a:rPr lang="zh-CN" altLang="en-US" sz="1800" dirty="0"/>
                  <a:t>从而求得</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𝒌</m:t>
                        </m:r>
                      </m:sub>
                    </m:sSub>
                  </m:oMath>
                </a14:m>
                <a:r>
                  <a:rPr lang="zh-CN" altLang="en-US" sz="1800" dirty="0"/>
                  <a:t>，</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𝒌</m:t>
                        </m:r>
                        <m:r>
                          <a:rPr lang="en-US" altLang="zh-CN" sz="1800" i="1">
                            <a:latin typeface="Cambria Math"/>
                          </a:rPr>
                          <m:t>+</m:t>
                        </m:r>
                        <m:r>
                          <a:rPr lang="en-US" altLang="zh-CN" sz="1800" i="1">
                            <a:latin typeface="Cambria Math"/>
                          </a:rPr>
                          <m:t>𝟏</m:t>
                        </m:r>
                      </m:sub>
                    </m:sSub>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𝒌</m:t>
                        </m:r>
                      </m:sub>
                    </m:sSub>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𝝀</m:t>
                        </m:r>
                      </m:e>
                      <m:sub>
                        <m:r>
                          <a:rPr lang="en-US" altLang="zh-CN" sz="1800" i="1">
                            <a:latin typeface="Cambria Math"/>
                          </a:rPr>
                          <m:t>𝒌</m:t>
                        </m:r>
                      </m:sub>
                    </m:sSub>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𝒌</m:t>
                        </m:r>
                      </m:sub>
                    </m:sSub>
                  </m:oMath>
                </a14:m>
                <a:r>
                  <a:rPr lang="zh-CN" altLang="en-US" sz="1800" dirty="0"/>
                  <a:t>再按照精确搜索求得</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𝝀</m:t>
                        </m:r>
                      </m:e>
                      <m:sub>
                        <m:r>
                          <a:rPr lang="en-US" altLang="zh-CN" sz="1800" i="1">
                            <a:latin typeface="Cambria Math"/>
                          </a:rPr>
                          <m:t>𝒌</m:t>
                        </m:r>
                      </m:sub>
                    </m:sSub>
                    <m:r>
                      <a:rPr lang="en-US" altLang="zh-CN" sz="1800" b="1" i="1" smtClean="0">
                        <a:latin typeface="Cambria Math"/>
                      </a:rPr>
                      <m:t>.</m:t>
                    </m:r>
                    <m:r>
                      <a:rPr lang="en-US" altLang="zh-CN" sz="1800" b="1" i="0" smtClean="0">
                        <a:latin typeface="Cambria Math"/>
                      </a:rPr>
                      <m:t> </m:t>
                    </m:r>
                  </m:oMath>
                </a14:m>
                <a:endParaRPr lang="en-US" altLang="zh-CN" sz="1800" b="1" i="0" dirty="0">
                  <a:latin typeface="Cambria Math"/>
                </a:endParaRPr>
              </a:p>
              <a:p>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𝜷</m:t>
                        </m:r>
                      </m:e>
                      <m:sub>
                        <m:r>
                          <a:rPr lang="en-US" altLang="zh-CN" sz="2000" b="1" i="1" smtClean="0">
                            <a:latin typeface="Cambria Math"/>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oMath>
                </a14:m>
                <a:r>
                  <a:rPr lang="en-US" altLang="zh-CN" sz="2000" dirty="0"/>
                  <a:t>,</a:t>
                </a:r>
                <a:r>
                  <a:rPr lang="zh-CN" altLang="en-US" sz="2000" dirty="0"/>
                  <a:t>其中</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𝜷</m:t>
                        </m:r>
                      </m:e>
                      <m:sub>
                        <m:r>
                          <a:rPr lang="en-US" altLang="zh-CN" sz="2000" b="1" i="1" smtClean="0">
                            <a:latin typeface="Cambria Math"/>
                          </a:rPr>
                          <m:t>𝒌</m:t>
                        </m:r>
                      </m:sub>
                    </m:sSub>
                  </m:oMath>
                </a14:m>
                <a:r>
                  <a:rPr lang="zh-CN" altLang="en-US" sz="2000" dirty="0"/>
                  <a:t>的不同求法，对应不同的方法</a:t>
                </a:r>
                <a:endParaRPr lang="en-US" altLang="zh-CN" sz="2000" dirty="0"/>
              </a:p>
              <a:p>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𝜷</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m:rPr>
                            <m:lit/>
                          </m:rPr>
                          <a:rPr lang="en-US" altLang="zh-CN" sz="2000" i="1">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m:rPr>
                            <m:lit/>
                          </m:rP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m:rPr>
                                <m:lit/>
                              </m:rPr>
                              <a:rPr lang="en-US" altLang="zh-CN" sz="2000" i="1">
                                <a:latin typeface="Cambria Math" panose="02040503050406030204" pitchFamily="18" charset="0"/>
                              </a:rPr>
                              <m:t>|</m:t>
                            </m:r>
                          </m:e>
                          <m:sup>
                            <m:r>
                              <a:rPr lang="en-US" altLang="zh-CN" sz="2000" i="1">
                                <a:latin typeface="Cambria Math" panose="02040503050406030204" pitchFamily="18" charset="0"/>
                              </a:rPr>
                              <m:t>𝟐</m:t>
                            </m:r>
                          </m:sup>
                        </m:sSup>
                      </m:num>
                      <m:den>
                        <m:r>
                          <a:rPr lang="en-US" altLang="zh-CN" sz="2000" i="1">
                            <a:latin typeface="Cambria Math" panose="02040503050406030204" pitchFamily="18" charset="0"/>
                          </a:rPr>
                          <m:t>&lt;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𝒅</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&gt;</m:t>
                        </m:r>
                      </m:den>
                    </m:f>
                  </m:oMath>
                </a14:m>
                <a:r>
                  <a:rPr lang="en-US" altLang="zh-CN" sz="2000" b="1" dirty="0">
                    <a:latin typeface="Cambria Math" panose="02040503050406030204" pitchFamily="18" charset="0"/>
                  </a:rPr>
                  <a:t>(</a:t>
                </a:r>
                <a:r>
                  <a:rPr lang="en-US" altLang="zh-CN" sz="2000" dirty="0"/>
                  <a:t>Dai-Yuan</a:t>
                </a:r>
                <a:r>
                  <a:rPr lang="zh-CN" altLang="en-US" sz="2000" dirty="0"/>
                  <a:t>公式</a:t>
                </a:r>
                <a:r>
                  <a:rPr lang="en-US" altLang="zh-CN" sz="2000" b="1" dirty="0">
                    <a:latin typeface="Cambria Math" panose="02040503050406030204" pitchFamily="18" charset="0"/>
                  </a:rPr>
                  <a:t>)</a:t>
                </a:r>
                <a:endParaRPr lang="en-US" altLang="zh-CN" sz="2000" b="1" i="1" dirty="0">
                  <a:latin typeface="Cambria Math" panose="02040503050406030204" pitchFamily="18" charset="0"/>
                </a:endParaRPr>
              </a:p>
              <a:p>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𝜷</m:t>
                        </m:r>
                      </m:e>
                      <m:sub>
                        <m:r>
                          <a:rPr lang="en-US" altLang="zh-CN" sz="2000" b="1" i="1" smtClean="0">
                            <a:latin typeface="Cambria Math"/>
                          </a:rPr>
                          <m:t>𝒌</m:t>
                        </m:r>
                      </m:sub>
                    </m:sSub>
                    <m:r>
                      <a:rPr lang="en-US" altLang="zh-CN" sz="2000" b="1" i="1" smtClean="0">
                        <a:latin typeface="Cambria Math"/>
                      </a:rPr>
                      <m:t>=</m:t>
                    </m:r>
                    <m:f>
                      <m:fPr>
                        <m:ctrlPr>
                          <a:rPr lang="en-US" altLang="zh-CN" sz="2000" b="1" i="1" smtClean="0">
                            <a:latin typeface="Cambria Math" panose="02040503050406030204" pitchFamily="18" charset="0"/>
                          </a:rPr>
                        </m:ctrlPr>
                      </m:fPr>
                      <m:num>
                        <m:sSubSup>
                          <m:sSubSupPr>
                            <m:ctrlPr>
                              <a:rPr lang="en-US" altLang="zh-CN" sz="2000" b="1" i="1" smtClean="0">
                                <a:latin typeface="Cambria Math" panose="02040503050406030204" pitchFamily="18" charset="0"/>
                              </a:rPr>
                            </m:ctrlPr>
                          </m:sSubSupPr>
                          <m:e>
                            <m:r>
                              <a:rPr lang="en-US" altLang="zh-CN" sz="2000" b="1" i="1" smtClean="0">
                                <a:latin typeface="Cambria Math"/>
                              </a:rPr>
                              <m:t>𝒈</m:t>
                            </m:r>
                          </m:e>
                          <m:sub>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sub>
                          <m:sup>
                            <m:r>
                              <a:rPr lang="en-US" altLang="zh-CN" sz="2000" b="1" i="1" smtClean="0">
                                <a:latin typeface="Cambria Math"/>
                              </a:rPr>
                              <m:t>𝑻</m:t>
                            </m:r>
                          </m:sup>
                        </m:sSubSup>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e>
                        </m:d>
                      </m:num>
                      <m:den>
                        <m:sSubSup>
                          <m:sSubSupPr>
                            <m:ctrlPr>
                              <a:rPr lang="en-US" altLang="zh-CN" sz="2000" b="1" i="1" smtClean="0">
                                <a:latin typeface="Cambria Math" panose="02040503050406030204" pitchFamily="18" charset="0"/>
                              </a:rPr>
                            </m:ctrlPr>
                          </m:sSubSupPr>
                          <m:e>
                            <m:r>
                              <a:rPr lang="en-US" altLang="zh-CN" sz="2000" b="1" i="1" smtClean="0">
                                <a:latin typeface="Cambria Math"/>
                              </a:rPr>
                              <m:t>𝒅</m:t>
                            </m:r>
                          </m:e>
                          <m:sub>
                            <m:r>
                              <a:rPr lang="en-US" altLang="zh-CN" sz="2000" b="1" i="1" smtClean="0">
                                <a:latin typeface="Cambria Math"/>
                              </a:rPr>
                              <m:t>𝒌</m:t>
                            </m:r>
                          </m:sub>
                          <m:sup>
                            <m:r>
                              <a:rPr lang="en-US" altLang="zh-CN" sz="2000" b="1" i="1" smtClean="0">
                                <a:latin typeface="Cambria Math"/>
                              </a:rPr>
                              <m:t>𝑻</m:t>
                            </m:r>
                          </m:sup>
                        </m:sSubSup>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e>
                        </m:d>
                      </m:den>
                    </m:f>
                    <m:r>
                      <a:rPr lang="en-US" altLang="zh-CN" sz="2000" b="1" i="1" smtClean="0">
                        <a:latin typeface="Cambria Math"/>
                      </a:rPr>
                      <m:t> (</m:t>
                    </m:r>
                    <m:r>
                      <a:rPr lang="en-US" altLang="zh-CN" sz="2000" b="1" i="1" smtClean="0">
                        <a:latin typeface="Cambria Math"/>
                      </a:rPr>
                      <m:t>𝑪𝒓𝒐𝒘𝒅𝒆𝒓</m:t>
                    </m:r>
                    <m:r>
                      <a:rPr lang="en-US" altLang="zh-CN" sz="2000" b="1" i="1" smtClean="0">
                        <a:latin typeface="Cambria Math"/>
                      </a:rPr>
                      <m:t>−</m:t>
                    </m:r>
                    <m:r>
                      <a:rPr lang="en-US" altLang="zh-CN" sz="2000" b="1" i="1" smtClean="0">
                        <a:latin typeface="Cambria Math"/>
                      </a:rPr>
                      <m:t>𝑾𝒐𝒍𝒇𝒆</m:t>
                    </m:r>
                    <m:r>
                      <a:rPr lang="zh-CN" altLang="en-US" sz="2000" i="1" smtClean="0">
                        <a:latin typeface="Cambria Math"/>
                      </a:rPr>
                      <m:t>公式</m:t>
                    </m:r>
                    <m:r>
                      <a:rPr lang="en-US" altLang="zh-CN" sz="2000" b="1" i="1" smtClean="0">
                        <a:latin typeface="Cambria Math"/>
                      </a:rPr>
                      <m:t>)</m:t>
                    </m:r>
                  </m:oMath>
                </a14:m>
                <a:r>
                  <a:rPr lang="en-US" altLang="zh-CN" sz="2000" dirty="0"/>
                  <a:t>; </a:t>
                </a:r>
              </a:p>
              <a:p>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𝜷</m:t>
                        </m:r>
                      </m:e>
                      <m:sub>
                        <m:r>
                          <a:rPr lang="en-US" altLang="zh-CN" sz="2000" i="1">
                            <a:latin typeface="Cambria Math"/>
                          </a:rPr>
                          <m:t>𝒌</m:t>
                        </m:r>
                      </m:sub>
                    </m:sSub>
                    <m:r>
                      <a:rPr lang="en-US" altLang="zh-CN" sz="2000" i="1">
                        <a:latin typeface="Cambria Math"/>
                      </a:rPr>
                      <m:t>=</m:t>
                    </m:r>
                    <m:f>
                      <m:fPr>
                        <m:ctrlPr>
                          <a:rPr lang="en-US" altLang="zh-CN" sz="2000" i="1">
                            <a:latin typeface="Cambria Math" panose="02040503050406030204" pitchFamily="18" charset="0"/>
                          </a:rPr>
                        </m:ctrlPr>
                      </m:fPr>
                      <m:num>
                        <m:sSubSup>
                          <m:sSubSupPr>
                            <m:ctrlPr>
                              <a:rPr lang="en-US" altLang="zh-CN" sz="2000" i="1">
                                <a:latin typeface="Cambria Math" panose="02040503050406030204" pitchFamily="18" charset="0"/>
                              </a:rPr>
                            </m:ctrlPr>
                          </m:sSubSupPr>
                          <m:e>
                            <m:r>
                              <a:rPr lang="en-US" altLang="zh-CN" sz="2000" i="1">
                                <a:latin typeface="Cambria Math"/>
                              </a:rPr>
                              <m:t>𝒈</m:t>
                            </m:r>
                          </m:e>
                          <m:sub>
                            <m:r>
                              <a:rPr lang="en-US" altLang="zh-CN" sz="2000" i="1">
                                <a:latin typeface="Cambria Math"/>
                              </a:rPr>
                              <m:t>𝒌</m:t>
                            </m:r>
                            <m:r>
                              <a:rPr lang="en-US" altLang="zh-CN" sz="2000" i="1">
                                <a:latin typeface="Cambria Math"/>
                              </a:rPr>
                              <m:t>+</m:t>
                            </m:r>
                            <m:r>
                              <a:rPr lang="en-US" altLang="zh-CN" sz="2000" i="1">
                                <a:latin typeface="Cambria Math"/>
                              </a:rPr>
                              <m:t>𝟏</m:t>
                            </m:r>
                          </m:sub>
                          <m:sup>
                            <m:r>
                              <a:rPr lang="en-US" altLang="zh-CN" sz="2000" i="1">
                                <a:latin typeface="Cambria Math"/>
                              </a:rPr>
                              <m:t>𝑻</m:t>
                            </m:r>
                          </m:sup>
                        </m:sSubSup>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𝒌</m:t>
                            </m:r>
                            <m:r>
                              <a:rPr lang="en-US" altLang="zh-CN" sz="2000" i="1">
                                <a:latin typeface="Cambria Math"/>
                              </a:rPr>
                              <m:t>+</m:t>
                            </m:r>
                            <m:r>
                              <a:rPr lang="en-US" altLang="zh-CN" sz="2000" i="1">
                                <a:latin typeface="Cambria Math"/>
                              </a:rPr>
                              <m:t>𝟏</m:t>
                            </m:r>
                          </m:sub>
                        </m:sSub>
                      </m:num>
                      <m:den>
                        <m:sSubSup>
                          <m:sSubSupPr>
                            <m:ctrlPr>
                              <a:rPr lang="en-US" altLang="zh-CN" sz="2000" i="1">
                                <a:latin typeface="Cambria Math" panose="02040503050406030204" pitchFamily="18" charset="0"/>
                              </a:rPr>
                            </m:ctrlPr>
                          </m:sSubSupPr>
                          <m:e>
                            <m:r>
                              <a:rPr lang="en-US" altLang="zh-CN" sz="2000" b="1" i="1" smtClean="0">
                                <a:latin typeface="Cambria Math"/>
                              </a:rPr>
                              <m:t>𝒈</m:t>
                            </m:r>
                          </m:e>
                          <m:sub>
                            <m:r>
                              <a:rPr lang="en-US" altLang="zh-CN" sz="2000" i="1">
                                <a:latin typeface="Cambria Math"/>
                              </a:rPr>
                              <m:t>𝒌</m:t>
                            </m:r>
                          </m:sub>
                          <m:sup>
                            <m:r>
                              <a:rPr lang="en-US" altLang="zh-CN" sz="2000" i="1">
                                <a:latin typeface="Cambria Math"/>
                              </a:rPr>
                              <m:t>𝑻</m:t>
                            </m:r>
                          </m:sup>
                        </m:sSubSup>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𝒌</m:t>
                            </m:r>
                          </m:sub>
                        </m:sSub>
                      </m:den>
                    </m:f>
                    <m:r>
                      <a:rPr lang="en-US" altLang="zh-CN" sz="2000" i="1">
                        <a:latin typeface="Cambria Math"/>
                      </a:rPr>
                      <m:t> (</m:t>
                    </m:r>
                    <m:r>
                      <a:rPr lang="en-US" altLang="zh-CN" sz="2000" b="1" i="1" smtClean="0">
                        <a:latin typeface="Cambria Math"/>
                      </a:rPr>
                      <m:t>𝑭𝒍𝒆𝒕𝒄𝒉𝒆𝒓</m:t>
                    </m:r>
                    <m:r>
                      <a:rPr lang="en-US" altLang="zh-CN" sz="2000" b="1" i="1" smtClean="0">
                        <a:latin typeface="Cambria Math"/>
                      </a:rPr>
                      <m:t>−</m:t>
                    </m:r>
                    <m:r>
                      <a:rPr lang="en-US" altLang="zh-CN" sz="2000" b="1" i="1" smtClean="0">
                        <a:latin typeface="Cambria Math"/>
                      </a:rPr>
                      <m:t>𝑹𝒆𝒆𝒗𝒆𝒔</m:t>
                    </m:r>
                    <m:r>
                      <a:rPr lang="zh-CN" altLang="en-US" sz="2000" b="1" i="1" smtClean="0">
                        <a:latin typeface="Cambria Math"/>
                      </a:rPr>
                      <m:t>公</m:t>
                    </m:r>
                    <m:r>
                      <a:rPr lang="zh-CN" altLang="en-US" sz="2000" i="1">
                        <a:latin typeface="Cambria Math"/>
                      </a:rPr>
                      <m:t>式</m:t>
                    </m:r>
                    <m:r>
                      <a:rPr lang="en-US" altLang="zh-CN" sz="2000" i="1">
                        <a:latin typeface="Cambria Math"/>
                      </a:rPr>
                      <m:t>)</m:t>
                    </m:r>
                  </m:oMath>
                </a14:m>
                <a:r>
                  <a:rPr lang="en-US" altLang="zh-CN" sz="2000" dirty="0"/>
                  <a:t>; </a:t>
                </a:r>
                <a:r>
                  <a:rPr lang="en-US" altLang="zh-CN" sz="2000" dirty="0">
                    <a:solidFill>
                      <a:srgbClr val="CC00CC"/>
                    </a:solidFill>
                  </a:rPr>
                  <a:t>+Wolfe-Powell</a:t>
                </a:r>
                <a:r>
                  <a:rPr lang="zh-CN" altLang="en-US" sz="2000" dirty="0">
                    <a:solidFill>
                      <a:srgbClr val="CC00CC"/>
                    </a:solidFill>
                  </a:rPr>
                  <a:t>改进条件</a:t>
                </a:r>
                <a:r>
                  <a:rPr lang="en-US" altLang="zh-CN" sz="2000" dirty="0">
                    <a:solidFill>
                      <a:srgbClr val="CC00CC"/>
                    </a:solidFill>
                  </a:rPr>
                  <a:t>2</a:t>
                </a:r>
                <a:r>
                  <a:rPr lang="zh-CN" altLang="en-US" sz="2000" dirty="0">
                    <a:solidFill>
                      <a:srgbClr val="CC00CC"/>
                    </a:solidFill>
                  </a:rPr>
                  <a:t>可保证下降</a:t>
                </a:r>
                <a:endParaRPr lang="en-US" altLang="zh-CN" sz="2000" dirty="0">
                  <a:solidFill>
                    <a:srgbClr val="CC00CC"/>
                  </a:solidFill>
                </a:endParaRPr>
              </a:p>
              <a:p>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𝜷</m:t>
                        </m:r>
                      </m:e>
                      <m:sub>
                        <m:r>
                          <a:rPr lang="en-US" altLang="zh-CN" sz="2000" i="1">
                            <a:latin typeface="Cambria Math"/>
                          </a:rPr>
                          <m:t>𝒌</m:t>
                        </m:r>
                      </m:sub>
                    </m:sSub>
                    <m:r>
                      <a:rPr lang="en-US" altLang="zh-CN" sz="2000" i="1">
                        <a:latin typeface="Cambria Math"/>
                      </a:rPr>
                      <m:t>=</m:t>
                    </m:r>
                    <m:f>
                      <m:fPr>
                        <m:ctrlPr>
                          <a:rPr lang="en-US" altLang="zh-CN" sz="2000" i="1">
                            <a:latin typeface="Cambria Math" panose="02040503050406030204" pitchFamily="18" charset="0"/>
                          </a:rPr>
                        </m:ctrlPr>
                      </m:fPr>
                      <m:num>
                        <m:sSubSup>
                          <m:sSubSupPr>
                            <m:ctrlPr>
                              <a:rPr lang="en-US" altLang="zh-CN" sz="2000" i="1">
                                <a:latin typeface="Cambria Math" panose="02040503050406030204" pitchFamily="18" charset="0"/>
                              </a:rPr>
                            </m:ctrlPr>
                          </m:sSubSupPr>
                          <m:e>
                            <m:r>
                              <a:rPr lang="en-US" altLang="zh-CN" sz="2000" i="1">
                                <a:latin typeface="Cambria Math"/>
                              </a:rPr>
                              <m:t>𝒈</m:t>
                            </m:r>
                          </m:e>
                          <m:sub>
                            <m:r>
                              <a:rPr lang="en-US" altLang="zh-CN" sz="2000" i="1">
                                <a:latin typeface="Cambria Math"/>
                              </a:rPr>
                              <m:t>𝒌</m:t>
                            </m:r>
                            <m:r>
                              <a:rPr lang="en-US" altLang="zh-CN" sz="2000" i="1">
                                <a:latin typeface="Cambria Math"/>
                              </a:rPr>
                              <m:t>+</m:t>
                            </m:r>
                            <m:r>
                              <a:rPr lang="en-US" altLang="zh-CN" sz="2000" i="1">
                                <a:latin typeface="Cambria Math"/>
                              </a:rPr>
                              <m:t>𝟏</m:t>
                            </m:r>
                          </m:sub>
                          <m:sup>
                            <m:r>
                              <a:rPr lang="en-US" altLang="zh-CN" sz="2000" i="1">
                                <a:latin typeface="Cambria Math"/>
                              </a:rPr>
                              <m:t>𝑻</m:t>
                            </m:r>
                          </m:sup>
                        </m:sSubSup>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𝒌</m:t>
                                </m:r>
                                <m:r>
                                  <a:rPr lang="en-US" altLang="zh-CN" sz="2000" i="1">
                                    <a:latin typeface="Cambria Math"/>
                                  </a:rPr>
                                  <m:t>+</m:t>
                                </m:r>
                                <m:r>
                                  <a:rPr lang="en-US" altLang="zh-CN" sz="2000" i="1">
                                    <a:latin typeface="Cambria Math"/>
                                  </a:rPr>
                                  <m:t>𝟏</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𝒌</m:t>
                                </m:r>
                              </m:sub>
                            </m:sSub>
                          </m:e>
                        </m:d>
                      </m:num>
                      <m:den>
                        <m:sSubSup>
                          <m:sSubSupPr>
                            <m:ctrlPr>
                              <a:rPr lang="en-US" altLang="zh-CN" sz="2000" i="1">
                                <a:latin typeface="Cambria Math" panose="02040503050406030204" pitchFamily="18" charset="0"/>
                              </a:rPr>
                            </m:ctrlPr>
                          </m:sSubSupPr>
                          <m:e>
                            <m:r>
                              <a:rPr lang="en-US" altLang="zh-CN" sz="2000" b="1" i="1" smtClean="0">
                                <a:latin typeface="Cambria Math"/>
                              </a:rPr>
                              <m:t>𝒈</m:t>
                            </m:r>
                          </m:e>
                          <m:sub>
                            <m:r>
                              <a:rPr lang="en-US" altLang="zh-CN" sz="2000" i="1">
                                <a:latin typeface="Cambria Math"/>
                              </a:rPr>
                              <m:t>𝒌</m:t>
                            </m:r>
                          </m:sub>
                          <m:sup>
                            <m:r>
                              <a:rPr lang="en-US" altLang="zh-CN" sz="2000" i="1">
                                <a:latin typeface="Cambria Math"/>
                              </a:rPr>
                              <m:t>𝑻</m:t>
                            </m:r>
                          </m:sup>
                        </m:sSubSup>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𝒌</m:t>
                            </m:r>
                          </m:sub>
                        </m:sSub>
                      </m:den>
                    </m:f>
                    <m:r>
                      <a:rPr lang="en-US" altLang="zh-CN" sz="2000" i="1">
                        <a:latin typeface="Cambria Math"/>
                      </a:rPr>
                      <m:t> (</m:t>
                    </m:r>
                    <m:r>
                      <a:rPr lang="en-US" altLang="zh-CN" sz="2000" b="1" i="1" smtClean="0">
                        <a:latin typeface="Cambria Math"/>
                      </a:rPr>
                      <m:t>𝑷𝒐𝒍𝒂𝒌</m:t>
                    </m:r>
                    <m:r>
                      <a:rPr lang="en-US" altLang="zh-CN" sz="2000" b="1" i="1" smtClean="0">
                        <a:latin typeface="Cambria Math"/>
                      </a:rPr>
                      <m:t>−</m:t>
                    </m:r>
                    <m:r>
                      <a:rPr lang="en-US" altLang="zh-CN" sz="2000" b="1" i="1" smtClean="0">
                        <a:latin typeface="Cambria Math"/>
                      </a:rPr>
                      <m:t>𝑹𝒊𝒃𝒊𝒆𝒓𝒆</m:t>
                    </m:r>
                    <m:r>
                      <a:rPr lang="en-US" altLang="zh-CN" sz="2000" b="1" i="1" smtClean="0">
                        <a:latin typeface="Cambria Math"/>
                      </a:rPr>
                      <m:t>−</m:t>
                    </m:r>
                    <m:r>
                      <a:rPr lang="en-US" altLang="zh-CN" sz="2000" b="1" i="1" smtClean="0">
                        <a:latin typeface="Cambria Math"/>
                      </a:rPr>
                      <m:t>𝑷𝒐𝒍𝒚𝒂𝒌</m:t>
                    </m:r>
                    <m:r>
                      <a:rPr lang="zh-CN" altLang="en-US" sz="2000" i="1">
                        <a:latin typeface="Cambria Math"/>
                      </a:rPr>
                      <m:t>公式</m:t>
                    </m:r>
                    <m:r>
                      <a:rPr lang="en-US" altLang="zh-CN" sz="2000" i="1" smtClean="0">
                        <a:solidFill>
                          <a:srgbClr val="CC00CC"/>
                        </a:solidFill>
                        <a:latin typeface="Cambria Math"/>
                      </a:rPr>
                      <m:t>)</m:t>
                    </m:r>
                  </m:oMath>
                </a14:m>
                <a:r>
                  <a:rPr lang="en-US" altLang="zh-CN" sz="2000" dirty="0">
                    <a:solidFill>
                      <a:srgbClr val="CC00CC"/>
                    </a:solidFill>
                  </a:rPr>
                  <a:t>;+</a:t>
                </a:r>
                <a14:m>
                  <m:oMath xmlns:m="http://schemas.openxmlformats.org/officeDocument/2006/math">
                    <m:sSub>
                      <m:sSubPr>
                        <m:ctrlPr>
                          <a:rPr lang="en-US" altLang="zh-CN" sz="2000" b="1" i="1" dirty="0" smtClean="0">
                            <a:solidFill>
                              <a:srgbClr val="CC00CC"/>
                            </a:solidFill>
                            <a:latin typeface="Cambria Math" panose="02040503050406030204" pitchFamily="18" charset="0"/>
                          </a:rPr>
                        </m:ctrlPr>
                      </m:sSubPr>
                      <m:e>
                        <m:r>
                          <a:rPr lang="en-US" altLang="zh-CN" sz="2000" b="1" i="1" dirty="0" smtClean="0">
                            <a:solidFill>
                              <a:srgbClr val="CC00CC"/>
                            </a:solidFill>
                            <a:latin typeface="Cambria Math" panose="02040503050406030204" pitchFamily="18" charset="0"/>
                          </a:rPr>
                          <m:t>𝜷</m:t>
                        </m:r>
                      </m:e>
                      <m:sub>
                        <m:r>
                          <a:rPr lang="en-US" altLang="zh-CN" sz="2000" b="1" i="1" dirty="0" smtClean="0">
                            <a:solidFill>
                              <a:srgbClr val="CC00CC"/>
                            </a:solidFill>
                            <a:latin typeface="Cambria Math" panose="02040503050406030204" pitchFamily="18" charset="0"/>
                          </a:rPr>
                          <m:t>𝒌</m:t>
                        </m:r>
                      </m:sub>
                    </m:sSub>
                    <m:r>
                      <a:rPr lang="en-US" altLang="zh-CN" sz="2000" b="1" i="1" dirty="0" smtClean="0">
                        <a:solidFill>
                          <a:srgbClr val="CC00CC"/>
                        </a:solidFill>
                        <a:latin typeface="Cambria Math" panose="02040503050406030204" pitchFamily="18" charset="0"/>
                      </a:rPr>
                      <m:t>=</m:t>
                    </m:r>
                    <m:r>
                      <a:rPr lang="en-US" altLang="zh-CN" sz="2000" b="1" i="1" dirty="0" smtClean="0">
                        <a:solidFill>
                          <a:srgbClr val="CC00CC"/>
                        </a:solidFill>
                        <a:latin typeface="Cambria Math" panose="02040503050406030204" pitchFamily="18" charset="0"/>
                      </a:rPr>
                      <m:t>𝒎𝒂𝒙</m:t>
                    </m:r>
                    <m:r>
                      <a:rPr lang="en-US" altLang="zh-CN" sz="2000" b="1" i="1" dirty="0" smtClean="0">
                        <a:solidFill>
                          <a:srgbClr val="CC00CC"/>
                        </a:solidFill>
                        <a:latin typeface="Cambria Math" panose="02040503050406030204" pitchFamily="18" charset="0"/>
                      </a:rPr>
                      <m:t>{</m:t>
                    </m:r>
                    <m:sSub>
                      <m:sSubPr>
                        <m:ctrlPr>
                          <a:rPr lang="en-US" altLang="zh-CN" sz="2000" b="1" i="1" dirty="0" smtClean="0">
                            <a:solidFill>
                              <a:srgbClr val="CC00CC"/>
                            </a:solidFill>
                            <a:latin typeface="Cambria Math" panose="02040503050406030204" pitchFamily="18" charset="0"/>
                          </a:rPr>
                        </m:ctrlPr>
                      </m:sSubPr>
                      <m:e>
                        <m:r>
                          <a:rPr lang="en-US" altLang="zh-CN" sz="2000" b="1" i="1" dirty="0" smtClean="0">
                            <a:solidFill>
                              <a:srgbClr val="CC00CC"/>
                            </a:solidFill>
                            <a:latin typeface="Cambria Math" panose="02040503050406030204" pitchFamily="18" charset="0"/>
                          </a:rPr>
                          <m:t>𝜷</m:t>
                        </m:r>
                      </m:e>
                      <m:sub>
                        <m:r>
                          <a:rPr lang="en-US" altLang="zh-CN" sz="2000" b="1" i="1" dirty="0" smtClean="0">
                            <a:solidFill>
                              <a:srgbClr val="CC00CC"/>
                            </a:solidFill>
                            <a:latin typeface="Cambria Math" panose="02040503050406030204" pitchFamily="18" charset="0"/>
                          </a:rPr>
                          <m:t>𝒌</m:t>
                        </m:r>
                      </m:sub>
                    </m:sSub>
                    <m:r>
                      <a:rPr lang="en-US" altLang="zh-CN" sz="2000" b="1" i="1" dirty="0" smtClean="0">
                        <a:solidFill>
                          <a:srgbClr val="CC00CC"/>
                        </a:solidFill>
                        <a:latin typeface="Cambria Math" panose="02040503050406030204" pitchFamily="18" charset="0"/>
                      </a:rPr>
                      <m:t>,</m:t>
                    </m:r>
                    <m:r>
                      <a:rPr lang="en-US" altLang="zh-CN" sz="2000" b="1" i="1" dirty="0" smtClean="0">
                        <a:solidFill>
                          <a:srgbClr val="CC00CC"/>
                        </a:solidFill>
                        <a:latin typeface="Cambria Math" panose="02040503050406030204" pitchFamily="18" charset="0"/>
                      </a:rPr>
                      <m:t>𝟎</m:t>
                    </m:r>
                    <m:r>
                      <a:rPr lang="en-US" altLang="zh-CN" sz="2000" b="1" i="1" dirty="0" smtClean="0">
                        <a:solidFill>
                          <a:srgbClr val="CC00CC"/>
                        </a:solidFill>
                        <a:latin typeface="Cambria Math" panose="02040503050406030204" pitchFamily="18" charset="0"/>
                      </a:rPr>
                      <m:t>}</m:t>
                    </m:r>
                  </m:oMath>
                </a14:m>
                <a:r>
                  <a:rPr lang="zh-CN" altLang="en-US" sz="2000" dirty="0">
                    <a:solidFill>
                      <a:srgbClr val="CC00CC"/>
                    </a:solidFill>
                  </a:rPr>
                  <a:t>自动重设可保证下降</a:t>
                </a:r>
                <a:r>
                  <a:rPr lang="en-US" altLang="zh-CN" sz="2000" dirty="0"/>
                  <a:t>; </a:t>
                </a:r>
                <a:endParaRPr lang="en-US" altLang="zh-CN" sz="2000" i="1" dirty="0">
                  <a:latin typeface="Cambria Math"/>
                </a:endParaRPr>
              </a:p>
              <a:p>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𝜷</m:t>
                        </m:r>
                      </m:e>
                      <m:sub>
                        <m:r>
                          <a:rPr lang="en-US" altLang="zh-CN" sz="2000" i="1">
                            <a:latin typeface="Cambria Math"/>
                          </a:rPr>
                          <m:t>𝒌</m:t>
                        </m:r>
                      </m:sub>
                    </m:sSub>
                    <m:r>
                      <a:rPr lang="en-US" altLang="zh-CN" sz="2000" i="1">
                        <a:latin typeface="Cambria Math"/>
                      </a:rPr>
                      <m:t>=</m:t>
                    </m:r>
                    <m:f>
                      <m:fPr>
                        <m:ctrlPr>
                          <a:rPr lang="en-US" altLang="zh-CN" sz="2000" i="1">
                            <a:latin typeface="Cambria Math" panose="02040503050406030204" pitchFamily="18" charset="0"/>
                          </a:rPr>
                        </m:ctrlPr>
                      </m:fPr>
                      <m:num>
                        <m:sSubSup>
                          <m:sSubSupPr>
                            <m:ctrlPr>
                              <a:rPr lang="en-US" altLang="zh-CN" sz="2000" i="1">
                                <a:latin typeface="Cambria Math" panose="02040503050406030204" pitchFamily="18" charset="0"/>
                              </a:rPr>
                            </m:ctrlPr>
                          </m:sSubSupPr>
                          <m:e>
                            <m:r>
                              <a:rPr lang="en-US" altLang="zh-CN" sz="2000" i="1">
                                <a:latin typeface="Cambria Math"/>
                              </a:rPr>
                              <m:t>𝒈</m:t>
                            </m:r>
                          </m:e>
                          <m:sub>
                            <m:r>
                              <a:rPr lang="en-US" altLang="zh-CN" sz="2000" i="1">
                                <a:latin typeface="Cambria Math"/>
                              </a:rPr>
                              <m:t>𝒌</m:t>
                            </m:r>
                            <m:r>
                              <a:rPr lang="en-US" altLang="zh-CN" sz="2000" i="1">
                                <a:latin typeface="Cambria Math"/>
                              </a:rPr>
                              <m:t>+</m:t>
                            </m:r>
                            <m:r>
                              <a:rPr lang="en-US" altLang="zh-CN" sz="2000" i="1">
                                <a:latin typeface="Cambria Math"/>
                              </a:rPr>
                              <m:t>𝟏</m:t>
                            </m:r>
                          </m:sub>
                          <m:sup>
                            <m:r>
                              <a:rPr lang="en-US" altLang="zh-CN" sz="2000" i="1">
                                <a:latin typeface="Cambria Math"/>
                              </a:rPr>
                              <m:t>𝑻</m:t>
                            </m:r>
                          </m:sup>
                        </m:sSubSup>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𝒌</m:t>
                            </m:r>
                            <m:r>
                              <a:rPr lang="en-US" altLang="zh-CN" sz="2000" i="1">
                                <a:latin typeface="Cambria Math"/>
                              </a:rPr>
                              <m:t>+</m:t>
                            </m:r>
                            <m:r>
                              <a:rPr lang="en-US" altLang="zh-CN" sz="2000" i="1">
                                <a:latin typeface="Cambria Math"/>
                              </a:rPr>
                              <m:t>𝟏</m:t>
                            </m:r>
                          </m:sub>
                        </m:sSub>
                      </m:num>
                      <m:den>
                        <m:sSubSup>
                          <m:sSubSupPr>
                            <m:ctrlPr>
                              <a:rPr lang="en-US" altLang="zh-CN" sz="2000" i="1">
                                <a:latin typeface="Cambria Math" panose="02040503050406030204" pitchFamily="18" charset="0"/>
                              </a:rPr>
                            </m:ctrlPr>
                          </m:sSubSupPr>
                          <m:e>
                            <m:r>
                              <a:rPr lang="en-US" altLang="zh-CN" sz="2000" b="1" i="1" smtClean="0">
                                <a:latin typeface="Cambria Math"/>
                              </a:rPr>
                              <m:t>𝒅</m:t>
                            </m:r>
                          </m:e>
                          <m:sub>
                            <m:r>
                              <a:rPr lang="en-US" altLang="zh-CN" sz="2000" i="1">
                                <a:latin typeface="Cambria Math"/>
                              </a:rPr>
                              <m:t>𝒌</m:t>
                            </m:r>
                          </m:sub>
                          <m:sup>
                            <m:r>
                              <a:rPr lang="en-US" altLang="zh-CN" sz="2000" i="1">
                                <a:latin typeface="Cambria Math"/>
                              </a:rPr>
                              <m:t>𝑻</m:t>
                            </m:r>
                          </m:sup>
                        </m:sSubSup>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𝒌</m:t>
                            </m:r>
                          </m:sub>
                        </m:sSub>
                      </m:den>
                    </m:f>
                    <m:r>
                      <a:rPr lang="en-US" altLang="zh-CN" sz="2000" i="1">
                        <a:latin typeface="Cambria Math"/>
                      </a:rPr>
                      <m:t> (</m:t>
                    </m:r>
                    <m:r>
                      <a:rPr lang="en-US" altLang="zh-CN" sz="2000" b="1" i="1" smtClean="0">
                        <a:latin typeface="Cambria Math"/>
                      </a:rPr>
                      <m:t>𝑫𝒊𝒙𝒐𝒏</m:t>
                    </m:r>
                    <m:r>
                      <a:rPr lang="zh-CN" altLang="en-US" sz="2000" b="1" i="1" smtClean="0">
                        <a:latin typeface="Cambria Math"/>
                      </a:rPr>
                      <m:t>公</m:t>
                    </m:r>
                    <m:r>
                      <a:rPr lang="zh-CN" altLang="en-US" sz="2000" i="1">
                        <a:latin typeface="Cambria Math"/>
                      </a:rPr>
                      <m:t>式</m:t>
                    </m:r>
                    <m:r>
                      <a:rPr lang="en-US" altLang="zh-CN" sz="2000" i="1">
                        <a:latin typeface="Cambria Math"/>
                      </a:rPr>
                      <m:t>)</m:t>
                    </m:r>
                  </m:oMath>
                </a14:m>
                <a:endParaRPr lang="en-US" altLang="zh-CN" sz="2000" dirty="0"/>
              </a:p>
              <a:p>
                <a:endParaRPr lang="zh-CN" altLang="en-US" sz="2000" dirty="0"/>
              </a:p>
              <a:p>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b="-4338"/>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Motorola">
  <a:themeElements>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otorola">
  <a:themeElements>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1_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1_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1_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3398</TotalTime>
  <Words>14471</Words>
  <Application>Microsoft Office PowerPoint</Application>
  <PresentationFormat>自定义</PresentationFormat>
  <Paragraphs>625</Paragraphs>
  <Slides>75</Slides>
  <Notes>0</Notes>
  <HiddenSlides>0</HiddenSlides>
  <MMClips>0</MMClips>
  <ScaleCrop>false</ScaleCrop>
  <HeadingPairs>
    <vt:vector size="8" baseType="variant">
      <vt:variant>
        <vt:lpstr>已用的字体</vt:lpstr>
      </vt:variant>
      <vt:variant>
        <vt:i4>10</vt:i4>
      </vt:variant>
      <vt:variant>
        <vt:lpstr>主题</vt:lpstr>
      </vt:variant>
      <vt:variant>
        <vt:i4>4</vt:i4>
      </vt:variant>
      <vt:variant>
        <vt:lpstr>嵌入 OLE 服务器</vt:lpstr>
      </vt:variant>
      <vt:variant>
        <vt:i4>1</vt:i4>
      </vt:variant>
      <vt:variant>
        <vt:lpstr>幻灯片标题</vt:lpstr>
      </vt:variant>
      <vt:variant>
        <vt:i4>75</vt:i4>
      </vt:variant>
    </vt:vector>
  </HeadingPairs>
  <TitlesOfParts>
    <vt:vector size="90" baseType="lpstr">
      <vt:lpstr>Arial Unicode MS</vt:lpstr>
      <vt:lpstr>等线</vt:lpstr>
      <vt:lpstr>隶书</vt:lpstr>
      <vt:lpstr>宋体</vt:lpstr>
      <vt:lpstr>Arial</vt:lpstr>
      <vt:lpstr>Bookman Old Style</vt:lpstr>
      <vt:lpstr>Cambria Math</vt:lpstr>
      <vt:lpstr>Tahoma</vt:lpstr>
      <vt:lpstr>Times New Roman</vt:lpstr>
      <vt:lpstr>Wingdings</vt:lpstr>
      <vt:lpstr>Motorola</vt:lpstr>
      <vt:lpstr>自定义设计方案</vt:lpstr>
      <vt:lpstr>1_Motorola</vt:lpstr>
      <vt:lpstr>1_自定义设计方案</vt:lpstr>
      <vt:lpstr>Equation</vt:lpstr>
      <vt:lpstr>组合优化与凸优化 第6章 约束最优化理论(Theory of constrained Optimization)</vt:lpstr>
      <vt:lpstr>第6章约束最优化理论(Theory of Constrained Optimization)-回顾</vt:lpstr>
      <vt:lpstr>PowerPoint 演示文稿</vt:lpstr>
      <vt:lpstr>PowerPoint 演示文稿</vt:lpstr>
      <vt:lpstr>第6章约束最优化理论(Theory of Constrained Optimization)-回顾</vt:lpstr>
      <vt:lpstr>第6章约束最优化理论(Theory of Constrained Optimization)-回顾</vt:lpstr>
      <vt:lpstr>第6章约束最优化理论(Theory of Constrained Optimization)-回顾</vt:lpstr>
      <vt:lpstr>第6章约束最优化理论(Theory of Constrained Optimization)-回顾</vt:lpstr>
      <vt:lpstr>第6章约束最优化理论(Theory of Constrained Optimization)-回顾</vt:lpstr>
      <vt:lpstr>第6章约束最优化理论(Theory of Constrained Optimization)-回顾-拟牛顿法</vt:lpstr>
      <vt:lpstr>第6章约束最优化理论(Theory of Constrained Optimization)-回顾-DFP校正</vt:lpstr>
      <vt:lpstr>第6章约束最优化理论(Theory of Constrained Optimization)-回顾-DFP校正</vt:lpstr>
      <vt:lpstr>第6章约束最优化理论(Theory of Constrained Optimization)-回顾-DFP校正</vt:lpstr>
      <vt:lpstr>第6章约束最优化理论(Theory of Constrained Optimization)-回顾-拟牛顿法</vt:lpstr>
      <vt:lpstr>第6章约束最优化理论(Theory of Constrained Optimization)-回顾</vt:lpstr>
      <vt:lpstr>第6章约束最优化理论(Theory of Constrained Optimization)-回顾-Broyden校正族</vt:lpstr>
      <vt:lpstr>第6章约束最优化理论(Theory of Constrained Optimization)-回顾-Huang校正族</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Optimization)-例</vt:lpstr>
      <vt:lpstr>第6章约束最优化理论(Theory of Constrained Optimization)-例</vt:lpstr>
      <vt:lpstr>第6章约束最优化理论(Theory of Constrained Optimization)-例</vt:lpstr>
      <vt:lpstr>第6章约束最优化理论(Theory of Constrained Optimization)-例</vt:lpstr>
      <vt:lpstr>第6章约束最优化理论(Theory of Constrained Optimization)-例</vt:lpstr>
      <vt:lpstr>第6章约束最优化理论(Theory of Constrained Optimization)-例</vt:lpstr>
      <vt:lpstr>第6章约束最优化理论(Theory of Constrained Optimization)-例</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Optimization)-切锥-注</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第6章约束最优化理论(Theory of Constrained Optimization)</vt:lpstr>
      <vt:lpstr>第6章约束最优化理论(Theory of Constrained Optimization)</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练习</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第6章约束最优化理论(Theory of Constrained Optimization)-对偶问题-例子</vt:lpstr>
      <vt:lpstr>第6章约束最优化理论(Theory of Constrained Optimization)-对偶问题-例子</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第6章约束最优化理论(Theory of Constrained Optimization)-总结</vt:lpstr>
    </vt:vector>
  </TitlesOfParts>
  <Company>Simon Fraser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组合优化与凸优化-第六章</dc:title>
  <dc:subject>Introduction</dc:subject>
  <dc:creator>刘绍辉</dc:creator>
  <cp:lastModifiedBy>绍辉 刘</cp:lastModifiedBy>
  <cp:revision>2335</cp:revision>
  <cp:lastPrinted>2015-06-09T11:19:00Z</cp:lastPrinted>
  <dcterms:created xsi:type="dcterms:W3CDTF">2001-03-12T06:47:00Z</dcterms:created>
  <dcterms:modified xsi:type="dcterms:W3CDTF">2024-04-16T23:46:26Z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